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5BB86AE" w14:textId="77777777" w:rsidR="00CF4C05" w:rsidRPr="009456D8" w:rsidRDefault="00CF4C05" w:rsidP="00C12604">
      <w:pPr>
        <w:rPr>
          <w:rStyle w:val="ECCParagraph"/>
        </w:rPr>
      </w:pPr>
    </w:p>
    <w:p w14:paraId="757AC3BD" w14:textId="77777777" w:rsidR="00921924" w:rsidRPr="009456D8" w:rsidRDefault="00921924" w:rsidP="00D76A96">
      <w:pPr>
        <w:pStyle w:val="ECCTabletext"/>
        <w:rPr>
          <w:rStyle w:val="ECCParagraph"/>
        </w:rPr>
      </w:pPr>
    </w:p>
    <w:p w14:paraId="77CAF433" w14:textId="77777777" w:rsidR="00921924" w:rsidRPr="009456D8" w:rsidRDefault="00921924" w:rsidP="00D76A96">
      <w:pPr>
        <w:pStyle w:val="ECCTabletext"/>
        <w:rPr>
          <w:rStyle w:val="ECCParagraph"/>
        </w:rPr>
      </w:pPr>
    </w:p>
    <w:p w14:paraId="2F5C860E" w14:textId="57FE228D" w:rsidR="00941D3A" w:rsidRPr="009456D8" w:rsidRDefault="008D138F" w:rsidP="009456D8">
      <w:pPr>
        <w:pStyle w:val="coverpageReporttitledescription"/>
        <w:rPr>
          <w:rStyle w:val="ECCParagraph"/>
          <w:sz w:val="24"/>
        </w:rPr>
      </w:pPr>
      <w:r>
        <w:rPr>
          <w:rStyle w:val="ECCParagraph"/>
          <w:rFonts w:eastAsia="Calibri"/>
          <w:sz w:val="24"/>
        </w:rPr>
        <w:fldChar w:fldCharType="begin">
          <w:ffData>
            <w:name w:val=""/>
            <w:enabled/>
            <w:calcOnExit w:val="0"/>
            <w:textInput>
              <w:default w:val="In-band and adjacent bands sharing studies to assess the feasibility of the shared use of the 3.8-4.2 GHz frequency band by terrestrial wireless broadband low/medium power (WBB LMP) systems providing local-area network connectivity"/>
            </w:textInput>
          </w:ffData>
        </w:fldChar>
      </w:r>
      <w:r>
        <w:rPr>
          <w:rStyle w:val="ECCParagraph"/>
          <w:rFonts w:eastAsia="Calibri"/>
          <w:sz w:val="24"/>
        </w:rPr>
        <w:instrText xml:space="preserve"> FORMTEXT </w:instrText>
      </w:r>
      <w:r>
        <w:rPr>
          <w:rStyle w:val="ECCParagraph"/>
          <w:rFonts w:eastAsia="Calibri"/>
          <w:sz w:val="24"/>
        </w:rPr>
      </w:r>
      <w:r>
        <w:rPr>
          <w:rStyle w:val="ECCParagraph"/>
          <w:rFonts w:eastAsia="Calibri"/>
          <w:sz w:val="24"/>
        </w:rPr>
        <w:fldChar w:fldCharType="separate"/>
      </w:r>
      <w:r>
        <w:rPr>
          <w:rStyle w:val="ECCParagraph"/>
          <w:rFonts w:eastAsia="Calibri"/>
          <w:noProof/>
          <w:sz w:val="24"/>
        </w:rPr>
        <w:t>In-band and adjacent bands sharing studies to assess the feasibility of the shared use of the 3.8-4.2 GHz frequency band by terrestrial wireless broadband low/medium power (WBB LMP) systems providing local-area network connectivity</w:t>
      </w:r>
      <w:r>
        <w:rPr>
          <w:rStyle w:val="ECCParagraph"/>
          <w:rFonts w:eastAsia="Calibri"/>
          <w:sz w:val="24"/>
        </w:rPr>
        <w:fldChar w:fldCharType="end"/>
      </w:r>
    </w:p>
    <w:p w14:paraId="0B8FA520" w14:textId="1130F5D7" w:rsidR="00930439" w:rsidRPr="009456D8" w:rsidRDefault="0027787F" w:rsidP="00921924">
      <w:pPr>
        <w:pStyle w:val="coverpageapprovedDDMMYY"/>
        <w:rPr>
          <w:rStyle w:val="ECCParagraph"/>
        </w:rPr>
      </w:pPr>
      <w:r w:rsidRPr="009456D8">
        <w:rPr>
          <w:rStyle w:val="ECCParagraph"/>
          <w:noProof/>
          <w:lang w:val="de-DE" w:eastAsia="de-DE"/>
        </w:rPr>
        <mc:AlternateContent>
          <mc:Choice Requires="wpg">
            <w:drawing>
              <wp:anchor distT="0" distB="0" distL="114300" distR="114300" simplePos="0" relativeHeight="251658243" behindDoc="0" locked="1" layoutInCell="1" allowOverlap="1" wp14:anchorId="271975AC" wp14:editId="16C402D5">
                <wp:simplePos x="0" y="0"/>
                <wp:positionH relativeFrom="page">
                  <wp:posOffset>0</wp:posOffset>
                </wp:positionH>
                <wp:positionV relativeFrom="page">
                  <wp:posOffset>1440180</wp:posOffset>
                </wp:positionV>
                <wp:extent cx="7560000" cy="1627200"/>
                <wp:effectExtent l="0" t="0" r="3175" b="0"/>
                <wp:wrapTopAndBottom/>
                <wp:docPr id="15" name="Gruppieren 15"/>
                <wp:cNvGraphicFramePr/>
                <a:graphic xmlns:a="http://schemas.openxmlformats.org/drawingml/2006/main">
                  <a:graphicData uri="http://schemas.microsoft.com/office/word/2010/wordprocessingGroup">
                    <wpg:wgp>
                      <wpg:cNvGrpSpPr/>
                      <wpg:grpSpPr>
                        <a:xfrm>
                          <a:off x="0" y="0"/>
                          <a:ext cx="7560000" cy="1627200"/>
                          <a:chOff x="-1" y="0"/>
                          <a:chExt cx="7560635" cy="1628473"/>
                        </a:xfrm>
                      </wpg:grpSpPr>
                      <wps:wsp>
                        <wps:cNvPr id="14" name="Text Box 9"/>
                        <wps:cNvSpPr txBox="1">
                          <a:spLocks noChangeArrowheads="1"/>
                        </wps:cNvSpPr>
                        <wps:spPr bwMode="auto">
                          <a:xfrm>
                            <a:off x="-1" y="0"/>
                            <a:ext cx="7560635" cy="1628473"/>
                          </a:xfrm>
                          <a:prstGeom prst="rect">
                            <a:avLst/>
                          </a:prstGeom>
                          <a:solidFill>
                            <a:srgbClr val="887E6E"/>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1A8D5B9" w14:textId="7CC0F907" w:rsidR="00BB1166" w:rsidRPr="009456D8" w:rsidRDefault="00BB1166" w:rsidP="00264464">
                              <w:pPr>
                                <w:pStyle w:val="coverpageECCReport"/>
                                <w:shd w:val="clear" w:color="auto" w:fill="auto"/>
                              </w:pPr>
                              <w:r w:rsidRPr="009456D8">
                                <w:t xml:space="preserve">ECC Report </w:t>
                              </w:r>
                              <w:bookmarkStart w:id="0" w:name="Report_Number"/>
                              <w:r w:rsidRPr="009456D8">
                                <w:rPr>
                                  <w:rStyle w:val="IntenseReference"/>
                                </w:rPr>
                                <w:t>358</w:t>
                              </w:r>
                              <w:bookmarkEnd w:id="0"/>
                            </w:p>
                          </w:txbxContent>
                        </wps:txbx>
                        <wps:bodyPr rot="0" vert="horz" wrap="square" lIns="2880000" tIns="540000" rIns="91440" bIns="45720" anchor="t" anchorCtr="0" upright="1">
                          <a:noAutofit/>
                        </wps:bodyPr>
                      </wps:wsp>
                      <wpg:grpSp>
                        <wpg:cNvPr id="8" name="Group 18"/>
                        <wpg:cNvGrpSpPr>
                          <a:grpSpLocks/>
                        </wpg:cNvGrpSpPr>
                        <wpg:grpSpPr bwMode="auto">
                          <a:xfrm>
                            <a:off x="828136" y="34505"/>
                            <a:ext cx="1703705" cy="1564640"/>
                            <a:chOff x="431" y="2744"/>
                            <a:chExt cx="2683" cy="2464"/>
                          </a:xfrm>
                        </wpg:grpSpPr>
                        <wps:wsp>
                          <wps:cNvPr id="9" name="Line 11"/>
                          <wps:cNvCnPr/>
                          <wps:spPr bwMode="auto">
                            <a:xfrm rot="2700000">
                              <a:off x="1265" y="2646"/>
                              <a:ext cx="14" cy="1682"/>
                            </a:xfrm>
                            <a:prstGeom prst="line">
                              <a:avLst/>
                            </a:prstGeom>
                            <a:noFill/>
                            <a:ln w="190500">
                              <a:solidFill>
                                <a:srgbClr val="D2232A"/>
                              </a:solidFill>
                              <a:round/>
                              <a:headEnd/>
                              <a:tailEnd/>
                            </a:ln>
                            <a:extLst>
                              <a:ext uri="{909E8E84-426E-40DD-AFC4-6F175D3DCCD1}">
                                <a14:hiddenFill xmlns:a14="http://schemas.microsoft.com/office/drawing/2010/main">
                                  <a:noFill/>
                                </a14:hiddenFill>
                              </a:ext>
                            </a:extLst>
                          </wps:spPr>
                          <wps:bodyPr/>
                        </wps:wsp>
                        <wps:wsp>
                          <wps:cNvPr id="10" name="Line 12"/>
                          <wps:cNvCnPr/>
                          <wps:spPr bwMode="auto">
                            <a:xfrm rot="2700000" flipH="1">
                              <a:off x="574" y="4478"/>
                              <a:ext cx="1431" cy="0"/>
                            </a:xfrm>
                            <a:prstGeom prst="line">
                              <a:avLst/>
                            </a:prstGeom>
                            <a:noFill/>
                            <a:ln w="190500">
                              <a:solidFill>
                                <a:srgbClr val="D2232A"/>
                              </a:solidFill>
                              <a:round/>
                              <a:headEnd/>
                              <a:tailEnd/>
                            </a:ln>
                            <a:extLst>
                              <a:ext uri="{909E8E84-426E-40DD-AFC4-6F175D3DCCD1}">
                                <a14:hiddenFill xmlns:a14="http://schemas.microsoft.com/office/drawing/2010/main">
                                  <a:noFill/>
                                </a14:hiddenFill>
                              </a:ext>
                            </a:extLst>
                          </wps:spPr>
                          <wps:bodyPr/>
                        </wps:wsp>
                        <wps:wsp>
                          <wps:cNvPr id="11" name="Line 13"/>
                          <wps:cNvCnPr/>
                          <wps:spPr bwMode="auto">
                            <a:xfrm rot="2700000" flipH="1">
                              <a:off x="2352" y="3653"/>
                              <a:ext cx="1" cy="1555"/>
                            </a:xfrm>
                            <a:prstGeom prst="line">
                              <a:avLst/>
                            </a:prstGeom>
                            <a:noFill/>
                            <a:ln w="190500">
                              <a:solidFill>
                                <a:srgbClr val="FFFFFF"/>
                              </a:solidFill>
                              <a:round/>
                              <a:headEnd/>
                              <a:tailEnd/>
                            </a:ln>
                            <a:extLst>
                              <a:ext uri="{909E8E84-426E-40DD-AFC4-6F175D3DCCD1}">
                                <a14:hiddenFill xmlns:a14="http://schemas.microsoft.com/office/drawing/2010/main">
                                  <a:noFill/>
                                </a14:hiddenFill>
                              </a:ext>
                            </a:extLst>
                          </wps:spPr>
                          <wps:bodyPr/>
                        </wps:wsp>
                        <wps:wsp>
                          <wps:cNvPr id="12" name="Line 14"/>
                          <wps:cNvCnPr/>
                          <wps:spPr bwMode="auto">
                            <a:xfrm rot="2700000" flipH="1">
                              <a:off x="1566" y="3520"/>
                              <a:ext cx="1548" cy="1"/>
                            </a:xfrm>
                            <a:prstGeom prst="line">
                              <a:avLst/>
                            </a:prstGeom>
                            <a:noFill/>
                            <a:ln w="190500">
                              <a:solidFill>
                                <a:srgbClr val="FFFFFF"/>
                              </a:solidFill>
                              <a:round/>
                              <a:headEnd/>
                              <a:tailEnd/>
                            </a:ln>
                            <a:extLst>
                              <a:ext uri="{909E8E84-426E-40DD-AFC4-6F175D3DCCD1}">
                                <a14:hiddenFill xmlns:a14="http://schemas.microsoft.com/office/drawing/2010/main">
                                  <a:noFill/>
                                </a14:hiddenFill>
                              </a:ext>
                            </a:extLst>
                          </wps:spPr>
                          <wps:bodyPr/>
                        </wps:wsp>
                        <wps:wsp>
                          <wps:cNvPr id="13" name="Line 15"/>
                          <wps:cNvCnPr/>
                          <wps:spPr bwMode="auto">
                            <a:xfrm>
                              <a:off x="1797" y="2744"/>
                              <a:ext cx="1" cy="2340"/>
                            </a:xfrm>
                            <a:prstGeom prst="line">
                              <a:avLst/>
                            </a:prstGeom>
                            <a:noFill/>
                            <a:ln w="196850">
                              <a:solidFill>
                                <a:srgbClr val="887E6E"/>
                              </a:solidFill>
                              <a:round/>
                              <a:headEnd/>
                              <a:tailEnd/>
                            </a:ln>
                            <a:extLst>
                              <a:ext uri="{909E8E84-426E-40DD-AFC4-6F175D3DCCD1}">
                                <a14:hiddenFill xmlns:a14="http://schemas.microsoft.com/office/drawing/2010/main">
                                  <a:noFill/>
                                </a14:hiddenFill>
                              </a:ext>
                            </a:extLst>
                          </wps:spPr>
                          <wps:bodyPr/>
                        </wps:wsp>
                      </wpg:grpSp>
                    </wpg:wgp>
                  </a:graphicData>
                </a:graphic>
                <wp14:sizeRelH relativeFrom="margin">
                  <wp14:pctWidth>0</wp14:pctWidth>
                </wp14:sizeRelH>
                <wp14:sizeRelV relativeFrom="margin">
                  <wp14:pctHeight>0</wp14:pctHeight>
                </wp14:sizeRelV>
              </wp:anchor>
            </w:drawing>
          </mc:Choice>
          <mc:Fallback>
            <w:pict>
              <v:group w14:anchorId="271975AC" id="Gruppieren 15" o:spid="_x0000_s1026" style="position:absolute;left:0;text-align:left;margin-left:0;margin-top:113.4pt;width:595.3pt;height:128.15pt;z-index:251658243;mso-position-horizontal-relative:page;mso-position-vertical-relative:page;mso-width-relative:margin;mso-height-relative:margin" coordorigin="" coordsize="75606,162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j926gMAANsOAAAOAAAAZHJzL2Uyb0RvYy54bWzsV1lv3DYQfi/Q/0DoPdZ9rOB14PpqAbcN&#10;kPQHcCXqQCVSJbnWOr++w6Gk1TpOirpGAgTdB60okUPyO2ao87eHviMPTKpW8K3jn3kOYbwQZcvr&#10;rfPHh9s3mUOUprykneBs6zwy5by9+PGH83HIWSAa0ZVMEgjCVT4OW6fReshdVxUN66k6EwPj8LIS&#10;sqcamrJ2S0lHiN53buB5iTsKWQ5SFEwpeHptXzoXGL+qWKF/ryrFNOm2DqxN41XidWeu7sU5zWtJ&#10;h6YtpmXQF6yipy2HSZdQ11RTspftJ6H6tpBCiUqfFaJ3RVW1BcM9wG5878lu7qTYD7iXOh/rYYEJ&#10;oH2C04vDFr893Mnh/fBOAhLjUAMW2DJ7OVSyN/+wSnJAyB4XyNhBkwIepnHiwc8hBbzzkyAFUiyo&#10;RQPIm3FvfIccBxbNzWpoEsbL0CxKQzPUnWd2T9YzDqAQdQRB/TcQ3jd0YIitygGEd5K0Jewgcgin&#10;PQj1g9nhT+JANmZNZnLoZXAi+gCPoSvyrYZ7UfypCBdXDeU1u5RSjA2jJSzPx92shto4ygTZjb+K&#10;Eqahey0w0BOwT0Fbo/1FyGg+SKXvmOiJudk6EhyA8enDvdIW3bmL4VaJri1v267Dhqx3V50kDxTc&#10;kmXpTXIzEXLSreOmMxdmmI1ongBbKjd7s7vUh91hAm4nykfYshTWfZAt4KYR8qNDRnDe1lF/7alk&#10;Dul+4QBbkGVWUhqbcWRbElsbP4pAbTtsRDHIzSGUFxBt6+j59kpbh+8H2dYNTGa54uIS0K5ahMGs&#10;1i5sWjpoa+UAe3sUBqQxqwv0JPEzq4raqGIykAEF3YOKMMAY/a7fr/T8jwLIgswPE3ROGMVebOaj&#10;+SwEP/XCFB5a28VJlAAq2GOxXRRa3wVpFM2vZusFSRbasQGMNG+/pek2M7b3LWfER9tMrrniU2Ky&#10;0noeNausIDU68VDsU8bygwQggtwTAEBPAASj25SVBSf7/8RBHSzqSw5afEDzjpMRxLbx4mkdJ7ZR&#10;a3ddB0EYXE4zn3SDnM9LpNKkkZvpXtO2s/fA1DN2s1I2RBrkJi1/jYQJ/rPGsOQhmC8nj1RdO/w8&#10;G3aiMU6BLGAxilK03coGKHLDI6p/EfH/JMKp6LkTxWeqHmSKNYlYhl+ZxCCMA5vNkhjjr1ic01iM&#10;We5rs3iLv+/AioDvmkXM66/Moh8nU02KofJillpKUhxBkcSc+i0S6nfDIhTmNYtoiX/DojkmzPUv&#10;3aS2/i1ngIWtqfyH9tzwqp5LstiW4ZO6dlL+Pn+4fLXyd/x6mE5i8AWF55zpa898oq3b2Ov4TXrx&#10;NwAAAP//AwBQSwMEFAAGAAgAAAAhALI6OhzgAAAACQEAAA8AAABkcnMvZG93bnJldi54bWxMj0FL&#10;w0AQhe+C/2EZwZvdJNXQxmxKKeqpCLaC9DbNTpPQ7GzIbpP037s96XF4w3vfl68m04qBetdYVhDP&#10;IhDEpdUNVwq+9+9PCxDOI2tsLZOCKzlYFfd3OWbajvxFw85XIpSwy1BB7X2XSenKmgy6me2IQ3ay&#10;vUEfzr6SuscxlJtWJlGUSoMNh4UaO9rUVJ53F6PgY8RxPY/fhu35tLke9i+fP9uYlHp8mNavIDxN&#10;/u8ZbvgBHYrAdLQX1k60CoKIV5AkaRC4xfEySkEcFTwv5jHIIpf/DYpfAAAA//8DAFBLAQItABQA&#10;BgAIAAAAIQC2gziS/gAAAOEBAAATAAAAAAAAAAAAAAAAAAAAAABbQ29udGVudF9UeXBlc10ueG1s&#10;UEsBAi0AFAAGAAgAAAAhADj9If/WAAAAlAEAAAsAAAAAAAAAAAAAAAAALwEAAF9yZWxzLy5yZWxz&#10;UEsBAi0AFAAGAAgAAAAhAPGeP3bqAwAA2w4AAA4AAAAAAAAAAAAAAAAALgIAAGRycy9lMm9Eb2Mu&#10;eG1sUEsBAi0AFAAGAAgAAAAhALI6OhzgAAAACQEAAA8AAAAAAAAAAAAAAAAARAYAAGRycy9kb3du&#10;cmV2LnhtbFBLBQYAAAAABAAEAPMAAABRBwAAAAA=&#10;">
                <v:shapetype id="_x0000_t202" coordsize="21600,21600" o:spt="202" path="m,l,21600r21600,l21600,xe">
                  <v:stroke joinstyle="miter"/>
                  <v:path gradientshapeok="t" o:connecttype="rect"/>
                </v:shapetype>
                <v:shape id="Text Box 9" o:spid="_x0000_s1027" type="#_x0000_t202" style="position:absolute;width:75606;height:162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IPxWwgAAANsAAAAPAAAAZHJzL2Rvd25yZXYueG1sRE9Na8JA&#10;EL0X/A/LCL01m1ppauoqEhCqFEpSDx6H7DQJzc6G7Jqk/94VhN7m8T5nvZ1MKwbqXWNZwXMUgyAu&#10;rW64UnD63j+9gXAeWWNrmRT8kYPtZvawxlTbkXMaCl+JEMIuRQW1910qpStrMugi2xEH7sf2Bn2A&#10;fSV1j2MIN61cxPGrNNhwaKixo6ym8re4GAXn1U5252OWJLn7XNDLYbB+/FLqcT7t3kF4mvy/+O7+&#10;0GH+Em6/hAPk5goAAP//AwBQSwECLQAUAAYACAAAACEA2+H2y+4AAACFAQAAEwAAAAAAAAAAAAAA&#10;AAAAAAAAW0NvbnRlbnRfVHlwZXNdLnhtbFBLAQItABQABgAIAAAAIQBa9CxbvwAAABUBAAALAAAA&#10;AAAAAAAAAAAAAB8BAABfcmVscy8ucmVsc1BLAQItABQABgAIAAAAIQCsIPxWwgAAANsAAAAPAAAA&#10;AAAAAAAAAAAAAAcCAABkcnMvZG93bnJldi54bWxQSwUGAAAAAAMAAwC3AAAA9gIAAAAA&#10;" fillcolor="#887e6e" stroked="f">
                  <v:textbox inset="80mm,15mm">
                    <w:txbxContent>
                      <w:p w14:paraId="01A8D5B9" w14:textId="7CC0F907" w:rsidR="00BB1166" w:rsidRPr="009456D8" w:rsidRDefault="00BB1166" w:rsidP="00264464">
                        <w:pPr>
                          <w:pStyle w:val="coverpageECCReport"/>
                          <w:shd w:val="clear" w:color="auto" w:fill="auto"/>
                        </w:pPr>
                        <w:r w:rsidRPr="009456D8">
                          <w:t xml:space="preserve">ECC Report </w:t>
                        </w:r>
                        <w:bookmarkStart w:id="1" w:name="Report_Number"/>
                        <w:r w:rsidRPr="009456D8">
                          <w:rPr>
                            <w:rStyle w:val="IntenseReference"/>
                          </w:rPr>
                          <w:t>358</w:t>
                        </w:r>
                        <w:bookmarkEnd w:id="1"/>
                      </w:p>
                    </w:txbxContent>
                  </v:textbox>
                </v:shape>
                <v:group id="Group 18" o:spid="_x0000_s1028" style="position:absolute;left:8281;top:345;width:17037;height:15646" coordorigin="431,2744" coordsize="2683,24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2Cy2wQAAANoAAAAPAAAAZHJzL2Rvd25yZXYueG1sRE/LasJA&#10;FN0X/IfhCt3VSVoqEh2DiJUuQsEHiLtL5pqEZO6EzJjH33cWhS4P571JR9OInjpXWVYQLyIQxLnV&#10;FRcKrpevtxUI55E1NpZJwUQO0u3sZYOJtgOfqD/7QoQQdgkqKL1vEyldXpJBt7AtceAetjPoA+wK&#10;qTscQrhp5HsULaXBikNDiS3tS8rr89MoOA447D7iQ5/Vj/10v3z+3LKYlHqdj7s1CE+j/xf/ub+1&#10;grA1XAk3QG5/AQAA//8DAFBLAQItABQABgAIAAAAIQDb4fbL7gAAAIUBAAATAAAAAAAAAAAAAAAA&#10;AAAAAABbQ29udGVudF9UeXBlc10ueG1sUEsBAi0AFAAGAAgAAAAhAFr0LFu/AAAAFQEAAAsAAAAA&#10;AAAAAAAAAAAAHwEAAF9yZWxzLy5yZWxzUEsBAi0AFAAGAAgAAAAhANPYLLbBAAAA2gAAAA8AAAAA&#10;AAAAAAAAAAAABwIAAGRycy9kb3ducmV2LnhtbFBLBQYAAAAAAwADALcAAAD1AgAAAAA=&#10;">
                  <v:line id="Line 11" o:spid="_x0000_s1029" style="position:absolute;rotation:45;visibility:visible;mso-wrap-style:square" from="1265,2646" to="1279,43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NevkxAAAANoAAAAPAAAAZHJzL2Rvd25yZXYueG1sRI9Pa8JA&#10;FMTvhX6H5RW81U0rhhhdpRTFP3jRVrw+ss8kmH0bdleN394VCj0OM/MbZjLrTCOu5HxtWcFHPwFB&#10;XFhdc6ng92fxnoHwAVljY5kU3MnDbPr6MsFc2xvv6LoPpYgQ9jkqqEJocyl9UZFB37ctcfRO1hkM&#10;UbpSaoe3CDeN/EySVBqsOS5U2NJ3RcV5fzEKltl2nh6LUb1Bl2aHxWV93AyGSvXeuq8xiEBd+A//&#10;tVdawQieV+INkNMHAAAA//8DAFBLAQItABQABgAIAAAAIQDb4fbL7gAAAIUBAAATAAAAAAAAAAAA&#10;AAAAAAAAAABbQ29udGVudF9UeXBlc10ueG1sUEsBAi0AFAAGAAgAAAAhAFr0LFu/AAAAFQEAAAsA&#10;AAAAAAAAAAAAAAAAHwEAAF9yZWxzLy5yZWxzUEsBAi0AFAAGAAgAAAAhAJs16+TEAAAA2gAAAA8A&#10;AAAAAAAAAAAAAAAABwIAAGRycy9kb3ducmV2LnhtbFBLBQYAAAAAAwADALcAAAD4AgAAAAA=&#10;" strokecolor="#d2232a" strokeweight="15pt"/>
                  <v:line id="Line 12" o:spid="_x0000_s1030" style="position:absolute;rotation:-45;flip:x;visibility:visible;mso-wrap-style:square" from="574,4478" to="2005,447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hWANwQAAANsAAAAPAAAAZHJzL2Rvd25yZXYueG1sRI9Bi8JA&#10;DIXvgv9hiOBNpwrKUh1FBEFPuq4evMVObKudTOmMWv/95rCwt4T38t6X+bJ1lXpRE0rPBkbDBBRx&#10;5m3JuYHTz2bwBSpEZIuVZzLwoQDLRbczx9T6N3/T6xhzJSEcUjRQxFinWoesIIdh6Gti0W6+cRhl&#10;bXJtG3xLuKv0OEmm2mHJ0lBgTeuCssfx6QzQlc73GxEeJtPLxOUfvduEvTH9XruagYrUxn/z3/XW&#10;Cr7Qyy8ygF78AgAA//8DAFBLAQItABQABgAIAAAAIQDb4fbL7gAAAIUBAAATAAAAAAAAAAAAAAAA&#10;AAAAAABbQ29udGVudF9UeXBlc10ueG1sUEsBAi0AFAAGAAgAAAAhAFr0LFu/AAAAFQEAAAsAAAAA&#10;AAAAAAAAAAAAHwEAAF9yZWxzLy5yZWxzUEsBAi0AFAAGAAgAAAAhAMWFYA3BAAAA2wAAAA8AAAAA&#10;AAAAAAAAAAAABwIAAGRycy9kb3ducmV2LnhtbFBLBQYAAAAAAwADALcAAAD1AgAAAAA=&#10;" strokecolor="#d2232a" strokeweight="15pt"/>
                  <v:line id="Line 13" o:spid="_x0000_s1031" style="position:absolute;rotation:-45;flip:x;visibility:visible;mso-wrap-style:square" from="2352,3653" to="2353,52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nb/2wwAAANsAAAAPAAAAZHJzL2Rvd25yZXYueG1sRE9Na8JA&#10;EL0L/Q/LFHoRs7EFkTSrWKFFDwVji3gcstMkNDsbd9eY/vuuIHibx/ucfDmYVvTkfGNZwTRJQRCX&#10;VjdcKfj+ep/MQfiArLG1TAr+yMNy8TDKMdP2wgX1+1CJGMI+QwV1CF0mpS9rMugT2xFH7sc6gyFC&#10;V0nt8BLDTSuf03QmDTYcG2rsaF1T+bs/GwVnd0L3MX7Dw+6wCu3xpdj2n4VST4/D6hVEoCHcxTf3&#10;Rsf5U7j+Eg+Qi38AAAD//wMAUEsBAi0AFAAGAAgAAAAhANvh9svuAAAAhQEAABMAAAAAAAAAAAAA&#10;AAAAAAAAAFtDb250ZW50X1R5cGVzXS54bWxQSwECLQAUAAYACAAAACEAWvQsW78AAAAVAQAACwAA&#10;AAAAAAAAAAAAAAAfAQAAX3JlbHMvLnJlbHNQSwECLQAUAAYACAAAACEAjJ2/9sMAAADbAAAADwAA&#10;AAAAAAAAAAAAAAAHAgAAZHJzL2Rvd25yZXYueG1sUEsFBgAAAAADAAMAtwAAAPcCAAAAAA==&#10;" strokecolor="white" strokeweight="15pt"/>
                  <v:line id="Line 14" o:spid="_x0000_s1032" style="position:absolute;rotation:-45;flip:x;visibility:visible;mso-wrap-style:square" from="1566,3520" to="3114,35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TyGBwwAAANsAAAAPAAAAZHJzL2Rvd25yZXYueG1sRE9Na8JA&#10;EL0X/A/LCF6K2dSClDSraEFpD0Jji3gcstMkmJ2Nu2tM/71bEHqbx/ucfDmYVvTkfGNZwVOSgiAu&#10;rW64UvD9tZm+gPABWWNrmRT8koflYvSQY6btlQvq96ESMYR9hgrqELpMSl/WZNAntiOO3I91BkOE&#10;rpLa4TWGm1bO0nQuDTYcG2rs6K2m8rS/GAUXd0a3fVzj4fOwCu3xufjod4VSk/GwegURaAj/4rv7&#10;Xcf5M/j7JR4gFzcAAAD//wMAUEsBAi0AFAAGAAgAAAAhANvh9svuAAAAhQEAABMAAAAAAAAAAAAA&#10;AAAAAAAAAFtDb250ZW50X1R5cGVzXS54bWxQSwECLQAUAAYACAAAACEAWvQsW78AAAAVAQAACwAA&#10;AAAAAAAAAAAAAAAfAQAAX3JlbHMvLnJlbHNQSwECLQAUAAYACAAAACEAfE8hgcMAAADbAAAADwAA&#10;AAAAAAAAAAAAAAAHAgAAZHJzL2Rvd25yZXYueG1sUEsFBgAAAAADAAMAtwAAAPcCAAAAAA==&#10;" strokecolor="white" strokeweight="15pt"/>
                  <v:line id="Line 15" o:spid="_x0000_s1033" style="position:absolute;visibility:visible;mso-wrap-style:square" from="1797,2744" to="1798,508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c9OFwQAAANsAAAAPAAAAZHJzL2Rvd25yZXYueG1sRE9Na8JA&#10;EL0L/Q/LFHrTTS2ITV0lSAPetJrQ65CdZkOzs2l2TeK/dwuF3ubxPmezm2wrBup941jB8yIBQVw5&#10;3XCtoLjk8zUIH5A1to5JwY087LYPsw2m2o38QcM51CKGsE9RgQmhS6X0lSGLfuE64sh9ud5iiLCv&#10;pe5xjOG2lcskWUmLDccGgx3tDVXf56tVkGXJZ7svyvy41Ob9VP7g67heKfX0OGVvIAJN4V/85z7o&#10;OP8Ffn+JB8jtHQAA//8DAFBLAQItABQABgAIAAAAIQDb4fbL7gAAAIUBAAATAAAAAAAAAAAAAAAA&#10;AAAAAABbQ29udGVudF9UeXBlc10ueG1sUEsBAi0AFAAGAAgAAAAhAFr0LFu/AAAAFQEAAAsAAAAA&#10;AAAAAAAAAAAAHwEAAF9yZWxzLy5yZWxzUEsBAi0AFAAGAAgAAAAhAGtz04XBAAAA2wAAAA8AAAAA&#10;AAAAAAAAAAAABwIAAGRycy9kb3ducmV2LnhtbFBLBQYAAAAAAwADALcAAAD1AgAAAAA=&#10;" strokecolor="#887e6e" strokeweight="15.5pt"/>
                </v:group>
                <w10:wrap type="topAndBottom" anchorx="page" anchory="page"/>
                <w10:anchorlock/>
              </v:group>
            </w:pict>
          </mc:Fallback>
        </mc:AlternateContent>
      </w:r>
      <w:r w:rsidR="00B35B70">
        <w:rPr>
          <w:rStyle w:val="ECCParagraph"/>
        </w:rPr>
        <w:fldChar w:fldCharType="begin">
          <w:ffData>
            <w:name w:val="Text8"/>
            <w:enabled/>
            <w:calcOnExit w:val="0"/>
            <w:textInput>
              <w:default w:val="approved 28 June 2024"/>
            </w:textInput>
          </w:ffData>
        </w:fldChar>
      </w:r>
      <w:r w:rsidR="00B35B70">
        <w:rPr>
          <w:rStyle w:val="ECCParagraph"/>
        </w:rPr>
        <w:instrText xml:space="preserve"> </w:instrText>
      </w:r>
      <w:bookmarkStart w:id="1" w:name="Text8"/>
      <w:r w:rsidR="00B35B70">
        <w:rPr>
          <w:rStyle w:val="ECCParagraph"/>
        </w:rPr>
        <w:instrText xml:space="preserve">FORMTEXT </w:instrText>
      </w:r>
      <w:r w:rsidR="00B35B70">
        <w:rPr>
          <w:rStyle w:val="ECCParagraph"/>
        </w:rPr>
      </w:r>
      <w:r w:rsidR="00B35B70">
        <w:rPr>
          <w:rStyle w:val="ECCParagraph"/>
        </w:rPr>
        <w:fldChar w:fldCharType="separate"/>
      </w:r>
      <w:r w:rsidR="00B35B70">
        <w:rPr>
          <w:rStyle w:val="ECCParagraph"/>
          <w:noProof/>
        </w:rPr>
        <w:t>approved 28 June 2024</w:t>
      </w:r>
      <w:r w:rsidR="00B35B70">
        <w:rPr>
          <w:rStyle w:val="ECCParagraph"/>
        </w:rPr>
        <w:fldChar w:fldCharType="end"/>
      </w:r>
      <w:bookmarkEnd w:id="1"/>
    </w:p>
    <w:p w14:paraId="676066FD" w14:textId="60631D22" w:rsidR="00682DD7" w:rsidRPr="009456D8" w:rsidRDefault="00682DD7" w:rsidP="00682DD7">
      <w:pPr>
        <w:pStyle w:val="coverpageapprovedDDMMYY"/>
        <w:spacing w:before="200"/>
        <w:rPr>
          <w:rStyle w:val="ECCParagraph"/>
        </w:rPr>
      </w:pPr>
      <w:r w:rsidRPr="009456D8">
        <w:rPr>
          <w:rStyle w:val="ECCParagraph"/>
          <w:noProof/>
          <w:lang w:val="de-DE" w:eastAsia="de-DE"/>
        </w:rPr>
        <mc:AlternateContent>
          <mc:Choice Requires="wpg">
            <w:drawing>
              <wp:anchor distT="0" distB="0" distL="114300" distR="114300" simplePos="0" relativeHeight="251658244" behindDoc="0" locked="1" layoutInCell="1" allowOverlap="1" wp14:anchorId="785BDF3C" wp14:editId="778FED24">
                <wp:simplePos x="0" y="0"/>
                <wp:positionH relativeFrom="page">
                  <wp:posOffset>0</wp:posOffset>
                </wp:positionH>
                <wp:positionV relativeFrom="page">
                  <wp:posOffset>1440180</wp:posOffset>
                </wp:positionV>
                <wp:extent cx="7560000" cy="1627200"/>
                <wp:effectExtent l="0" t="0" r="3175" b="0"/>
                <wp:wrapTopAndBottom/>
                <wp:docPr id="1984337409" name="Gruppieren 15"/>
                <wp:cNvGraphicFramePr/>
                <a:graphic xmlns:a="http://schemas.openxmlformats.org/drawingml/2006/main">
                  <a:graphicData uri="http://schemas.microsoft.com/office/word/2010/wordprocessingGroup">
                    <wpg:wgp>
                      <wpg:cNvGrpSpPr/>
                      <wpg:grpSpPr>
                        <a:xfrm>
                          <a:off x="0" y="0"/>
                          <a:ext cx="7560000" cy="1627200"/>
                          <a:chOff x="-1" y="0"/>
                          <a:chExt cx="7560635" cy="1628473"/>
                        </a:xfrm>
                      </wpg:grpSpPr>
                      <wps:wsp>
                        <wps:cNvPr id="1290378523" name="Text Box 9"/>
                        <wps:cNvSpPr txBox="1">
                          <a:spLocks noChangeArrowheads="1"/>
                        </wps:cNvSpPr>
                        <wps:spPr bwMode="auto">
                          <a:xfrm>
                            <a:off x="-1" y="0"/>
                            <a:ext cx="7560635" cy="1628473"/>
                          </a:xfrm>
                          <a:prstGeom prst="rect">
                            <a:avLst/>
                          </a:prstGeom>
                          <a:solidFill>
                            <a:srgbClr val="887E6E"/>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464F16E" w14:textId="77777777" w:rsidR="00682DD7" w:rsidRPr="009456D8" w:rsidRDefault="00682DD7" w:rsidP="00682DD7">
                              <w:pPr>
                                <w:pStyle w:val="coverpageECCReport"/>
                                <w:shd w:val="clear" w:color="auto" w:fill="auto"/>
                              </w:pPr>
                              <w:r w:rsidRPr="009456D8">
                                <w:t xml:space="preserve">ECC Report </w:t>
                              </w:r>
                              <w:r w:rsidRPr="009456D8">
                                <w:rPr>
                                  <w:rStyle w:val="IntenseReference"/>
                                </w:rPr>
                                <w:t>358</w:t>
                              </w:r>
                            </w:p>
                          </w:txbxContent>
                        </wps:txbx>
                        <wps:bodyPr rot="0" vert="horz" wrap="square" lIns="2880000" tIns="540000" rIns="91440" bIns="45720" anchor="t" anchorCtr="0" upright="1">
                          <a:noAutofit/>
                        </wps:bodyPr>
                      </wps:wsp>
                      <wpg:grpSp>
                        <wpg:cNvPr id="1077380809" name="Group 18"/>
                        <wpg:cNvGrpSpPr>
                          <a:grpSpLocks/>
                        </wpg:cNvGrpSpPr>
                        <wpg:grpSpPr bwMode="auto">
                          <a:xfrm>
                            <a:off x="828136" y="34505"/>
                            <a:ext cx="1703705" cy="1564640"/>
                            <a:chOff x="431" y="2744"/>
                            <a:chExt cx="2683" cy="2464"/>
                          </a:xfrm>
                        </wpg:grpSpPr>
                        <wps:wsp>
                          <wps:cNvPr id="1183701419" name="Line 11"/>
                          <wps:cNvCnPr/>
                          <wps:spPr bwMode="auto">
                            <a:xfrm rot="2700000">
                              <a:off x="1265" y="2646"/>
                              <a:ext cx="14" cy="1682"/>
                            </a:xfrm>
                            <a:prstGeom prst="line">
                              <a:avLst/>
                            </a:prstGeom>
                            <a:noFill/>
                            <a:ln w="190500">
                              <a:solidFill>
                                <a:srgbClr val="D2232A"/>
                              </a:solidFill>
                              <a:round/>
                              <a:headEnd/>
                              <a:tailEnd/>
                            </a:ln>
                            <a:extLst>
                              <a:ext uri="{909E8E84-426E-40DD-AFC4-6F175D3DCCD1}">
                                <a14:hiddenFill xmlns:a14="http://schemas.microsoft.com/office/drawing/2010/main">
                                  <a:noFill/>
                                </a14:hiddenFill>
                              </a:ext>
                            </a:extLst>
                          </wps:spPr>
                          <wps:bodyPr/>
                        </wps:wsp>
                        <wps:wsp>
                          <wps:cNvPr id="521810329" name="Line 12"/>
                          <wps:cNvCnPr/>
                          <wps:spPr bwMode="auto">
                            <a:xfrm rot="2700000" flipH="1">
                              <a:off x="574" y="4478"/>
                              <a:ext cx="1431" cy="0"/>
                            </a:xfrm>
                            <a:prstGeom prst="line">
                              <a:avLst/>
                            </a:prstGeom>
                            <a:noFill/>
                            <a:ln w="190500">
                              <a:solidFill>
                                <a:srgbClr val="D2232A"/>
                              </a:solidFill>
                              <a:round/>
                              <a:headEnd/>
                              <a:tailEnd/>
                            </a:ln>
                            <a:extLst>
                              <a:ext uri="{909E8E84-426E-40DD-AFC4-6F175D3DCCD1}">
                                <a14:hiddenFill xmlns:a14="http://schemas.microsoft.com/office/drawing/2010/main">
                                  <a:noFill/>
                                </a14:hiddenFill>
                              </a:ext>
                            </a:extLst>
                          </wps:spPr>
                          <wps:bodyPr/>
                        </wps:wsp>
                        <wps:wsp>
                          <wps:cNvPr id="748691928" name="Line 13"/>
                          <wps:cNvCnPr/>
                          <wps:spPr bwMode="auto">
                            <a:xfrm rot="2700000" flipH="1">
                              <a:off x="2352" y="3653"/>
                              <a:ext cx="1" cy="1555"/>
                            </a:xfrm>
                            <a:prstGeom prst="line">
                              <a:avLst/>
                            </a:prstGeom>
                            <a:noFill/>
                            <a:ln w="190500">
                              <a:solidFill>
                                <a:srgbClr val="FFFFFF"/>
                              </a:solidFill>
                              <a:round/>
                              <a:headEnd/>
                              <a:tailEnd/>
                            </a:ln>
                            <a:extLst>
                              <a:ext uri="{909E8E84-426E-40DD-AFC4-6F175D3DCCD1}">
                                <a14:hiddenFill xmlns:a14="http://schemas.microsoft.com/office/drawing/2010/main">
                                  <a:noFill/>
                                </a14:hiddenFill>
                              </a:ext>
                            </a:extLst>
                          </wps:spPr>
                          <wps:bodyPr/>
                        </wps:wsp>
                        <wps:wsp>
                          <wps:cNvPr id="951318607" name="Line 14"/>
                          <wps:cNvCnPr/>
                          <wps:spPr bwMode="auto">
                            <a:xfrm rot="2700000" flipH="1">
                              <a:off x="1566" y="3520"/>
                              <a:ext cx="1548" cy="1"/>
                            </a:xfrm>
                            <a:prstGeom prst="line">
                              <a:avLst/>
                            </a:prstGeom>
                            <a:noFill/>
                            <a:ln w="190500">
                              <a:solidFill>
                                <a:srgbClr val="FFFFFF"/>
                              </a:solidFill>
                              <a:round/>
                              <a:headEnd/>
                              <a:tailEnd/>
                            </a:ln>
                            <a:extLst>
                              <a:ext uri="{909E8E84-426E-40DD-AFC4-6F175D3DCCD1}">
                                <a14:hiddenFill xmlns:a14="http://schemas.microsoft.com/office/drawing/2010/main">
                                  <a:noFill/>
                                </a14:hiddenFill>
                              </a:ext>
                            </a:extLst>
                          </wps:spPr>
                          <wps:bodyPr/>
                        </wps:wsp>
                        <wps:wsp>
                          <wps:cNvPr id="919132326" name="Line 15"/>
                          <wps:cNvCnPr/>
                          <wps:spPr bwMode="auto">
                            <a:xfrm>
                              <a:off x="1797" y="2744"/>
                              <a:ext cx="1" cy="2340"/>
                            </a:xfrm>
                            <a:prstGeom prst="line">
                              <a:avLst/>
                            </a:prstGeom>
                            <a:noFill/>
                            <a:ln w="196850">
                              <a:solidFill>
                                <a:srgbClr val="887E6E"/>
                              </a:solidFill>
                              <a:round/>
                              <a:headEnd/>
                              <a:tailEnd/>
                            </a:ln>
                            <a:extLst>
                              <a:ext uri="{909E8E84-426E-40DD-AFC4-6F175D3DCCD1}">
                                <a14:hiddenFill xmlns:a14="http://schemas.microsoft.com/office/drawing/2010/main">
                                  <a:noFill/>
                                </a14:hiddenFill>
                              </a:ext>
                            </a:extLst>
                          </wps:spPr>
                          <wps:bodyPr/>
                        </wps:wsp>
                      </wpg:grpSp>
                    </wpg:wgp>
                  </a:graphicData>
                </a:graphic>
                <wp14:sizeRelH relativeFrom="margin">
                  <wp14:pctWidth>0</wp14:pctWidth>
                </wp14:sizeRelH>
                <wp14:sizeRelV relativeFrom="margin">
                  <wp14:pctHeight>0</wp14:pctHeight>
                </wp14:sizeRelV>
              </wp:anchor>
            </w:drawing>
          </mc:Choice>
          <mc:Fallback>
            <w:pict>
              <v:group w14:anchorId="785BDF3C" id="_x0000_s1034" style="position:absolute;left:0;text-align:left;margin-left:0;margin-top:113.4pt;width:595.3pt;height:128.15pt;z-index:251658244;mso-position-horizontal-relative:page;mso-position-vertical-relative:page;mso-width-relative:margin;mso-height-relative:margin" coordorigin="" coordsize="75606,162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f9uTEAQAABgPAAAOAAAAZHJzL2Uyb0RvYy54bWzsV9tu3DYQfS/QfyD0Hq9I3QWvA9e3FnDb&#10;AEk+gKs7KpEqqbXW/foOh5Ks3bgJ6hoJWnQftKRIDjlnzpmhzt8eupY8FEo3UmwdeuY6pBCZzBtR&#10;bZ2PH27fxA7RAxc5b6Uots5joZ23F99/dz72acFkLdu8UASMCJ2O/daph6FPNxud1UXH9ZnsCwGD&#10;pVQdH6Crqk2u+AjWu3bDXDfcjFLlvZJZoTW8vbaDzgXaL8siG34tS10MpN06cLYBnwqfO/PcXJzz&#10;tFK8r5tsOgZ/wSk63gjYdDF1zQdO9qr5xFTXZEpqWQ5nmew2siybrEAfwBvqnnhzp+S+R1+qdKz6&#10;BSaA9gSnF5vNfnm4U/37/p0CJMa+AiywZ3w5lKoz/3BKckDIHhfIisNAMngZBaELP4dkMEZDFkFQ&#10;LKhZDcibdW+oQ54WZvXNamnoBcvS2I88s3Qz77w5Os/YA0P0Ewj6n4HwvuZ9gdjqFEB4p0iTgwcs&#10;cb0oDpjnEME7IOwH4+kP8kASczZzCJht8CLDAV7DEoy77u9l9psmQl7VXFTFpVJyrAuewzEperVa&#10;au1oY2Q3/ixz2IbvB4mGTkA/Bm+N+meh42mv9HBXyI6YxtZRoAS0zx/u9WBRnqeYGGvZNvlt07bY&#10;UdXuqlXkgYNq4ji6CW+mwBxNa4WZLKRZZi2aNxA1nRrfrJfDYXew0M747WT+CJ4racUIyQMatVR/&#10;OGQEIW4d/fueq8Ih7U8C0GNxbBk2YDfwbU9hL6G+D+TbYccPgH0O4SIDa1tnmJtXgxX8vldNVcNm&#10;NmRCXgLoZYNomEPbg00eANVWgrDNFU/cKPJiN3aTmSeoVUJj62VlWDIJy4CEqkKGGKAMr9fjK55/&#10;kRAxi6kXoqI8P3ADsx9PZ2LQCOgLL60cg9APAR6cscjR96weWeT789AsSRbGQHwjZQYrzeg3FSON&#10;wRnq0wXk+0YUhKKeJjldiSlzWc49D5/lGosMc1xUwZTSKAsBK+MuIHWCpD8nppgdAfGJtFo41Oek&#10;tQiEp60gI9AvcYPpHEd60mvZXTPmsctp56NpUBREjjE1+eVmag+8aW0bQvaMDi25TUQNchO7v0JG&#10;DRiNqeuxkxgipi+PISnbpv9xVvIUzSCCmEEwfT9CGa5kgaQ3vEY1LKT+P5Zwe3ru5vF8dYz8OExo&#10;wuBOZ4uj1SNW7VeOJfMCZpNcGKD9VTDn7BZg8vvawbzF379fmElAPRqHbnQcTMz6rxxMGoRTxQqg&#10;QGPqWgpW4AOb8PL4LbLsfyaYNKEeFAyAea1MFMjfCaa5S8y1MUqAGqY2LheFJWjTHcGzl4tXVWAY&#10;B7ZEH9W8o9L41zfSVyuNT58e03UNPr/wMjR9Kprvu3UfZz190F78CQAA//8DAFBLAwQUAAYACAAA&#10;ACEAsjo6HOAAAAAJAQAADwAAAGRycy9kb3ducmV2LnhtbEyPQUvDQBCF74L/YRnBm90k1dDGbEop&#10;6qkItoL0Ns1Ok9DsbMhuk/Tfuz3pcXjDe9+XrybTioF611hWEM8iEMSl1Q1XCr73708LEM4ja2wt&#10;k4IrOVgV93c5ZtqO/EXDzlcilLDLUEHtfZdJ6cqaDLqZ7YhDdrK9QR/OvpK6xzGUm1YmUZRKgw2H&#10;hRo72tRUnncXo+BjxHE9j9+G7fm0uR72L58/25iUenyY1q8gPE3+7xlu+AEdisB0tBfWTrQKgohX&#10;kCRpELjF8TJKQRwVPC/mMcgil/8Nil8AAAD//wMAUEsBAi0AFAAGAAgAAAAhALaDOJL+AAAA4QEA&#10;ABMAAAAAAAAAAAAAAAAAAAAAAFtDb250ZW50X1R5cGVzXS54bWxQSwECLQAUAAYACAAAACEAOP0h&#10;/9YAAACUAQAACwAAAAAAAAAAAAAAAAAvAQAAX3JlbHMvLnJlbHNQSwECLQAUAAYACAAAACEAR3/b&#10;kxAEAAAYDwAADgAAAAAAAAAAAAAAAAAuAgAAZHJzL2Uyb0RvYy54bWxQSwECLQAUAAYACAAAACEA&#10;sjo6HOAAAAAJAQAADwAAAAAAAAAAAAAAAABqBgAAZHJzL2Rvd25yZXYueG1sUEsFBgAAAAAEAAQA&#10;8wAAAHcHAAAAAA==&#10;">
                <v:shape id="Text Box 9" o:spid="_x0000_s1035" type="#_x0000_t202" style="position:absolute;width:75606;height:162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B7BlxwAAAOMAAAAPAAAAZHJzL2Rvd25yZXYueG1sRE/NasJA&#10;EL4XfIdlBG91Y0KNpq4igtAWQdQePA7ZaRKanQ3ZNUnfvisIHuf7n9VmMLXoqHWVZQWzaQSCOLe6&#10;4kLB92X/ugDhPLLG2jIp+CMHm/XoZYWZtj2fqDv7QoQQdhkqKL1vMildXpJBN7UNceB+bGvQh7Mt&#10;pG6xD+GmlnEUzaXBikNDiQ3tSsp/zzej4Lrcyub6tUvTkzvElHx21vdHpSbjYfsOwtPgn+KH+0OH&#10;+fEyStLFW5zA/acAgFz/AwAA//8DAFBLAQItABQABgAIAAAAIQDb4fbL7gAAAIUBAAATAAAAAAAA&#10;AAAAAAAAAAAAAABbQ29udGVudF9UeXBlc10ueG1sUEsBAi0AFAAGAAgAAAAhAFr0LFu/AAAAFQEA&#10;AAsAAAAAAAAAAAAAAAAAHwEAAF9yZWxzLy5yZWxzUEsBAi0AFAAGAAgAAAAhAGcHsGXHAAAA4wAA&#10;AA8AAAAAAAAAAAAAAAAABwIAAGRycy9kb3ducmV2LnhtbFBLBQYAAAAAAwADALcAAAD7AgAAAAA=&#10;" fillcolor="#887e6e" stroked="f">
                  <v:textbox inset="80mm,15mm">
                    <w:txbxContent>
                      <w:p w14:paraId="5464F16E" w14:textId="77777777" w:rsidR="00682DD7" w:rsidRPr="009456D8" w:rsidRDefault="00682DD7" w:rsidP="00682DD7">
                        <w:pPr>
                          <w:pStyle w:val="coverpageECCReport"/>
                          <w:shd w:val="clear" w:color="auto" w:fill="auto"/>
                        </w:pPr>
                        <w:r w:rsidRPr="009456D8">
                          <w:t xml:space="preserve">ECC Report </w:t>
                        </w:r>
                        <w:r w:rsidRPr="009456D8">
                          <w:rPr>
                            <w:rStyle w:val="IntenseReference"/>
                          </w:rPr>
                          <w:t>358</w:t>
                        </w:r>
                      </w:p>
                    </w:txbxContent>
                  </v:textbox>
                </v:shape>
                <v:group id="Group 18" o:spid="_x0000_s1036" style="position:absolute;left:8281;top:345;width:17037;height:15646" coordorigin="431,2744" coordsize="2683,24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7H+oyQAAAOMAAAAPAAAAZHJzL2Rvd25yZXYueG1sRE9La8JA&#10;EL4X+h+WKfRWd1OxxtRVRNriQQo+QHobsmMSzM6G7DaJ/94VCj3O9575crC16Kj1lWMNyUiBIM6d&#10;qbjQcDx8vqQgfEA2WDsmDVfysFw8PswxM67nHXX7UIgYwj5DDWUITSalz0uy6EeuIY7c2bUWQzzb&#10;QpoW+xhua/mq1Ju0WHFsKLGhdUn5Zf9rNXz12K/GyUe3vZzX15/D5Pu0TUjr56dh9Q4i0BD+xX/u&#10;jYnz1XQ6TlWqZnD/KQIgFzcAAAD//wMAUEsBAi0AFAAGAAgAAAAhANvh9svuAAAAhQEAABMAAAAA&#10;AAAAAAAAAAAAAAAAAFtDb250ZW50X1R5cGVzXS54bWxQSwECLQAUAAYACAAAACEAWvQsW78AAAAV&#10;AQAACwAAAAAAAAAAAAAAAAAfAQAAX3JlbHMvLnJlbHNQSwECLQAUAAYACAAAACEAZOx/qMkAAADj&#10;AAAADwAAAAAAAAAAAAAAAAAHAgAAZHJzL2Rvd25yZXYueG1sUEsFBgAAAAADAAMAtwAAAP0CAAAA&#10;AA==&#10;">
                  <v:line id="Line 11" o:spid="_x0000_s1037" style="position:absolute;rotation:45;visibility:visible;mso-wrap-style:square" from="1265,2646" to="1279,43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pxVhyQAAAOMAAAAPAAAAZHJzL2Rvd25yZXYueG1sRE9La8JA&#10;EL4X+h+WKXirm1QbY3SVIkpb6cUXXofsNAnNzobdVdN/3y0UepzvPfNlb1pxJecbywrSYQKCuLS6&#10;4UrB8bB5zEH4gKyxtUwKvsnDcnF/N8dC2xvv6LoPlYgh7AtUUIfQFVL6siaDfmg74sh9WmcwxNNV&#10;Uju8xXDTyqckyaTBhmNDjR2taiq/9hej4DX/WGfnctps0WX5aXN5P29Hz0oNHvqXGYhAffgX/7nf&#10;dJyf5qNJko7TKfz+FAGQix8AAAD//wMAUEsBAi0AFAAGAAgAAAAhANvh9svuAAAAhQEAABMAAAAA&#10;AAAAAAAAAAAAAAAAAFtDb250ZW50X1R5cGVzXS54bWxQSwECLQAUAAYACAAAACEAWvQsW78AAAAV&#10;AQAACwAAAAAAAAAAAAAAAAAfAQAAX3JlbHMvLnJlbHNQSwECLQAUAAYACAAAACEA4qcVYckAAADj&#10;AAAADwAAAAAAAAAAAAAAAAAHAgAAZHJzL2Rvd25yZXYueG1sUEsFBgAAAAADAAMAtwAAAP0CAAAA&#10;AA==&#10;" strokecolor="#d2232a" strokeweight="15pt"/>
                  <v:line id="Line 12" o:spid="_x0000_s1038" style="position:absolute;rotation:-45;flip:x;visibility:visible;mso-wrap-style:square" from="574,4478" to="2005,447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yun8yQAAAOIAAAAPAAAAZHJzL2Rvd25yZXYueG1sRI9Pa8JA&#10;FMTvgt9heUJvuklKRFNXEUGwJ61/Dr29Zp9JavZtyG41fntXKHgcZuY3zGzRmVpcqXWVZQXxKAJB&#10;nFtdcaHgeFgPJyCcR9ZYWyYFd3KwmPd7M8y0vfEXXfe+EAHCLkMFpfdNJqXLSzLoRrYhDt7ZtgZ9&#10;kG0hdYu3ADe1TKJoLA1WHBZKbGhVUn7Z/xkF9EOn3zMR7tLxd2qKu/xcu61Sb4Nu+QHCU+df4f/2&#10;RitIk3gSR+/JFJ6Xwh2Q8wcAAAD//wMAUEsBAi0AFAAGAAgAAAAhANvh9svuAAAAhQEAABMAAAAA&#10;AAAAAAAAAAAAAAAAAFtDb250ZW50X1R5cGVzXS54bWxQSwECLQAUAAYACAAAACEAWvQsW78AAAAV&#10;AQAACwAAAAAAAAAAAAAAAAAfAQAAX3JlbHMvLnJlbHNQSwECLQAUAAYACAAAACEAPcrp/MkAAADi&#10;AAAADwAAAAAAAAAAAAAAAAAHAgAAZHJzL2Rvd25yZXYueG1sUEsFBgAAAAADAAMAtwAAAP0CAAAA&#10;AA==&#10;" strokecolor="#d2232a" strokeweight="15pt"/>
                  <v:line id="Line 13" o:spid="_x0000_s1039" style="position:absolute;rotation:-45;flip:x;visibility:visible;mso-wrap-style:square" from="2352,3653" to="2353,52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zJAiyQAAAOIAAAAPAAAAZHJzL2Rvd25yZXYueG1sRE/LasJA&#10;FN0X/IfhCt0UnWiLj9RRbKFiF4VGRbq8ZK5JMHMnnRlj/HtnUejycN6LVWdq0ZLzlWUFo2ECgji3&#10;uuJCwWH/MZiB8AFZY22ZFNzIw2rZe1hgqu2VM2p3oRAxhH2KCsoQmlRKn5dk0A9tQxy5k3UGQ4Su&#10;kNrhNYabWo6TZCINVhwbSmzovaT8vLsYBRf3i27z9IbH7+M61D/P2Wf7lSn12O/WryACdeFf/Ofe&#10;agXTl9lkPpqP4+Z4Kd4BubwDAAD//wMAUEsBAi0AFAAGAAgAAAAhANvh9svuAAAAhQEAABMAAAAA&#10;AAAAAAAAAAAAAAAAAFtDb250ZW50X1R5cGVzXS54bWxQSwECLQAUAAYACAAAACEAWvQsW78AAAAV&#10;AQAACwAAAAAAAAAAAAAAAAAfAQAAX3JlbHMvLnJlbHNQSwECLQAUAAYACAAAACEAoMyQIskAAADi&#10;AAAADwAAAAAAAAAAAAAAAAAHAgAAZHJzL2Rvd25yZXYueG1sUEsFBgAAAAADAAMAtwAAAP0CAAAA&#10;AA==&#10;" strokecolor="white" strokeweight="15pt"/>
                  <v:line id="Line 14" o:spid="_x0000_s1040" style="position:absolute;rotation:-45;flip:x;visibility:visible;mso-wrap-style:square" from="1566,3520" to="3114,35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5RqhzAAAAOIAAAAPAAAAZHJzL2Rvd25yZXYueG1sRI9PS8NA&#10;FMTvgt9heUIv0m5isX9it6UWKnoQTFtKj4/sMwlm38bdbRq/fVcQPA4z8xtmsepNIzpyvrasIB0l&#10;IIgLq2suFRz22+EMhA/IGhvLpOCHPKyWtzcLzLS9cE7dLpQiQthnqKAKoc2k9EVFBv3ItsTR+7TO&#10;YIjSlVI7vES4aeRDkkykwZrjQoUtbSoqvnZno+DsvtG93D/j8eO4Ds1pnL9177lSg7t+/QQiUB/+&#10;w3/tV61g/piO09kkmcLvpXgH5PIKAAD//wMAUEsBAi0AFAAGAAgAAAAhANvh9svuAAAAhQEAABMA&#10;AAAAAAAAAAAAAAAAAAAAAFtDb250ZW50X1R5cGVzXS54bWxQSwECLQAUAAYACAAAACEAWvQsW78A&#10;AAAVAQAACwAAAAAAAAAAAAAAAAAfAQAAX3JlbHMvLnJlbHNQSwECLQAUAAYACAAAACEAEuUaocwA&#10;AADiAAAADwAAAAAAAAAAAAAAAAAHAgAAZHJzL2Rvd25yZXYueG1sUEsFBgAAAAADAAMAtwAAAAAD&#10;AAAAAA==&#10;" strokecolor="white" strokeweight="15pt"/>
                  <v:line id="Line 15" o:spid="_x0000_s1041" style="position:absolute;visibility:visible;mso-wrap-style:square" from="1797,2744" to="1798,508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aF+vyQAAAOIAAAAPAAAAZHJzL2Rvd25yZXYueG1sRI9Ba8JA&#10;FITvhf6H5Qne6iYRgkldJUgFb7ZW6fWRfc0Gs2/T7NbEf98tFHocZuYbZr2dbCduNPjWsYJ0kYAg&#10;rp1uuVFwft8/rUD4gKyxc0wK7uRhu3l8WGOp3chvdDuFRkQI+xIVmBD6UkpfG7LoF64njt6nGyyG&#10;KIdG6gHHCLedzJIklxZbjgsGe9oZqq+nb6ugqpKPbne+7I+ZNi+vly8sxlWu1Hw2Vc8gAk3hP/zX&#10;PmgFRVqky2yZ5fB7Kd4BufkBAAD//wMAUEsBAi0AFAAGAAgAAAAhANvh9svuAAAAhQEAABMAAAAA&#10;AAAAAAAAAAAAAAAAAFtDb250ZW50X1R5cGVzXS54bWxQSwECLQAUAAYACAAAACEAWvQsW78AAAAV&#10;AQAACwAAAAAAAAAAAAAAAAAfAQAAX3JlbHMvLnJlbHNQSwECLQAUAAYACAAAACEAo2hfr8kAAADi&#10;AAAADwAAAAAAAAAAAAAAAAAHAgAAZHJzL2Rvd25yZXYueG1sUEsFBgAAAAADAAMAtwAAAP0CAAAA&#10;AA==&#10;" strokecolor="#887e6e" strokeweight="15.5pt"/>
                </v:group>
                <w10:wrap type="topAndBottom" anchorx="page" anchory="page"/>
                <w10:anchorlock/>
              </v:group>
            </w:pict>
          </mc:Fallback>
        </mc:AlternateContent>
      </w:r>
      <w:r w:rsidR="00ED6727">
        <w:rPr>
          <w:rStyle w:val="ECCParagraph"/>
        </w:rPr>
        <w:fldChar w:fldCharType="begin">
          <w:ffData>
            <w:name w:val=""/>
            <w:enabled/>
            <w:calcOnExit w:val="0"/>
            <w:textInput>
              <w:default w:val="corrected 7 March 2025"/>
            </w:textInput>
          </w:ffData>
        </w:fldChar>
      </w:r>
      <w:r w:rsidR="00ED6727">
        <w:rPr>
          <w:rStyle w:val="ECCParagraph"/>
        </w:rPr>
        <w:instrText xml:space="preserve"> FORMTEXT </w:instrText>
      </w:r>
      <w:r w:rsidR="00ED6727">
        <w:rPr>
          <w:rStyle w:val="ECCParagraph"/>
        </w:rPr>
      </w:r>
      <w:r w:rsidR="00ED6727">
        <w:rPr>
          <w:rStyle w:val="ECCParagraph"/>
        </w:rPr>
        <w:fldChar w:fldCharType="separate"/>
      </w:r>
      <w:r w:rsidR="00ED6727">
        <w:rPr>
          <w:rStyle w:val="ECCParagraph"/>
          <w:noProof/>
        </w:rPr>
        <w:t>corrected 7 March 2025</w:t>
      </w:r>
      <w:r w:rsidR="00ED6727">
        <w:rPr>
          <w:rStyle w:val="ECCParagraph"/>
        </w:rPr>
        <w:fldChar w:fldCharType="end"/>
      </w:r>
    </w:p>
    <w:p w14:paraId="4F63362A" w14:textId="68F4E0E2" w:rsidR="007D3B9B" w:rsidRPr="009456D8" w:rsidRDefault="007D3B9B" w:rsidP="007D3B9B">
      <w:pPr>
        <w:pStyle w:val="coverpagelastupdatedDDMMYY"/>
        <w:rPr>
          <w:rStyle w:val="ECCParagraph"/>
        </w:rPr>
      </w:pPr>
    </w:p>
    <w:p w14:paraId="20BE6E88" w14:textId="756E394C" w:rsidR="00930439" w:rsidRPr="009456D8" w:rsidRDefault="00930439" w:rsidP="00673A9B">
      <w:pPr>
        <w:pStyle w:val="coverpagelastupdatedDDMMYY"/>
        <w:rPr>
          <w:rStyle w:val="ECCParagraph"/>
        </w:rPr>
      </w:pPr>
      <w:r w:rsidRPr="009456D8">
        <w:rPr>
          <w:rStyle w:val="ECCParagraph"/>
          <w:noProof/>
          <w:lang w:val="de-DE" w:eastAsia="de-DE"/>
        </w:rPr>
        <mc:AlternateContent>
          <mc:Choice Requires="wps">
            <w:drawing>
              <wp:anchor distT="0" distB="0" distL="114300" distR="114300" simplePos="0" relativeHeight="251658242" behindDoc="0" locked="1" layoutInCell="1" allowOverlap="1" wp14:anchorId="78AD5EF5" wp14:editId="2E20E0B1">
                <wp:simplePos x="0" y="0"/>
                <wp:positionH relativeFrom="page">
                  <wp:posOffset>-1270</wp:posOffset>
                </wp:positionH>
                <wp:positionV relativeFrom="page">
                  <wp:posOffset>9803765</wp:posOffset>
                </wp:positionV>
                <wp:extent cx="7559675" cy="179705"/>
                <wp:effectExtent l="0" t="0" r="3175" b="0"/>
                <wp:wrapNone/>
                <wp:docPr id="7" name="Rectangle 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59675" cy="179705"/>
                        </a:xfrm>
                        <a:prstGeom prst="rect">
                          <a:avLst/>
                        </a:prstGeom>
                        <a:solidFill>
                          <a:srgbClr val="887E6E"/>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540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0BED1B26" id="Rectangle 8" o:spid="_x0000_s1026" style="position:absolute;margin-left:-.1pt;margin-top:771.95pt;width:595.25pt;height:14.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Jft7gEAALYDAAAOAAAAZHJzL2Uyb0RvYy54bWysU9uO0zAQfUfiHyy/0yRV07RR09Wqu4uQ&#10;FhZp4QNcx0ksEo8Zu03L1zN2L1vBGyIPlsfjOTPn+GR1dxh6tlfoNJiKZ5OUM2Uk1Nq0Ff/+7enD&#10;gjPnhalFD0ZV/Kgcv1u/f7cabamm0EFfK2QEYlw52op33tsySZzs1CDcBKwylGwAB+EpxDapUYyE&#10;PvTJNE3nyQhYWwSpnKPTh1OSryN+0yjpX5rGKc/6itNsPq4Y121Yk/VKlC0K22l5HkP8wxSD0Iaa&#10;XqEehBdsh/ovqEFLBAeNn0gYEmgaLVXkQGyy9A82r52wKnIhcZy9yuT+H6z8sn+1XzGM7uwzyB+O&#10;Gdh0wrTqHhHGToma2mVBqGS0rrwWhMBRKduOn6GmpxU7D1GDQ4NDACR27BClPl6lVgfPJB0Web6c&#10;FzlnknJZsSzSPLYQ5aXaovMfFQwsbCqO9JQRXeyfnQ/TiPJyJU4Pva6fdN/HANvtpke2F/Tsi0Xx&#10;OH88o7vba70Jlw2EshNiOIk0A7NgIlduoT4SS4STd8jrtOkAf3E2km8q7n7uBCrO+k+GlFpms1kw&#10;WgzyWUofZ3ib2sZglhdTyggjCavi/rLd+JM7dxZ121GrLLI2cE/yNjoyfxvrPC2ZIwpyNnJw320c&#10;b739buvfAAAA//8DAFBLAwQUAAYACAAAACEAYoVEUuAAAAAMAQAADwAAAGRycy9kb3ducmV2Lnht&#10;bEyPy07DMBBF90j8gzVI7Fq7aYEmxKlQEWJNCqq6c2M3jrDHIXYe8PU4K1jOnaM7Z/LdZA0ZVOcb&#10;hxxWSwZEYeVkgzWH98PLYgvEB4FSGIeKw7fysCuur3KRSTfimxrKUJNYgj4THHQIbUapr7Sywi9d&#10;qzDuLq6zIsSxq6nsxBjLraEJY/fUigbjBS1atdeq+ix7y+FrPD6zn43Xp4/tyZl+2KevtuT89mZ6&#10;egQS1BT+YJj1ozoU0ensepSeGA6LJIIxvtusUyAzsErZGsh5zh6SBGiR0/9PFL8AAAD//wMAUEsB&#10;Ai0AFAAGAAgAAAAhALaDOJL+AAAA4QEAABMAAAAAAAAAAAAAAAAAAAAAAFtDb250ZW50X1R5cGVz&#10;XS54bWxQSwECLQAUAAYACAAAACEAOP0h/9YAAACUAQAACwAAAAAAAAAAAAAAAAAvAQAAX3JlbHMv&#10;LnJlbHNQSwECLQAUAAYACAAAACEA/tSX7e4BAAC2AwAADgAAAAAAAAAAAAAAAAAuAgAAZHJzL2Uy&#10;b0RvYy54bWxQSwECLQAUAAYACAAAACEAYoVEUuAAAAAMAQAADwAAAAAAAAAAAAAAAABIBAAAZHJz&#10;L2Rvd25yZXYueG1sUEsFBgAAAAAEAAQA8wAAAFUFAAAAAA==&#10;" fillcolor="#887e6e" stroked="f">
                <v:textbox inset=",15mm"/>
                <w10:wrap anchorx="page" anchory="page"/>
                <w10:anchorlock/>
              </v:rect>
            </w:pict>
          </mc:Fallback>
        </mc:AlternateContent>
      </w:r>
    </w:p>
    <w:p w14:paraId="3DBD1396" w14:textId="54E179F4" w:rsidR="008A54FC" w:rsidRPr="009456D8" w:rsidRDefault="008A54FC" w:rsidP="009465E0">
      <w:pPr>
        <w:pStyle w:val="Heading1"/>
        <w:rPr>
          <w:rStyle w:val="ECCParagraph"/>
        </w:rPr>
      </w:pPr>
      <w:bookmarkStart w:id="2" w:name="_Toc160031438"/>
      <w:bookmarkStart w:id="3" w:name="_Toc160181004"/>
      <w:bookmarkStart w:id="4" w:name="_Toc172791697"/>
      <w:bookmarkStart w:id="5" w:name="_Toc380056496"/>
      <w:bookmarkStart w:id="6" w:name="_Toc380059747"/>
      <w:bookmarkStart w:id="7" w:name="_Toc380059784"/>
      <w:bookmarkStart w:id="8" w:name="_Toc396153635"/>
      <w:bookmarkStart w:id="9" w:name="_Toc396383862"/>
      <w:bookmarkStart w:id="10" w:name="_Toc396917295"/>
      <w:bookmarkStart w:id="11" w:name="_Toc396917344"/>
      <w:bookmarkStart w:id="12" w:name="_Toc396917406"/>
      <w:bookmarkStart w:id="13" w:name="_Toc396917459"/>
      <w:bookmarkStart w:id="14" w:name="_Toc396917626"/>
      <w:bookmarkStart w:id="15" w:name="_Toc396917641"/>
      <w:bookmarkStart w:id="16" w:name="_Toc396917746"/>
      <w:r w:rsidRPr="009456D8">
        <w:rPr>
          <w:rStyle w:val="ECCParagraph"/>
        </w:rPr>
        <w:lastRenderedPageBreak/>
        <w:t>Executive summary</w:t>
      </w:r>
      <w:bookmarkEnd w:id="2"/>
      <w:bookmarkEnd w:id="3"/>
      <w:bookmarkEnd w:id="4"/>
      <w:r w:rsidRPr="009456D8">
        <w:rPr>
          <w:rStyle w:val="ECCParagraph"/>
        </w:rPr>
        <w:t xml:space="preserve"> </w:t>
      </w:r>
      <w:bookmarkEnd w:id="5"/>
      <w:bookmarkEnd w:id="6"/>
      <w:bookmarkEnd w:id="7"/>
      <w:bookmarkEnd w:id="8"/>
      <w:bookmarkEnd w:id="9"/>
      <w:bookmarkEnd w:id="10"/>
      <w:bookmarkEnd w:id="11"/>
      <w:bookmarkEnd w:id="12"/>
      <w:bookmarkEnd w:id="13"/>
      <w:bookmarkEnd w:id="14"/>
      <w:bookmarkEnd w:id="15"/>
      <w:bookmarkEnd w:id="16"/>
    </w:p>
    <w:p w14:paraId="2FE84E2C" w14:textId="4CC45B1E" w:rsidR="007232A1" w:rsidRPr="009456D8" w:rsidRDefault="007232A1" w:rsidP="00CD4451">
      <w:pPr>
        <w:rPr>
          <w:rStyle w:val="ECCParagraph"/>
        </w:rPr>
      </w:pPr>
      <w:r w:rsidRPr="009456D8">
        <w:rPr>
          <w:rStyle w:val="ECCParagraph"/>
        </w:rPr>
        <w:t>This Report support</w:t>
      </w:r>
      <w:r w:rsidR="00A53BD4" w:rsidRPr="009456D8">
        <w:rPr>
          <w:rStyle w:val="ECCParagraph"/>
        </w:rPr>
        <w:t>s</w:t>
      </w:r>
      <w:r w:rsidRPr="009456D8">
        <w:rPr>
          <w:rStyle w:val="ECCParagraph"/>
        </w:rPr>
        <w:t xml:space="preserve"> the work of ECC in response to the </w:t>
      </w:r>
      <w:r w:rsidR="00A53BD4" w:rsidRPr="009456D8">
        <w:rPr>
          <w:rStyle w:val="ECCParagraph"/>
        </w:rPr>
        <w:t>"</w:t>
      </w:r>
      <w:r w:rsidRPr="009456D8">
        <w:rPr>
          <w:rStyle w:val="ECCParagraph"/>
        </w:rPr>
        <w:t>Mandate to CEPT on technical conditions regarding the shared use of the 3.8-4.2 GHz frequency band for terrestrial wireless broadband systems providing local-area network connectivity in the Union</w:t>
      </w:r>
      <w:r w:rsidR="00A53BD4" w:rsidRPr="009456D8">
        <w:rPr>
          <w:rStyle w:val="ECCParagraph"/>
        </w:rPr>
        <w:t>"</w:t>
      </w:r>
      <w:r w:rsidRPr="009456D8">
        <w:rPr>
          <w:rStyle w:val="ECCParagraph"/>
        </w:rPr>
        <w:t>.</w:t>
      </w:r>
    </w:p>
    <w:p w14:paraId="7E0BBB9B" w14:textId="2500DF78" w:rsidR="007232A1" w:rsidRPr="009456D8" w:rsidRDefault="007232A1" w:rsidP="00CD4451">
      <w:pPr>
        <w:rPr>
          <w:rStyle w:val="ECCParagraph"/>
        </w:rPr>
      </w:pPr>
      <w:r w:rsidRPr="009456D8">
        <w:rPr>
          <w:rStyle w:val="ECCParagraph"/>
        </w:rPr>
        <w:t xml:space="preserve">This Report includes </w:t>
      </w:r>
      <w:r w:rsidR="00385672" w:rsidRPr="009456D8">
        <w:rPr>
          <w:rStyle w:val="ECCParagraph"/>
        </w:rPr>
        <w:t xml:space="preserve">technical </w:t>
      </w:r>
      <w:r w:rsidRPr="009456D8">
        <w:rPr>
          <w:rStyle w:val="ECCParagraph"/>
        </w:rPr>
        <w:t xml:space="preserve">in-band and adjacent band </w:t>
      </w:r>
      <w:r w:rsidR="00EF7E3D" w:rsidRPr="009456D8">
        <w:rPr>
          <w:rStyle w:val="ECCParagraph"/>
        </w:rPr>
        <w:t xml:space="preserve">co-existence </w:t>
      </w:r>
      <w:r w:rsidRPr="009456D8">
        <w:rPr>
          <w:rStyle w:val="ECCParagraph"/>
        </w:rPr>
        <w:t>studies on the basis of the following scenarios:</w:t>
      </w:r>
    </w:p>
    <w:p w14:paraId="23293068" w14:textId="78C38DE4" w:rsidR="007232A1" w:rsidRPr="009456D8" w:rsidRDefault="007232A1" w:rsidP="00CD4451">
      <w:pPr>
        <w:pStyle w:val="ECCNumberedList"/>
        <w:rPr>
          <w:rStyle w:val="ECCParagraph"/>
        </w:rPr>
      </w:pPr>
      <w:r w:rsidRPr="009456D8">
        <w:rPr>
          <w:rStyle w:val="ECCParagraph"/>
        </w:rPr>
        <w:t>in-band coexistence:</w:t>
      </w:r>
    </w:p>
    <w:p w14:paraId="7E32CC6F" w14:textId="77777777" w:rsidR="007232A1" w:rsidRPr="009456D8" w:rsidRDefault="007232A1" w:rsidP="00CD4451">
      <w:pPr>
        <w:pStyle w:val="ECCBulletsLv2"/>
        <w:rPr>
          <w:rStyle w:val="ECCParagraph"/>
        </w:rPr>
      </w:pPr>
      <w:r w:rsidRPr="009456D8">
        <w:rPr>
          <w:rStyle w:val="ECCParagraph"/>
        </w:rPr>
        <w:t>to ensure protection of fixed satellite service (FSS) and fixed service (FS), including the possibility for their future evolution and development;</w:t>
      </w:r>
    </w:p>
    <w:p w14:paraId="7DD9C98A" w14:textId="77777777" w:rsidR="007232A1" w:rsidRPr="009456D8" w:rsidRDefault="007232A1" w:rsidP="00CD4451">
      <w:pPr>
        <w:pStyle w:val="ECCBulletsLv2"/>
        <w:rPr>
          <w:rStyle w:val="ECCParagraph"/>
        </w:rPr>
      </w:pPr>
      <w:r w:rsidRPr="009456D8">
        <w:rPr>
          <w:rStyle w:val="ECCParagraph"/>
        </w:rPr>
        <w:t>for in-band sharing between different WBB LMP networks.</w:t>
      </w:r>
    </w:p>
    <w:p w14:paraId="27159FDB" w14:textId="01275E57" w:rsidR="007232A1" w:rsidRPr="009456D8" w:rsidRDefault="007232A1" w:rsidP="00CD4451">
      <w:pPr>
        <w:pStyle w:val="ECCNumberedList"/>
        <w:rPr>
          <w:rStyle w:val="ECCParagraph"/>
        </w:rPr>
      </w:pPr>
      <w:r w:rsidRPr="009456D8">
        <w:rPr>
          <w:rStyle w:val="ECCParagraph"/>
        </w:rPr>
        <w:t>adjacent band coexistence:</w:t>
      </w:r>
    </w:p>
    <w:p w14:paraId="61BA7398" w14:textId="4C96AE63" w:rsidR="00264533" w:rsidRPr="009456D8" w:rsidRDefault="007232A1" w:rsidP="00C31351">
      <w:pPr>
        <w:pStyle w:val="ECCBulletsLv2"/>
        <w:rPr>
          <w:rStyle w:val="ECCParagraph"/>
        </w:rPr>
      </w:pPr>
      <w:r w:rsidRPr="009456D8">
        <w:rPr>
          <w:rStyle w:val="ECCParagraph"/>
        </w:rPr>
        <w:t xml:space="preserve">between MFCN below 3.8 GHz and WBB LMP in </w:t>
      </w:r>
      <w:r w:rsidR="0098218C">
        <w:rPr>
          <w:rStyle w:val="ECCParagraph"/>
        </w:rPr>
        <w:t xml:space="preserve">the </w:t>
      </w:r>
      <w:r w:rsidRPr="009456D8">
        <w:rPr>
          <w:rStyle w:val="ECCParagraph"/>
        </w:rPr>
        <w:t xml:space="preserve">3.8-4.2 GHz </w:t>
      </w:r>
      <w:r w:rsidR="0098218C">
        <w:rPr>
          <w:rStyle w:val="ECCParagraph"/>
        </w:rPr>
        <w:t xml:space="preserve">frequency </w:t>
      </w:r>
      <w:r w:rsidRPr="009456D8">
        <w:rPr>
          <w:rStyle w:val="ECCParagraph"/>
        </w:rPr>
        <w:t>band (interference from MFCN to WBB LMP and interference from WBB LMP to MFCN)</w:t>
      </w:r>
      <w:r w:rsidR="00E474DB">
        <w:rPr>
          <w:rStyle w:val="ECCParagraph"/>
        </w:rPr>
        <w:t>;</w:t>
      </w:r>
      <w:r w:rsidR="00264533" w:rsidRPr="009456D8">
        <w:rPr>
          <w:rStyle w:val="ECCParagraph"/>
        </w:rPr>
        <w:t xml:space="preserve"> </w:t>
      </w:r>
    </w:p>
    <w:p w14:paraId="702B9D87" w14:textId="314F1F73" w:rsidR="001B7543" w:rsidRPr="009456D8" w:rsidRDefault="001B7543" w:rsidP="00C12604">
      <w:pPr>
        <w:pStyle w:val="ECCBulletsLv2"/>
        <w:rPr>
          <w:rStyle w:val="ECCParagraph"/>
        </w:rPr>
      </w:pPr>
      <w:r w:rsidRPr="009456D8">
        <w:rPr>
          <w:rStyle w:val="ECCParagraph"/>
        </w:rPr>
        <w:t xml:space="preserve">Adjacent band studies between WBB LMP </w:t>
      </w:r>
      <w:r w:rsidR="0098218C" w:rsidRPr="009456D8">
        <w:rPr>
          <w:rStyle w:val="ECCParagraph"/>
        </w:rPr>
        <w:t xml:space="preserve">in </w:t>
      </w:r>
      <w:r w:rsidR="0098218C">
        <w:rPr>
          <w:rStyle w:val="ECCParagraph"/>
        </w:rPr>
        <w:t xml:space="preserve">the </w:t>
      </w:r>
      <w:r w:rsidR="0098218C" w:rsidRPr="009456D8">
        <w:rPr>
          <w:rStyle w:val="ECCParagraph"/>
        </w:rPr>
        <w:t xml:space="preserve">3.8-4.2 GHz </w:t>
      </w:r>
      <w:r w:rsidR="0098218C">
        <w:rPr>
          <w:rStyle w:val="ECCParagraph"/>
        </w:rPr>
        <w:t xml:space="preserve">frequency </w:t>
      </w:r>
      <w:r w:rsidR="0098218C" w:rsidRPr="009456D8">
        <w:rPr>
          <w:rStyle w:val="ECCParagraph"/>
        </w:rPr>
        <w:t xml:space="preserve">band </w:t>
      </w:r>
      <w:r w:rsidRPr="009456D8">
        <w:rPr>
          <w:rStyle w:val="ECCParagraph"/>
        </w:rPr>
        <w:t xml:space="preserve">and </w:t>
      </w:r>
      <w:r w:rsidR="008764F5">
        <w:rPr>
          <w:rStyle w:val="ECCParagraph"/>
        </w:rPr>
        <w:t>R</w:t>
      </w:r>
      <w:r w:rsidRPr="009456D8">
        <w:rPr>
          <w:rStyle w:val="ECCParagraph"/>
        </w:rPr>
        <w:t xml:space="preserve">adio </w:t>
      </w:r>
      <w:r w:rsidR="008764F5">
        <w:rPr>
          <w:rStyle w:val="ECCParagraph"/>
        </w:rPr>
        <w:t>A</w:t>
      </w:r>
      <w:r w:rsidRPr="009456D8">
        <w:rPr>
          <w:rStyle w:val="ECCParagraph"/>
        </w:rPr>
        <w:t xml:space="preserve">ltimeters (RA) </w:t>
      </w:r>
      <w:r w:rsidR="0098218C">
        <w:rPr>
          <w:rStyle w:val="ECCParagraph"/>
        </w:rPr>
        <w:t xml:space="preserve">above 4.2 GHz </w:t>
      </w:r>
      <w:r w:rsidRPr="009456D8">
        <w:rPr>
          <w:rStyle w:val="ECCParagraph"/>
        </w:rPr>
        <w:t xml:space="preserve">are </w:t>
      </w:r>
      <w:r w:rsidRPr="00682DD7">
        <w:rPr>
          <w:rStyle w:val="ECCParagraph"/>
        </w:rPr>
        <w:t>provided in</w:t>
      </w:r>
      <w:r w:rsidRPr="00E65DBB">
        <w:t xml:space="preserve"> ECC Report </w:t>
      </w:r>
      <w:r w:rsidR="001D5719" w:rsidRPr="00E65DBB">
        <w:t>362</w:t>
      </w:r>
      <w:r w:rsidR="00CB3A40" w:rsidRPr="00682DD7">
        <w:rPr>
          <w:rStyle w:val="ECCParagraph"/>
        </w:rPr>
        <w:t xml:space="preserve"> </w:t>
      </w:r>
      <w:r w:rsidR="00CB3A40" w:rsidRPr="00682DD7">
        <w:rPr>
          <w:rStyle w:val="ECCParagraph"/>
        </w:rPr>
        <w:fldChar w:fldCharType="begin"/>
      </w:r>
      <w:r w:rsidR="00CB3A40" w:rsidRPr="00682DD7">
        <w:rPr>
          <w:rStyle w:val="ECCParagraph"/>
        </w:rPr>
        <w:instrText xml:space="preserve"> REF _Ref166676201 \r \h </w:instrText>
      </w:r>
      <w:r w:rsidR="00BB175C" w:rsidRPr="00682DD7">
        <w:rPr>
          <w:rStyle w:val="ECCParagraph"/>
        </w:rPr>
        <w:instrText xml:space="preserve"> \* MERGEFORMAT </w:instrText>
      </w:r>
      <w:r w:rsidR="00CB3A40" w:rsidRPr="00682DD7">
        <w:rPr>
          <w:rStyle w:val="ECCParagraph"/>
        </w:rPr>
      </w:r>
      <w:r w:rsidR="00CB3A40" w:rsidRPr="00682DD7">
        <w:rPr>
          <w:rStyle w:val="ECCParagraph"/>
        </w:rPr>
        <w:fldChar w:fldCharType="separate"/>
      </w:r>
      <w:r w:rsidR="00C12604" w:rsidRPr="00682DD7">
        <w:rPr>
          <w:rStyle w:val="ECCParagraph"/>
        </w:rPr>
        <w:t>[1]</w:t>
      </w:r>
      <w:r w:rsidR="00CB3A40" w:rsidRPr="00682DD7">
        <w:rPr>
          <w:rStyle w:val="ECCParagraph"/>
        </w:rPr>
        <w:fldChar w:fldCharType="end"/>
      </w:r>
      <w:r w:rsidRPr="00682DD7">
        <w:rPr>
          <w:rStyle w:val="ECCParagraph"/>
        </w:rPr>
        <w:t>.</w:t>
      </w:r>
      <w:r w:rsidRPr="009456D8">
        <w:rPr>
          <w:rStyle w:val="ECCParagraph"/>
        </w:rPr>
        <w:t xml:space="preserve"> As parameters for WAIC above 4.2 GHz were not provided, no studies have been performed.</w:t>
      </w:r>
    </w:p>
    <w:p w14:paraId="7A5BE173" w14:textId="2A661B5E" w:rsidR="007232A1" w:rsidRPr="009456D8" w:rsidRDefault="007232A1" w:rsidP="007232A1">
      <w:pPr>
        <w:rPr>
          <w:rStyle w:val="ECCParagraph"/>
        </w:rPr>
      </w:pPr>
      <w:r w:rsidRPr="009456D8">
        <w:rPr>
          <w:rStyle w:val="ECCParagraph"/>
        </w:rPr>
        <w:t xml:space="preserve">Further, </w:t>
      </w:r>
      <w:r w:rsidR="007B7102" w:rsidRPr="009456D8">
        <w:rPr>
          <w:rStyle w:val="ECCParagraph"/>
        </w:rPr>
        <w:t xml:space="preserve">in </w:t>
      </w:r>
      <w:r w:rsidRPr="009456D8">
        <w:rPr>
          <w:rStyle w:val="ECCParagraph"/>
        </w:rPr>
        <w:t xml:space="preserve">this Report </w:t>
      </w:r>
      <w:r w:rsidR="007B7102" w:rsidRPr="009456D8">
        <w:rPr>
          <w:rStyle w:val="ECCParagraph"/>
        </w:rPr>
        <w:t xml:space="preserve">it is </w:t>
      </w:r>
      <w:r w:rsidRPr="009456D8">
        <w:rPr>
          <w:rStyle w:val="ECCParagraph"/>
        </w:rPr>
        <w:t>assume</w:t>
      </w:r>
      <w:r w:rsidR="007B7102" w:rsidRPr="009456D8">
        <w:rPr>
          <w:rStyle w:val="ECCParagraph"/>
        </w:rPr>
        <w:t>d</w:t>
      </w:r>
      <w:r w:rsidRPr="009456D8">
        <w:rPr>
          <w:rStyle w:val="ECCParagraph"/>
        </w:rPr>
        <w:t xml:space="preserve"> that:</w:t>
      </w:r>
    </w:p>
    <w:p w14:paraId="31E4E62D" w14:textId="053B339D" w:rsidR="007232A1" w:rsidRPr="009456D8" w:rsidRDefault="007232A1" w:rsidP="007232A1">
      <w:pPr>
        <w:pStyle w:val="ECCBulletsLv1"/>
        <w:rPr>
          <w:rStyle w:val="ECCParagraph"/>
        </w:rPr>
      </w:pPr>
      <w:r w:rsidRPr="009456D8">
        <w:rPr>
          <w:rStyle w:val="ECCParagraph"/>
        </w:rPr>
        <w:t>the locations of WBB LMP base stations are known</w:t>
      </w:r>
      <w:r w:rsidR="006B4169" w:rsidRPr="009456D8">
        <w:rPr>
          <w:rStyle w:val="ECCParagraph"/>
        </w:rPr>
        <w:t>;</w:t>
      </w:r>
    </w:p>
    <w:p w14:paraId="355F0751" w14:textId="4B37B6CC" w:rsidR="007232A1" w:rsidRPr="009456D8" w:rsidRDefault="007232A1" w:rsidP="007232A1">
      <w:pPr>
        <w:pStyle w:val="ECCBulletsLv1"/>
        <w:rPr>
          <w:rStyle w:val="ECCParagraph"/>
        </w:rPr>
      </w:pPr>
      <w:r w:rsidRPr="009456D8">
        <w:rPr>
          <w:rStyle w:val="ECCParagraph"/>
        </w:rPr>
        <w:t>the locations of FSS receiving Earth stations are known</w:t>
      </w:r>
      <w:r w:rsidR="006B4169" w:rsidRPr="009456D8">
        <w:rPr>
          <w:rStyle w:val="ECCParagraph"/>
        </w:rPr>
        <w:t>;</w:t>
      </w:r>
    </w:p>
    <w:p w14:paraId="19A88665" w14:textId="336C82C2" w:rsidR="007232A1" w:rsidRPr="009456D8" w:rsidRDefault="007232A1" w:rsidP="007232A1">
      <w:pPr>
        <w:pStyle w:val="ECCBulletsLv1"/>
        <w:rPr>
          <w:rStyle w:val="ECCParagraph"/>
        </w:rPr>
      </w:pPr>
      <w:r w:rsidRPr="009456D8">
        <w:rPr>
          <w:rStyle w:val="ECCParagraph"/>
        </w:rPr>
        <w:t>the locations of FS stations are known</w:t>
      </w:r>
      <w:r w:rsidR="006B4169" w:rsidRPr="009456D8">
        <w:rPr>
          <w:rStyle w:val="ECCParagraph"/>
        </w:rPr>
        <w:t>;</w:t>
      </w:r>
    </w:p>
    <w:p w14:paraId="71388D9B" w14:textId="32E8BC81" w:rsidR="007232A1" w:rsidRPr="009456D8" w:rsidRDefault="007232A1" w:rsidP="007232A1">
      <w:pPr>
        <w:pStyle w:val="ECCBulletsLv1"/>
        <w:rPr>
          <w:rStyle w:val="ECCParagraph"/>
        </w:rPr>
      </w:pPr>
      <w:r w:rsidRPr="009456D8">
        <w:rPr>
          <w:rStyle w:val="ECCParagraph"/>
        </w:rPr>
        <w:t>MFCN below 3.8 GHz</w:t>
      </w:r>
      <w:r w:rsidR="00023976" w:rsidRPr="009456D8">
        <w:rPr>
          <w:rStyle w:val="ECCParagraph"/>
        </w:rPr>
        <w:t xml:space="preserve"> is not constrained by</w:t>
      </w:r>
      <w:r w:rsidRPr="009456D8">
        <w:rPr>
          <w:rStyle w:val="ECCParagraph"/>
        </w:rPr>
        <w:t xml:space="preserve"> WBB LMP</w:t>
      </w:r>
      <w:r w:rsidR="00023976" w:rsidRPr="009456D8">
        <w:rPr>
          <w:rStyle w:val="ECCParagraph"/>
        </w:rPr>
        <w:t xml:space="preserve"> above 3.8 GHz</w:t>
      </w:r>
      <w:r w:rsidRPr="009456D8">
        <w:rPr>
          <w:rStyle w:val="ECCParagraph"/>
        </w:rPr>
        <w:t>.</w:t>
      </w:r>
    </w:p>
    <w:p w14:paraId="219D6700" w14:textId="77777777" w:rsidR="007232A1" w:rsidRPr="009456D8" w:rsidRDefault="007232A1" w:rsidP="00CD4451">
      <w:pPr>
        <w:rPr>
          <w:rStyle w:val="ECCParagraph"/>
        </w:rPr>
      </w:pPr>
      <w:r w:rsidRPr="009456D8">
        <w:rPr>
          <w:rStyle w:val="ECCParagraph"/>
        </w:rPr>
        <w:t xml:space="preserve">As FSS below 3.8 GHz is considered to be the same service as above 3.8 GHz, the operation of FSS below 3.8 GHz is covered by the in-band sharing studies in 3.8-4.2 GHz. </w:t>
      </w:r>
    </w:p>
    <w:p w14:paraId="4689E1FD" w14:textId="77369863" w:rsidR="007232A1" w:rsidRPr="009456D8" w:rsidRDefault="007232A1" w:rsidP="00CD4451">
      <w:pPr>
        <w:rPr>
          <w:rStyle w:val="ECCParagraph"/>
        </w:rPr>
      </w:pPr>
      <w:r w:rsidRPr="009456D8">
        <w:rPr>
          <w:rStyle w:val="ECCParagraph"/>
        </w:rPr>
        <w:t xml:space="preserve">This Report includes also a coexistence study between WBB LMP and VLBI Global Observing System (VGOS) stations operating in </w:t>
      </w:r>
      <w:r w:rsidR="00714B3C" w:rsidRPr="009456D8">
        <w:rPr>
          <w:rStyle w:val="ECCParagraph"/>
        </w:rPr>
        <w:t xml:space="preserve">a </w:t>
      </w:r>
      <w:r w:rsidRPr="009456D8">
        <w:rPr>
          <w:rStyle w:val="ECCParagraph"/>
        </w:rPr>
        <w:t>few CEPT countries, supporting EU interests as part of the European Critical Infrastructure Project Galileo.</w:t>
      </w:r>
    </w:p>
    <w:p w14:paraId="67AC4069" w14:textId="77777777" w:rsidR="00CE4492" w:rsidRPr="00E345BE" w:rsidRDefault="00CE4492" w:rsidP="00E065C7">
      <w:pPr>
        <w:pStyle w:val="ECCHeadingnonumbering"/>
        <w:rPr>
          <w:rStyle w:val="ECCParagraph"/>
          <w:b/>
          <w:bCs w:val="0"/>
          <w:color w:val="auto"/>
          <w:u w:val="none"/>
        </w:rPr>
      </w:pPr>
      <w:r w:rsidRPr="00E345BE">
        <w:rPr>
          <w:rStyle w:val="ECCParagraph"/>
          <w:b/>
          <w:bCs w:val="0"/>
          <w:color w:val="auto"/>
          <w:u w:val="none"/>
        </w:rPr>
        <w:t>Synchronisation of WBB LMP</w:t>
      </w:r>
    </w:p>
    <w:p w14:paraId="13BC73D3" w14:textId="4B973174" w:rsidR="009D01F5" w:rsidRPr="009456D8" w:rsidRDefault="00F657B5" w:rsidP="00CD4451">
      <w:pPr>
        <w:rPr>
          <w:rStyle w:val="ECCParagraph"/>
        </w:rPr>
      </w:pPr>
      <w:r w:rsidRPr="009456D8">
        <w:rPr>
          <w:rStyle w:val="ECCParagraph"/>
        </w:rPr>
        <w:t>Two</w:t>
      </w:r>
      <w:r w:rsidRPr="009456D8" w:rsidDel="00F657B5">
        <w:rPr>
          <w:rStyle w:val="ECCParagraph"/>
        </w:rPr>
        <w:t xml:space="preserve"> </w:t>
      </w:r>
      <w:r w:rsidR="007232A1" w:rsidRPr="009456D8">
        <w:rPr>
          <w:rStyle w:val="ECCParagraph"/>
        </w:rPr>
        <w:t>WBB LMP</w:t>
      </w:r>
      <w:r w:rsidRPr="009456D8">
        <w:rPr>
          <w:rStyle w:val="ECCParagraph"/>
        </w:rPr>
        <w:t xml:space="preserve"> network</w:t>
      </w:r>
      <w:r w:rsidR="007232A1" w:rsidRPr="009456D8">
        <w:rPr>
          <w:rStyle w:val="ECCParagraph"/>
        </w:rPr>
        <w:t xml:space="preserve"> technologies have been considered, one based on 3GPP technical specifications and the other based on DECT-2020 NR technical specifications. </w:t>
      </w:r>
      <w:r w:rsidR="0086703C" w:rsidRPr="009456D8">
        <w:rPr>
          <w:rStyle w:val="ECCParagraph"/>
        </w:rPr>
        <w:t>Networks using t</w:t>
      </w:r>
      <w:r w:rsidRPr="009456D8">
        <w:rPr>
          <w:rStyle w:val="ECCParagraph"/>
        </w:rPr>
        <w:t>hese two technologies cannot synchroni</w:t>
      </w:r>
      <w:r w:rsidR="00C82ED6">
        <w:rPr>
          <w:rStyle w:val="ECCParagraph"/>
        </w:rPr>
        <w:t>s</w:t>
      </w:r>
      <w:r w:rsidRPr="009456D8">
        <w:rPr>
          <w:rStyle w:val="ECCParagraph"/>
        </w:rPr>
        <w:t xml:space="preserve">e with each other due to different operational principles. </w:t>
      </w:r>
      <w:r w:rsidR="007232A1" w:rsidRPr="009456D8">
        <w:rPr>
          <w:rStyle w:val="ECCParagraph"/>
        </w:rPr>
        <w:t>Synchronised operation of WBB LMP</w:t>
      </w:r>
      <w:r w:rsidRPr="009456D8">
        <w:rPr>
          <w:rStyle w:val="ECCParagraph"/>
        </w:rPr>
        <w:t xml:space="preserve"> network</w:t>
      </w:r>
      <w:r w:rsidR="0086703C" w:rsidRPr="009456D8">
        <w:rPr>
          <w:rStyle w:val="ECCParagraph"/>
        </w:rPr>
        <w:t>s</w:t>
      </w:r>
      <w:r w:rsidR="007232A1" w:rsidRPr="009456D8">
        <w:rPr>
          <w:rStyle w:val="ECCParagraph"/>
        </w:rPr>
        <w:t xml:space="preserve"> with MFCN below 3800 MHz is only possible for WBB LMP based on 3GPP technical specifications. The study results of these two technologies are presented separately.</w:t>
      </w:r>
      <w:r w:rsidRPr="009456D8">
        <w:rPr>
          <w:rStyle w:val="ECCParagraph"/>
        </w:rPr>
        <w:t xml:space="preserve"> </w:t>
      </w:r>
    </w:p>
    <w:p w14:paraId="136B8AD5" w14:textId="77777777" w:rsidR="00F660F4" w:rsidRPr="00425B32" w:rsidRDefault="00F660F4" w:rsidP="00E76055">
      <w:pPr>
        <w:pStyle w:val="ECCHeadingnonumbering"/>
        <w:rPr>
          <w:rStyle w:val="ECCParagraph"/>
          <w:b/>
          <w:bCs w:val="0"/>
          <w:color w:val="auto"/>
          <w:u w:val="none"/>
        </w:rPr>
      </w:pPr>
      <w:r w:rsidRPr="00E345BE">
        <w:rPr>
          <w:rStyle w:val="ECCParagraph"/>
          <w:b/>
          <w:bCs w:val="0"/>
          <w:color w:val="auto"/>
          <w:u w:val="none"/>
        </w:rPr>
        <w:t>Power levels and antenna heights studied for WBB LMP</w:t>
      </w:r>
    </w:p>
    <w:p w14:paraId="6DF2BC2C" w14:textId="0084A01E" w:rsidR="007A55AF" w:rsidRPr="009456D8" w:rsidRDefault="007232A1" w:rsidP="00CD4451">
      <w:pPr>
        <w:rPr>
          <w:rStyle w:val="ECCParagraph"/>
        </w:rPr>
      </w:pPr>
      <w:r w:rsidRPr="009456D8">
        <w:rPr>
          <w:rStyle w:val="ECCParagraph"/>
        </w:rPr>
        <w:t>For the purpose of studies, the following maximum power levels for WBB LMP</w:t>
      </w:r>
      <w:r w:rsidR="000F17BC" w:rsidRPr="009456D8">
        <w:rPr>
          <w:rStyle w:val="ECCParagraph"/>
        </w:rPr>
        <w:t xml:space="preserve"> </w:t>
      </w:r>
      <w:r w:rsidRPr="009456D8">
        <w:rPr>
          <w:rStyle w:val="ECCParagraph"/>
        </w:rPr>
        <w:t xml:space="preserve">have been defined: </w:t>
      </w:r>
    </w:p>
    <w:p w14:paraId="07F81F3F" w14:textId="3202F0DA" w:rsidR="007A55AF" w:rsidRPr="009456D8" w:rsidRDefault="000F17BC" w:rsidP="007A55AF">
      <w:pPr>
        <w:pStyle w:val="ECCBulletsLv1"/>
        <w:rPr>
          <w:rStyle w:val="ECCParagraph"/>
        </w:rPr>
      </w:pPr>
      <w:bookmarkStart w:id="17" w:name="_Hlk163643083"/>
      <w:r w:rsidRPr="009456D8">
        <w:rPr>
          <w:rStyle w:val="ECCParagraph"/>
        </w:rPr>
        <w:t xml:space="preserve">3GPP </w:t>
      </w:r>
      <w:r w:rsidR="007232A1" w:rsidRPr="009456D8">
        <w:rPr>
          <w:rStyle w:val="ECCParagraph"/>
        </w:rPr>
        <w:t xml:space="preserve">low power </w:t>
      </w:r>
      <w:r w:rsidRPr="009456D8">
        <w:rPr>
          <w:rStyle w:val="ECCParagraph"/>
        </w:rPr>
        <w:t xml:space="preserve">base stations </w:t>
      </w:r>
      <w:r w:rsidR="007232A1" w:rsidRPr="009456D8">
        <w:rPr>
          <w:rStyle w:val="ECCParagraph"/>
        </w:rPr>
        <w:t xml:space="preserve">with 31 dBm/100 MHz </w:t>
      </w:r>
      <w:r w:rsidR="00017AC7" w:rsidRPr="0051547E">
        <w:rPr>
          <w:rStyle w:val="ECCParagraph"/>
          <w:i/>
          <w:iCs/>
        </w:rPr>
        <w:t>e.i.r.p.</w:t>
      </w:r>
      <w:r w:rsidR="00893FEA">
        <w:rPr>
          <w:rStyle w:val="ECCParagraph"/>
          <w:i/>
          <w:iCs/>
        </w:rPr>
        <w:t>;</w:t>
      </w:r>
      <w:r w:rsidR="007232A1" w:rsidRPr="009456D8">
        <w:rPr>
          <w:rStyle w:val="ECCParagraph"/>
        </w:rPr>
        <w:t xml:space="preserve"> </w:t>
      </w:r>
    </w:p>
    <w:p w14:paraId="54930D34" w14:textId="7DE02673" w:rsidR="008A37C2" w:rsidRPr="009456D8" w:rsidRDefault="000F17BC" w:rsidP="00082EDA">
      <w:pPr>
        <w:pStyle w:val="ECCBulletsLv1"/>
        <w:rPr>
          <w:rStyle w:val="ECCParagraph"/>
        </w:rPr>
      </w:pPr>
      <w:r w:rsidRPr="009456D8">
        <w:rPr>
          <w:rStyle w:val="ECCParagraph"/>
        </w:rPr>
        <w:t xml:space="preserve">3GPP </w:t>
      </w:r>
      <w:r w:rsidR="007232A1" w:rsidRPr="009456D8">
        <w:rPr>
          <w:rStyle w:val="ECCParagraph"/>
        </w:rPr>
        <w:t xml:space="preserve">medium power </w:t>
      </w:r>
      <w:r w:rsidRPr="009456D8">
        <w:rPr>
          <w:rStyle w:val="ECCParagraph"/>
        </w:rPr>
        <w:t xml:space="preserve">base stations </w:t>
      </w:r>
      <w:r w:rsidR="007232A1" w:rsidRPr="009456D8">
        <w:rPr>
          <w:rStyle w:val="ECCParagraph"/>
        </w:rPr>
        <w:t xml:space="preserve">with up to 49 dBm/100 MHz or up to 51 dBm/100 MHz </w:t>
      </w:r>
      <w:r w:rsidR="00017AC7" w:rsidRPr="0051547E">
        <w:rPr>
          <w:rStyle w:val="ECCParagraph"/>
          <w:i/>
          <w:iCs/>
        </w:rPr>
        <w:t>e.i.r.p.</w:t>
      </w:r>
      <w:r w:rsidR="00893FEA">
        <w:rPr>
          <w:rStyle w:val="ECCParagraph"/>
          <w:i/>
          <w:iCs/>
        </w:rPr>
        <w:t>;</w:t>
      </w:r>
    </w:p>
    <w:p w14:paraId="6A0816B8" w14:textId="1B30111A" w:rsidR="000F17BC" w:rsidRPr="009456D8" w:rsidRDefault="007232A1" w:rsidP="002D552A">
      <w:pPr>
        <w:pStyle w:val="ECCBulletsLv1"/>
        <w:rPr>
          <w:rStyle w:val="ECCParagraph"/>
        </w:rPr>
      </w:pPr>
      <w:r w:rsidRPr="009456D8">
        <w:rPr>
          <w:rStyle w:val="ECCParagraph"/>
        </w:rPr>
        <w:t xml:space="preserve">The </w:t>
      </w:r>
      <w:r w:rsidR="000462BE" w:rsidRPr="009456D8">
        <w:rPr>
          <w:rStyle w:val="ECCParagraph"/>
        </w:rPr>
        <w:t xml:space="preserve">maximum </w:t>
      </w:r>
      <w:r w:rsidRPr="009456D8">
        <w:rPr>
          <w:rStyle w:val="ECCParagraph"/>
        </w:rPr>
        <w:t xml:space="preserve">power </w:t>
      </w:r>
      <w:r w:rsidR="00C268BF" w:rsidRPr="009456D8">
        <w:rPr>
          <w:rStyle w:val="ECCParagraph"/>
        </w:rPr>
        <w:t xml:space="preserve">level </w:t>
      </w:r>
      <w:r w:rsidRPr="009456D8">
        <w:rPr>
          <w:rStyle w:val="ECCParagraph"/>
        </w:rPr>
        <w:t xml:space="preserve">for </w:t>
      </w:r>
      <w:r w:rsidR="000F17BC" w:rsidRPr="009456D8">
        <w:rPr>
          <w:rStyle w:val="ECCParagraph"/>
        </w:rPr>
        <w:t xml:space="preserve">3GPP </w:t>
      </w:r>
      <w:r w:rsidRPr="009456D8">
        <w:rPr>
          <w:rStyle w:val="ECCParagraph"/>
        </w:rPr>
        <w:t>WBB terminals (</w:t>
      </w:r>
      <w:r w:rsidR="009D116F" w:rsidRPr="009456D8">
        <w:rPr>
          <w:rStyle w:val="ECCParagraph"/>
        </w:rPr>
        <w:t>fixed/installed, and mobile/nomadic</w:t>
      </w:r>
      <w:r w:rsidRPr="009456D8">
        <w:rPr>
          <w:rStyle w:val="ECCParagraph"/>
        </w:rPr>
        <w:t xml:space="preserve">) of 28 dBm </w:t>
      </w:r>
      <w:r w:rsidR="00017AC7" w:rsidRPr="0051547E">
        <w:rPr>
          <w:rStyle w:val="ECCParagraph"/>
          <w:i/>
          <w:iCs/>
        </w:rPr>
        <w:t>e.i.r.p.</w:t>
      </w:r>
      <w:r w:rsidR="00017AC7">
        <w:rPr>
          <w:rStyle w:val="ECCParagraph"/>
        </w:rPr>
        <w:t xml:space="preserve"> </w:t>
      </w:r>
      <w:r w:rsidRPr="009456D8">
        <w:rPr>
          <w:rStyle w:val="ECCParagraph"/>
        </w:rPr>
        <w:t xml:space="preserve"> is considered and Power Control is </w:t>
      </w:r>
      <w:r w:rsidR="000462BE" w:rsidRPr="009456D8">
        <w:rPr>
          <w:rStyle w:val="ECCParagraph"/>
        </w:rPr>
        <w:t>applied</w:t>
      </w:r>
      <w:r w:rsidR="00893FEA">
        <w:rPr>
          <w:rStyle w:val="ECCParagraph"/>
        </w:rPr>
        <w:t>;</w:t>
      </w:r>
      <w:r w:rsidRPr="009456D8">
        <w:rPr>
          <w:rStyle w:val="ECCParagraph"/>
        </w:rPr>
        <w:t xml:space="preserve"> </w:t>
      </w:r>
    </w:p>
    <w:p w14:paraId="27388A2E" w14:textId="00F62662" w:rsidR="002D552A" w:rsidRPr="009456D8" w:rsidRDefault="007232A1" w:rsidP="002D552A">
      <w:pPr>
        <w:pStyle w:val="ECCBulletsLv1"/>
        <w:rPr>
          <w:rStyle w:val="ECCParagraph"/>
        </w:rPr>
      </w:pPr>
      <w:r w:rsidRPr="009456D8">
        <w:rPr>
          <w:rStyle w:val="ECCParagraph"/>
        </w:rPr>
        <w:t>For DECT-2020 NR</w:t>
      </w:r>
      <w:r w:rsidR="000F17BC" w:rsidRPr="009456D8">
        <w:rPr>
          <w:rStyle w:val="ECCParagraph"/>
        </w:rPr>
        <w:t xml:space="preserve"> there is no </w:t>
      </w:r>
      <w:r w:rsidR="008A37C2" w:rsidRPr="009456D8">
        <w:rPr>
          <w:rStyle w:val="ECCParagraph"/>
        </w:rPr>
        <w:t xml:space="preserve">technical </w:t>
      </w:r>
      <w:r w:rsidR="000F17BC" w:rsidRPr="009456D8">
        <w:rPr>
          <w:rStyle w:val="ECCParagraph"/>
        </w:rPr>
        <w:t>distinction between</w:t>
      </w:r>
      <w:r w:rsidR="008A37C2" w:rsidRPr="009456D8">
        <w:rPr>
          <w:rStyle w:val="ECCParagraph"/>
        </w:rPr>
        <w:t xml:space="preserve"> devices (</w:t>
      </w:r>
      <w:r w:rsidR="000F17BC" w:rsidRPr="009456D8">
        <w:rPr>
          <w:rStyle w:val="ECCParagraph"/>
        </w:rPr>
        <w:t xml:space="preserve">'base station' equipment or </w:t>
      </w:r>
      <w:r w:rsidR="008A37C2" w:rsidRPr="009456D8">
        <w:rPr>
          <w:rStyle w:val="ECCParagraph"/>
        </w:rPr>
        <w:t>'terminal</w:t>
      </w:r>
      <w:r w:rsidR="000F17BC" w:rsidRPr="009456D8">
        <w:rPr>
          <w:rStyle w:val="ECCParagraph"/>
        </w:rPr>
        <w:t xml:space="preserve"> equipment</w:t>
      </w:r>
      <w:r w:rsidR="008A37C2" w:rsidRPr="009456D8">
        <w:rPr>
          <w:rStyle w:val="ECCParagraph"/>
        </w:rPr>
        <w:t>')</w:t>
      </w:r>
      <w:r w:rsidR="000F17BC" w:rsidRPr="009456D8">
        <w:rPr>
          <w:rStyle w:val="ECCParagraph"/>
        </w:rPr>
        <w:t xml:space="preserve"> </w:t>
      </w:r>
      <w:r w:rsidR="008A37C2" w:rsidRPr="009456D8">
        <w:rPr>
          <w:rStyle w:val="ECCParagraph"/>
        </w:rPr>
        <w:t>and</w:t>
      </w:r>
      <w:r w:rsidRPr="009456D8">
        <w:rPr>
          <w:rStyle w:val="ECCParagraph"/>
        </w:rPr>
        <w:t xml:space="preserve"> the </w:t>
      </w:r>
      <w:r w:rsidR="007A7204" w:rsidRPr="009456D8">
        <w:rPr>
          <w:rStyle w:val="ECCParagraph"/>
        </w:rPr>
        <w:t xml:space="preserve">maximum </w:t>
      </w:r>
      <w:r w:rsidRPr="009456D8">
        <w:rPr>
          <w:rStyle w:val="ECCParagraph"/>
        </w:rPr>
        <w:t xml:space="preserve">power level is 23 dBm </w:t>
      </w:r>
      <w:r w:rsidR="00017AC7" w:rsidRPr="0051547E">
        <w:rPr>
          <w:rStyle w:val="ECCParagraph"/>
          <w:i/>
          <w:iCs/>
        </w:rPr>
        <w:t>e.i.r.p.</w:t>
      </w:r>
      <w:r w:rsidRPr="009456D8">
        <w:rPr>
          <w:rStyle w:val="ECCParagraph"/>
        </w:rPr>
        <w:t xml:space="preserve"> with a channel bandwidth of 6.912 MHz</w:t>
      </w:r>
      <w:r w:rsidR="008A37C2" w:rsidRPr="009456D8">
        <w:rPr>
          <w:rStyle w:val="ECCParagraph"/>
        </w:rPr>
        <w:t>.</w:t>
      </w:r>
      <w:r w:rsidR="000F17BC" w:rsidRPr="009456D8">
        <w:rPr>
          <w:rStyle w:val="ECCParagraph"/>
        </w:rPr>
        <w:t xml:space="preserve"> </w:t>
      </w:r>
      <w:r w:rsidR="007A7204" w:rsidRPr="009456D8">
        <w:rPr>
          <w:rStyle w:val="ECCParagraph"/>
        </w:rPr>
        <w:t>It is noted that for DECT-2020 NR, the technical specification mandates that all radio devices within the network shall employ TPC, including the fixed radio device (or 'base station' in traditional cellular networks).</w:t>
      </w:r>
    </w:p>
    <w:p w14:paraId="74170031" w14:textId="74AF0D7C" w:rsidR="007232A1" w:rsidRPr="009456D8" w:rsidRDefault="007232A1" w:rsidP="002D552A">
      <w:pPr>
        <w:rPr>
          <w:rStyle w:val="ECCParagraph"/>
        </w:rPr>
      </w:pPr>
      <w:r w:rsidRPr="009456D8">
        <w:rPr>
          <w:rStyle w:val="ECCParagraph"/>
        </w:rPr>
        <w:t>For studies involving WBB medium power base stations, a range of antenna heights, up to 30 m above the ground, was studied</w:t>
      </w:r>
      <w:r w:rsidR="008A37C2" w:rsidRPr="009456D8">
        <w:rPr>
          <w:rStyle w:val="ECCParagraph"/>
        </w:rPr>
        <w:t>.</w:t>
      </w:r>
      <w:r w:rsidRPr="009456D8">
        <w:rPr>
          <w:rStyle w:val="ECCParagraph"/>
        </w:rPr>
        <w:t xml:space="preserve"> </w:t>
      </w:r>
      <w:r w:rsidR="008A37C2" w:rsidRPr="009456D8">
        <w:rPr>
          <w:rStyle w:val="ECCParagraph"/>
        </w:rPr>
        <w:t>F</w:t>
      </w:r>
      <w:r w:rsidRPr="009456D8">
        <w:rPr>
          <w:rStyle w:val="ECCParagraph"/>
        </w:rPr>
        <w:t xml:space="preserve">or studies involving </w:t>
      </w:r>
      <w:r w:rsidR="008A37C2" w:rsidRPr="009456D8">
        <w:rPr>
          <w:rStyle w:val="ECCParagraph"/>
        </w:rPr>
        <w:t xml:space="preserve">outdoor </w:t>
      </w:r>
      <w:r w:rsidR="002D552A" w:rsidRPr="009456D8">
        <w:rPr>
          <w:rStyle w:val="ECCParagraph"/>
        </w:rPr>
        <w:t xml:space="preserve">3GPP based </w:t>
      </w:r>
      <w:r w:rsidRPr="009456D8">
        <w:rPr>
          <w:rStyle w:val="ECCParagraph"/>
        </w:rPr>
        <w:t>WBB low power base stations</w:t>
      </w:r>
      <w:r w:rsidR="008A37C2" w:rsidRPr="009456D8">
        <w:rPr>
          <w:rStyle w:val="ECCParagraph"/>
        </w:rPr>
        <w:t xml:space="preserve">, a </w:t>
      </w:r>
      <w:r w:rsidRPr="009456D8">
        <w:rPr>
          <w:rStyle w:val="ECCParagraph"/>
        </w:rPr>
        <w:t xml:space="preserve">maximum </w:t>
      </w:r>
      <w:r w:rsidRPr="009456D8">
        <w:rPr>
          <w:rStyle w:val="ECCParagraph"/>
        </w:rPr>
        <w:lastRenderedPageBreak/>
        <w:t xml:space="preserve">antenna height </w:t>
      </w:r>
      <w:r w:rsidR="002D552A" w:rsidRPr="009456D8">
        <w:rPr>
          <w:rStyle w:val="ECCParagraph"/>
        </w:rPr>
        <w:t xml:space="preserve">above ground </w:t>
      </w:r>
      <w:r w:rsidRPr="009456D8">
        <w:rPr>
          <w:rStyle w:val="ECCParagraph"/>
        </w:rPr>
        <w:t>of</w:t>
      </w:r>
      <w:r w:rsidR="002D552A" w:rsidRPr="009456D8">
        <w:rPr>
          <w:rStyle w:val="ECCParagraph"/>
        </w:rPr>
        <w:t xml:space="preserve"> 10-25 m was studied and for DECT-2020 NR WBB </w:t>
      </w:r>
      <w:r w:rsidRPr="009456D8">
        <w:rPr>
          <w:rStyle w:val="ECCParagraph"/>
        </w:rPr>
        <w:t>10 m above ground was studied</w:t>
      </w:r>
      <w:bookmarkEnd w:id="17"/>
      <w:r w:rsidRPr="009456D8">
        <w:rPr>
          <w:rStyle w:val="ECCParagraph"/>
        </w:rPr>
        <w:t>.</w:t>
      </w:r>
    </w:p>
    <w:p w14:paraId="13B5FC66" w14:textId="3C71E832" w:rsidR="007232A1" w:rsidRPr="009456D8" w:rsidRDefault="007232A1" w:rsidP="00CD4451">
      <w:pPr>
        <w:rPr>
          <w:rStyle w:val="ECCParagraph"/>
        </w:rPr>
      </w:pPr>
      <w:r w:rsidRPr="009456D8">
        <w:rPr>
          <w:rStyle w:val="ECCParagraph"/>
        </w:rPr>
        <w:t>This Report contains studies and relevant analysis on a range of coexistence conditions (including geographical separation</w:t>
      </w:r>
      <w:r w:rsidR="00C75408" w:rsidRPr="009456D8">
        <w:rPr>
          <w:rStyle w:val="ECCParagraph"/>
        </w:rPr>
        <w:t>,</w:t>
      </w:r>
      <w:r w:rsidRPr="009456D8">
        <w:rPr>
          <w:rStyle w:val="ECCParagraph"/>
        </w:rPr>
        <w:t xml:space="preserve"> frequency separation</w:t>
      </w:r>
      <w:r w:rsidR="009F238C" w:rsidRPr="009456D8">
        <w:rPr>
          <w:rStyle w:val="ECCParagraph"/>
        </w:rPr>
        <w:t>,</w:t>
      </w:r>
      <w:r w:rsidRPr="009456D8">
        <w:rPr>
          <w:rStyle w:val="ECCParagraph"/>
        </w:rPr>
        <w:t xml:space="preserve"> etc.) depending on a range of agreed WBB LMP parameters (</w:t>
      </w:r>
      <w:r w:rsidR="00017AC7" w:rsidRPr="0051547E">
        <w:rPr>
          <w:rStyle w:val="ECCParagraph"/>
          <w:i/>
          <w:iCs/>
        </w:rPr>
        <w:t>e.i.r.p.</w:t>
      </w:r>
      <w:r w:rsidRPr="009456D8">
        <w:rPr>
          <w:rStyle w:val="ECCParagraph"/>
        </w:rPr>
        <w:t>, antenna height, antenna gain, emission and reception masks, etc.)</w:t>
      </w:r>
      <w:r w:rsidR="00375311" w:rsidRPr="009456D8">
        <w:rPr>
          <w:rStyle w:val="ECCParagraph"/>
        </w:rPr>
        <w:t>,</w:t>
      </w:r>
      <w:r w:rsidRPr="009456D8">
        <w:rPr>
          <w:rStyle w:val="ECCParagraph"/>
        </w:rPr>
        <w:t xml:space="preserve"> covering both AAS and non-AAS scenarios for medium power</w:t>
      </w:r>
      <w:r w:rsidR="000F17BC" w:rsidRPr="009456D8">
        <w:rPr>
          <w:rStyle w:val="ECCParagraph"/>
        </w:rPr>
        <w:t xml:space="preserve"> base stations</w:t>
      </w:r>
      <w:r w:rsidRPr="009456D8">
        <w:rPr>
          <w:rStyle w:val="ECCParagraph"/>
        </w:rPr>
        <w:t xml:space="preserve"> and only non-AAS for low power</w:t>
      </w:r>
      <w:r w:rsidR="000F17BC" w:rsidRPr="009456D8">
        <w:rPr>
          <w:rStyle w:val="ECCParagraph"/>
        </w:rPr>
        <w:t xml:space="preserve"> base stations</w:t>
      </w:r>
      <w:r w:rsidRPr="009456D8">
        <w:rPr>
          <w:rStyle w:val="ECCParagraph"/>
        </w:rPr>
        <w:t>.</w:t>
      </w:r>
    </w:p>
    <w:p w14:paraId="2F931310" w14:textId="77777777" w:rsidR="009D5D24" w:rsidRPr="00E345BE" w:rsidRDefault="009D5D24" w:rsidP="009D5D24">
      <w:pPr>
        <w:pStyle w:val="ECCHeadingnonumbering"/>
        <w:rPr>
          <w:rStyle w:val="ECCParagraph"/>
          <w:b/>
          <w:bCs w:val="0"/>
          <w:color w:val="auto"/>
          <w:u w:val="none"/>
        </w:rPr>
      </w:pPr>
      <w:r w:rsidRPr="00E345BE">
        <w:rPr>
          <w:rStyle w:val="ECCParagraph"/>
          <w:b/>
          <w:bCs w:val="0"/>
          <w:color w:val="auto"/>
          <w:u w:val="none"/>
        </w:rPr>
        <w:t>In-band coexistence of WBB LMP with FS and FSS</w:t>
      </w:r>
    </w:p>
    <w:p w14:paraId="55E762A7" w14:textId="1D704C6F" w:rsidR="0027056F" w:rsidRPr="009456D8" w:rsidRDefault="0027056F" w:rsidP="00EE02EC">
      <w:pPr>
        <w:rPr>
          <w:rStyle w:val="ECCParagraph"/>
        </w:rPr>
      </w:pPr>
      <w:r w:rsidRPr="009456D8">
        <w:rPr>
          <w:rStyle w:val="ECCParagraph"/>
        </w:rPr>
        <w:t xml:space="preserve">Regarding FS coexistence, one of the studies shows the importance that real terrain data are taken into account in the coexistence assessments, because the impact of real terrain on transmitted signal propagation can result in not only reduced, but also increased </w:t>
      </w:r>
      <w:r w:rsidR="001D1FD1" w:rsidRPr="009456D8">
        <w:rPr>
          <w:rStyle w:val="ECCParagraph"/>
        </w:rPr>
        <w:t xml:space="preserve">minimum </w:t>
      </w:r>
      <w:r w:rsidRPr="009456D8">
        <w:rPr>
          <w:rStyle w:val="ECCParagraph"/>
        </w:rPr>
        <w:t>separation distances/exclusion areas required between WBB LMP and FS.</w:t>
      </w:r>
    </w:p>
    <w:p w14:paraId="27A7F4AD" w14:textId="1D9CEBAF" w:rsidR="00E346E5" w:rsidRPr="009456D8" w:rsidRDefault="00287325" w:rsidP="00287325">
      <w:pPr>
        <w:rPr>
          <w:rStyle w:val="ECCParagraph"/>
        </w:rPr>
      </w:pPr>
      <w:r w:rsidRPr="009456D8">
        <w:rPr>
          <w:rStyle w:val="ECCParagraph"/>
        </w:rPr>
        <w:t>It is not possible to define generic technical conditions that guarantee the protection of FS. Instead a case-by-case analysis is needed, in combination of considering appropriate mitigation techniques, to ensure the protection of current and future deployment of FS. In addition, due to the large separation distances that may be necessary, the protection of FS cannot always be managed at national level only but may require cross border coordination on a case-by-case basis</w:t>
      </w:r>
      <w:r w:rsidRPr="009456D8" w:rsidDel="00E346E5">
        <w:rPr>
          <w:rStyle w:val="ECCParagraph"/>
        </w:rPr>
        <w:t xml:space="preserve"> </w:t>
      </w:r>
      <w:r w:rsidRPr="009456D8">
        <w:rPr>
          <w:rStyle w:val="ECCParagraph"/>
        </w:rPr>
        <w:t>as well as bilateral or even multilateral agreements between neighbouring countries.</w:t>
      </w:r>
    </w:p>
    <w:p w14:paraId="7C22D73E" w14:textId="078D5D2D" w:rsidR="008C2DCB" w:rsidRPr="009456D8" w:rsidRDefault="008C2DCB" w:rsidP="001B3D6B">
      <w:pPr>
        <w:rPr>
          <w:rStyle w:val="ECCParagraph"/>
        </w:rPr>
      </w:pPr>
      <w:r w:rsidRPr="009456D8">
        <w:rPr>
          <w:rStyle w:val="ECCParagraph"/>
        </w:rPr>
        <w:t xml:space="preserve">It is not possible to define generic technical conditions that guarantee the protection of FSS. Careful planning and case-by-case analysis is needed, in combination of considering appropriate mitigation techniques, to ensure the protection of current and future deployment of FSS. In addition, due to the large separation distances that may be necessary, the protection of FSS cannot always be managed at national level only but may require cross border coordination on a case-by-case basis </w:t>
      </w:r>
      <w:r w:rsidR="00E346E5" w:rsidRPr="009456D8">
        <w:rPr>
          <w:rStyle w:val="ECCParagraph"/>
        </w:rPr>
        <w:t xml:space="preserve">as well as </w:t>
      </w:r>
      <w:r w:rsidRPr="009456D8">
        <w:rPr>
          <w:rStyle w:val="ECCParagraph"/>
        </w:rPr>
        <w:t xml:space="preserve">bilateral or even multilateral agreements </w:t>
      </w:r>
      <w:r w:rsidR="00E346E5" w:rsidRPr="009456D8">
        <w:rPr>
          <w:rStyle w:val="ECCParagraph"/>
        </w:rPr>
        <w:t xml:space="preserve">between </w:t>
      </w:r>
      <w:r w:rsidRPr="009456D8">
        <w:rPr>
          <w:rStyle w:val="ECCParagraph"/>
        </w:rPr>
        <w:t>neighbouring countries.</w:t>
      </w:r>
    </w:p>
    <w:p w14:paraId="488F898A" w14:textId="20DF47AD" w:rsidR="00EE02EC" w:rsidRPr="009456D8" w:rsidRDefault="00EE02EC" w:rsidP="00EE02EC">
      <w:pPr>
        <w:rPr>
          <w:rStyle w:val="ECCParagraph"/>
        </w:rPr>
      </w:pPr>
      <w:r w:rsidRPr="009456D8">
        <w:rPr>
          <w:rStyle w:val="ECCParagraph"/>
        </w:rPr>
        <w:t>Nevertheless</w:t>
      </w:r>
      <w:r w:rsidR="00FD7D15" w:rsidRPr="009456D8">
        <w:rPr>
          <w:rStyle w:val="ECCParagraph"/>
        </w:rPr>
        <w:t>,</w:t>
      </w:r>
      <w:r w:rsidRPr="009456D8">
        <w:rPr>
          <w:rStyle w:val="ECCParagraph"/>
        </w:rPr>
        <w:t xml:space="preserve"> appropriate mitigation techniques </w:t>
      </w:r>
      <w:r w:rsidR="00F72455" w:rsidRPr="009456D8">
        <w:rPr>
          <w:rStyle w:val="ECCParagraph"/>
        </w:rPr>
        <w:t>could be considered</w:t>
      </w:r>
      <w:r w:rsidR="004C28BB" w:rsidRPr="009456D8">
        <w:rPr>
          <w:rStyle w:val="ECCParagraph"/>
        </w:rPr>
        <w:t xml:space="preserve"> </w:t>
      </w:r>
      <w:r w:rsidR="002F10FF" w:rsidRPr="009456D8">
        <w:rPr>
          <w:rStyle w:val="ECCParagraph"/>
        </w:rPr>
        <w:t xml:space="preserve">during coordination </w:t>
      </w:r>
      <w:r w:rsidR="004C28BB" w:rsidRPr="009456D8">
        <w:rPr>
          <w:rStyle w:val="ECCParagraph"/>
        </w:rPr>
        <w:t>on a case</w:t>
      </w:r>
      <w:r w:rsidR="00D86681" w:rsidRPr="009456D8">
        <w:rPr>
          <w:rStyle w:val="ECCParagraph"/>
        </w:rPr>
        <w:t>-</w:t>
      </w:r>
      <w:r w:rsidR="004C28BB" w:rsidRPr="009456D8">
        <w:rPr>
          <w:rStyle w:val="ECCParagraph"/>
        </w:rPr>
        <w:t>by</w:t>
      </w:r>
      <w:r w:rsidR="00D86681" w:rsidRPr="009456D8">
        <w:rPr>
          <w:rStyle w:val="ECCParagraph"/>
        </w:rPr>
        <w:t>-</w:t>
      </w:r>
      <w:r w:rsidR="004C28BB" w:rsidRPr="009456D8">
        <w:rPr>
          <w:rStyle w:val="ECCParagraph"/>
        </w:rPr>
        <w:t>case basis t</w:t>
      </w:r>
      <w:r w:rsidR="00BE6BAC" w:rsidRPr="009456D8">
        <w:rPr>
          <w:rStyle w:val="ECCParagraph"/>
        </w:rPr>
        <w:t>o</w:t>
      </w:r>
      <w:r w:rsidR="00F72455" w:rsidRPr="009456D8">
        <w:rPr>
          <w:rStyle w:val="ECCParagraph"/>
        </w:rPr>
        <w:t xml:space="preserve"> </w:t>
      </w:r>
      <w:r w:rsidRPr="009456D8">
        <w:rPr>
          <w:rStyle w:val="ECCParagraph"/>
        </w:rPr>
        <w:t>facilitate coexistence between WBB and FS</w:t>
      </w:r>
      <w:r w:rsidR="0042440C" w:rsidRPr="009456D8">
        <w:rPr>
          <w:rStyle w:val="ECCParagraph"/>
        </w:rPr>
        <w:t>/</w:t>
      </w:r>
      <w:r w:rsidR="00C61B7F" w:rsidRPr="009456D8">
        <w:rPr>
          <w:rStyle w:val="ECCParagraph"/>
        </w:rPr>
        <w:t>FSS</w:t>
      </w:r>
      <w:r w:rsidRPr="009456D8">
        <w:rPr>
          <w:rStyle w:val="ECCParagraph"/>
        </w:rPr>
        <w:t xml:space="preserve"> systems, both at national level and with the neighbouring countries.</w:t>
      </w:r>
      <w:r w:rsidR="004F4AEE" w:rsidRPr="009456D8">
        <w:rPr>
          <w:rStyle w:val="ECCParagraph"/>
        </w:rPr>
        <w:t xml:space="preserve"> CEPT is developing </w:t>
      </w:r>
      <w:r w:rsidR="005F5B60" w:rsidRPr="009456D8">
        <w:rPr>
          <w:rStyle w:val="ECCParagraph"/>
        </w:rPr>
        <w:t>recommendations</w:t>
      </w:r>
      <w:r w:rsidR="004F4AEE" w:rsidRPr="009456D8">
        <w:rPr>
          <w:rStyle w:val="ECCParagraph"/>
        </w:rPr>
        <w:t xml:space="preserve"> for administrations to provide guidance </w:t>
      </w:r>
      <w:r w:rsidR="001D516B" w:rsidRPr="009456D8">
        <w:rPr>
          <w:rStyle w:val="ECCParagraph"/>
        </w:rPr>
        <w:t>for coordination between these services.</w:t>
      </w:r>
    </w:p>
    <w:p w14:paraId="792231AE" w14:textId="0ADB9A07" w:rsidR="00EA58F1" w:rsidRPr="00425B32" w:rsidRDefault="00EA58F1" w:rsidP="00EA58F1">
      <w:pPr>
        <w:pStyle w:val="ECCHeadingnonumbering"/>
        <w:rPr>
          <w:rStyle w:val="ECCParagraph"/>
          <w:b/>
          <w:bCs w:val="0"/>
          <w:color w:val="auto"/>
          <w:u w:val="none"/>
        </w:rPr>
      </w:pPr>
      <w:r w:rsidRPr="00E345BE">
        <w:rPr>
          <w:rStyle w:val="ECCParagraph"/>
          <w:b/>
          <w:bCs w:val="0"/>
          <w:color w:val="auto"/>
          <w:u w:val="none"/>
        </w:rPr>
        <w:t>Studies on WBB LMP networks with no synchronisation to other WBB LMP nor to MFCN</w:t>
      </w:r>
    </w:p>
    <w:p w14:paraId="76BB8505" w14:textId="3250B398" w:rsidR="007232A1" w:rsidRPr="009456D8" w:rsidRDefault="007232A1" w:rsidP="00CD4451">
      <w:pPr>
        <w:rPr>
          <w:rStyle w:val="ECCParagraph"/>
        </w:rPr>
      </w:pPr>
      <w:r w:rsidRPr="009456D8">
        <w:rPr>
          <w:rStyle w:val="ECCParagraph"/>
        </w:rPr>
        <w:t>For the various type of use-cases there may be various needs of UL/DL resources and different technologies</w:t>
      </w:r>
      <w:r w:rsidR="007B5592" w:rsidRPr="009456D8">
        <w:rPr>
          <w:rStyle w:val="ECCParagraph"/>
        </w:rPr>
        <w:t>, resulting in unsynchronised operation</w:t>
      </w:r>
      <w:r w:rsidRPr="009456D8">
        <w:rPr>
          <w:rStyle w:val="ECCParagraph"/>
        </w:rPr>
        <w:t xml:space="preserve">. The studies are mainly based on the following assumptions: </w:t>
      </w:r>
    </w:p>
    <w:p w14:paraId="12EAFB71" w14:textId="29DA2A5F" w:rsidR="007232A1" w:rsidRPr="009456D8" w:rsidRDefault="007232A1" w:rsidP="00CD4451">
      <w:pPr>
        <w:pStyle w:val="ECCBulletsLv1"/>
        <w:rPr>
          <w:rStyle w:val="ECCParagraph"/>
        </w:rPr>
      </w:pPr>
      <w:r w:rsidRPr="009456D8">
        <w:rPr>
          <w:rStyle w:val="ECCParagraph"/>
        </w:rPr>
        <w:t>no synchronisation between WBB LMP local networks in the frequency band 3.8-4.2 GHz</w:t>
      </w:r>
      <w:r w:rsidR="003867C7" w:rsidRPr="009456D8">
        <w:rPr>
          <w:rStyle w:val="ECCParagraph"/>
        </w:rPr>
        <w:t>;</w:t>
      </w:r>
    </w:p>
    <w:p w14:paraId="5BBCE3CF" w14:textId="35566C35" w:rsidR="007232A1" w:rsidRPr="009456D8" w:rsidRDefault="007232A1" w:rsidP="00CD4451">
      <w:pPr>
        <w:pStyle w:val="ECCBulletsLv1"/>
        <w:rPr>
          <w:rStyle w:val="ECCParagraph"/>
        </w:rPr>
      </w:pPr>
      <w:r w:rsidRPr="009456D8">
        <w:rPr>
          <w:rStyle w:val="ECCParagraph"/>
        </w:rPr>
        <w:t>no synchronisation between WBB LMP local networks in the frequency band 3.8-4.2 GHz and MFCN networks below 3.8 GHz.</w:t>
      </w:r>
    </w:p>
    <w:p w14:paraId="787C5A28" w14:textId="5D06ABE1" w:rsidR="007232A1" w:rsidRPr="009456D8" w:rsidRDefault="007232A1" w:rsidP="007232A1">
      <w:pPr>
        <w:rPr>
          <w:rStyle w:val="ECCParagraph"/>
        </w:rPr>
      </w:pPr>
      <w:r w:rsidRPr="009456D8">
        <w:rPr>
          <w:rStyle w:val="ECCParagraph"/>
        </w:rPr>
        <w:t>Indoor-only, outdoor-only and outdoor/indoor deployment scenarios have been considered. The analysis of in-band and adjacent band operation demonstrate the feasibility of unsynchronised WBB LMP operation in the frequency band 3.8-4.2 GHz</w:t>
      </w:r>
      <w:r w:rsidR="0072411A" w:rsidRPr="009456D8">
        <w:rPr>
          <w:rStyle w:val="ECCParagraph"/>
        </w:rPr>
        <w:t xml:space="preserve">, but </w:t>
      </w:r>
      <w:r w:rsidR="00AF6C3B" w:rsidRPr="009456D8">
        <w:rPr>
          <w:rStyle w:val="ECCParagraph"/>
        </w:rPr>
        <w:t xml:space="preserve">a </w:t>
      </w:r>
      <w:r w:rsidR="0072411A" w:rsidRPr="009456D8">
        <w:rPr>
          <w:rStyle w:val="ECCParagraph"/>
        </w:rPr>
        <w:t xml:space="preserve">coordination </w:t>
      </w:r>
      <w:r w:rsidR="00AF6C3B" w:rsidRPr="009456D8">
        <w:rPr>
          <w:rStyle w:val="ECCParagraph"/>
        </w:rPr>
        <w:t xml:space="preserve">process </w:t>
      </w:r>
      <w:r w:rsidR="0072411A" w:rsidRPr="009456D8">
        <w:rPr>
          <w:rStyle w:val="ECCParagraph"/>
        </w:rPr>
        <w:t>may be needed</w:t>
      </w:r>
      <w:r w:rsidRPr="009456D8">
        <w:rPr>
          <w:rStyle w:val="ECCParagraph"/>
        </w:rPr>
        <w:t>.</w:t>
      </w:r>
      <w:r w:rsidR="007B5592" w:rsidRPr="009456D8">
        <w:rPr>
          <w:rStyle w:val="ECCParagraph"/>
        </w:rPr>
        <w:t xml:space="preserve"> </w:t>
      </w:r>
    </w:p>
    <w:p w14:paraId="56F533AA" w14:textId="6139537A" w:rsidR="00635BC8" w:rsidRPr="009456D8" w:rsidRDefault="00A5363A" w:rsidP="007232A1">
      <w:pPr>
        <w:rPr>
          <w:rStyle w:val="ECCParagraph"/>
        </w:rPr>
      </w:pPr>
      <w:r w:rsidRPr="009456D8">
        <w:rPr>
          <w:rStyle w:val="ECCParagraph"/>
        </w:rPr>
        <w:t>Some studies investigated if stricter out of band emission and receiver blocking levels of LMPs and frequency separation could reduce the need for coordination between 3GPP WBB LMP and MFCN (below 3.8 GHz).</w:t>
      </w:r>
    </w:p>
    <w:p w14:paraId="5333B2E5" w14:textId="4B12D0DA" w:rsidR="00635BC8" w:rsidRPr="009456D8" w:rsidRDefault="00635BC8" w:rsidP="00635BC8">
      <w:pPr>
        <w:rPr>
          <w:rStyle w:val="ECCParagraph"/>
        </w:rPr>
      </w:pPr>
      <w:r w:rsidRPr="009456D8">
        <w:rPr>
          <w:rStyle w:val="ECCParagraph"/>
        </w:rPr>
        <w:t>The following technical conditions were investigated:</w:t>
      </w:r>
    </w:p>
    <w:p w14:paraId="0162F015" w14:textId="77777777" w:rsidR="00635BC8" w:rsidRPr="009456D8" w:rsidRDefault="00635BC8" w:rsidP="00635BC8">
      <w:pPr>
        <w:pStyle w:val="ECCBulletsLv1"/>
        <w:rPr>
          <w:rStyle w:val="ECCParagraph"/>
        </w:rPr>
      </w:pPr>
      <w:r w:rsidRPr="009456D8">
        <w:rPr>
          <w:rStyle w:val="ECCParagraph"/>
        </w:rPr>
        <w:t>60 MHz frequency separation for WBB MP to accommodate MFCN BS receiver blocking;</w:t>
      </w:r>
    </w:p>
    <w:p w14:paraId="4BA116E4" w14:textId="4420C4FB" w:rsidR="00635BC8" w:rsidRPr="009456D8" w:rsidRDefault="00635BC8" w:rsidP="00635BC8">
      <w:pPr>
        <w:pStyle w:val="ECCBulletsLv1"/>
        <w:rPr>
          <w:rStyle w:val="ECCParagraph"/>
        </w:rPr>
      </w:pPr>
      <w:r w:rsidRPr="009456D8">
        <w:rPr>
          <w:rStyle w:val="ECCParagraph"/>
        </w:rPr>
        <w:t xml:space="preserve">out of band emission level of -45 dBm/MHz conducted </w:t>
      </w:r>
      <w:r w:rsidR="00594F95" w:rsidRPr="009456D8">
        <w:rPr>
          <w:rStyle w:val="ECCParagraph"/>
        </w:rPr>
        <w:t>power or -40 dBm/MHz</w:t>
      </w:r>
      <w:r w:rsidRPr="009456D8">
        <w:rPr>
          <w:rStyle w:val="ECCParagraph"/>
        </w:rPr>
        <w:t xml:space="preserve"> </w:t>
      </w:r>
      <w:r w:rsidR="00017AC7" w:rsidRPr="0051547E">
        <w:rPr>
          <w:rStyle w:val="ECCParagraph"/>
          <w:i/>
          <w:iCs/>
        </w:rPr>
        <w:t>e.i.r.p.</w:t>
      </w:r>
      <w:r w:rsidRPr="009456D8">
        <w:rPr>
          <w:rStyle w:val="ECCParagraph"/>
        </w:rPr>
        <w:t xml:space="preserve"> per BS (sector) below 3800 MHz for LP and MP non-AAS BS</w:t>
      </w:r>
      <w:r w:rsidR="00DB04F7">
        <w:rPr>
          <w:rStyle w:val="ECCParagraph"/>
        </w:rPr>
        <w:t>;</w:t>
      </w:r>
    </w:p>
    <w:p w14:paraId="7DF80AAF" w14:textId="163C4B3B" w:rsidR="00635BC8" w:rsidRPr="009456D8" w:rsidRDefault="00727BAC" w:rsidP="00635BC8">
      <w:pPr>
        <w:pStyle w:val="ECCBulletsLv1"/>
        <w:rPr>
          <w:rStyle w:val="ECCParagraph"/>
        </w:rPr>
      </w:pPr>
      <w:r w:rsidRPr="009456D8">
        <w:rPr>
          <w:rStyle w:val="ECCParagraph"/>
        </w:rPr>
        <w:t xml:space="preserve">out of band emission level of </w:t>
      </w:r>
      <w:r w:rsidR="00635BC8" w:rsidRPr="009456D8">
        <w:rPr>
          <w:rStyle w:val="ECCParagraph"/>
        </w:rPr>
        <w:t xml:space="preserve">-45 dBm/MHz TRP </w:t>
      </w:r>
      <w:r w:rsidR="00594F95" w:rsidRPr="009456D8">
        <w:rPr>
          <w:rStyle w:val="ECCParagraph"/>
        </w:rPr>
        <w:t>or</w:t>
      </w:r>
      <w:r w:rsidR="00635BC8" w:rsidRPr="009456D8">
        <w:rPr>
          <w:rStyle w:val="ECCParagraph"/>
        </w:rPr>
        <w:t xml:space="preserve"> -50 dBm/MHz TRP per BS (sector) for MP AAS </w:t>
      </w:r>
      <w:r w:rsidRPr="009456D8">
        <w:rPr>
          <w:rStyle w:val="ECCParagraph"/>
        </w:rPr>
        <w:t>BS</w:t>
      </w:r>
      <w:r w:rsidR="003867C7" w:rsidRPr="009456D8">
        <w:t>;</w:t>
      </w:r>
    </w:p>
    <w:p w14:paraId="092F459B" w14:textId="221ED154" w:rsidR="00635BC8" w:rsidRPr="009456D8" w:rsidRDefault="00635BC8" w:rsidP="00CD4451">
      <w:pPr>
        <w:pStyle w:val="ECCBulletsLv1"/>
        <w:rPr>
          <w:rStyle w:val="ECCParagraph"/>
        </w:rPr>
      </w:pPr>
      <w:r w:rsidRPr="009456D8">
        <w:rPr>
          <w:rStyle w:val="ECCParagraph"/>
        </w:rPr>
        <w:t>WBB LMP receiver blocking level of -15 dBm below 3800 MHz for wanted signal level: P_ref_sens+6 dB.</w:t>
      </w:r>
    </w:p>
    <w:p w14:paraId="629B6DEC" w14:textId="340FA867" w:rsidR="00A07620" w:rsidRPr="009456D8" w:rsidRDefault="00A07620" w:rsidP="00425B32">
      <w:pPr>
        <w:keepNext/>
        <w:rPr>
          <w:rStyle w:val="ECCParagraph"/>
        </w:rPr>
      </w:pPr>
      <w:r w:rsidRPr="009456D8">
        <w:rPr>
          <w:rStyle w:val="ECCParagraph"/>
        </w:rPr>
        <w:lastRenderedPageBreak/>
        <w:t>In addition to the above technical conditions, studies identified possible components for the coordination process to ensure the co-existence between WBB LMP and MFCN (below 3.8 GHz) e.g.:</w:t>
      </w:r>
    </w:p>
    <w:p w14:paraId="192A8EF6" w14:textId="7CF87FCD" w:rsidR="007232A1" w:rsidRPr="009456D8" w:rsidRDefault="009F238C" w:rsidP="00425B32">
      <w:pPr>
        <w:pStyle w:val="ECCBulletsLv1"/>
        <w:keepNext/>
        <w:rPr>
          <w:rStyle w:val="ECCParagraph"/>
        </w:rPr>
      </w:pPr>
      <w:r w:rsidRPr="009456D8">
        <w:rPr>
          <w:rStyle w:val="ECCParagraph"/>
        </w:rPr>
        <w:t>p</w:t>
      </w:r>
      <w:r w:rsidR="007232A1" w:rsidRPr="009456D8">
        <w:rPr>
          <w:rStyle w:val="ECCParagraph"/>
        </w:rPr>
        <w:t>fd or field strength values at the WBB LMP local area network coverage border</w:t>
      </w:r>
      <w:r w:rsidR="003867C7" w:rsidRPr="009456D8">
        <w:rPr>
          <w:rStyle w:val="ECCParagraph"/>
        </w:rPr>
        <w:t>;</w:t>
      </w:r>
    </w:p>
    <w:p w14:paraId="10BB25CC" w14:textId="644BE603" w:rsidR="007232A1" w:rsidRPr="009456D8" w:rsidRDefault="00B8720B" w:rsidP="00425B32">
      <w:pPr>
        <w:pStyle w:val="ECCBulletsLv1"/>
        <w:keepNext/>
        <w:rPr>
          <w:rStyle w:val="ECCParagraph"/>
        </w:rPr>
      </w:pPr>
      <w:r w:rsidRPr="009456D8">
        <w:rPr>
          <w:rStyle w:val="ECCParagraph"/>
        </w:rPr>
        <w:t xml:space="preserve">physical </w:t>
      </w:r>
      <w:r w:rsidR="007232A1" w:rsidRPr="009456D8">
        <w:rPr>
          <w:rStyle w:val="ECCParagraph"/>
        </w:rPr>
        <w:t>separation between WBB LMP and MFCN Macro BSs</w:t>
      </w:r>
      <w:r w:rsidR="003867C7" w:rsidRPr="009456D8">
        <w:rPr>
          <w:rStyle w:val="ECCParagraph"/>
        </w:rPr>
        <w:t>;</w:t>
      </w:r>
    </w:p>
    <w:p w14:paraId="76A5BFF3" w14:textId="77777777" w:rsidR="007232A1" w:rsidRPr="009456D8" w:rsidRDefault="007232A1" w:rsidP="00425B32">
      <w:pPr>
        <w:pStyle w:val="ECCBulletsLv1"/>
        <w:keepNext/>
        <w:rPr>
          <w:rStyle w:val="ECCParagraph"/>
        </w:rPr>
      </w:pPr>
      <w:r w:rsidRPr="009456D8">
        <w:rPr>
          <w:rStyle w:val="ECCParagraph"/>
        </w:rPr>
        <w:t>synchronisation or semi-synchronisation between MFCN and WBB LMP networks.</w:t>
      </w:r>
    </w:p>
    <w:p w14:paraId="558B7AD1" w14:textId="69DFF3B4" w:rsidR="00104560" w:rsidRPr="00425B32" w:rsidRDefault="00104560" w:rsidP="00104560">
      <w:pPr>
        <w:pStyle w:val="ECCHeadingnonumbering"/>
        <w:rPr>
          <w:rStyle w:val="ECCParagraph"/>
          <w:b/>
          <w:bCs w:val="0"/>
          <w:color w:val="auto"/>
          <w:u w:val="none"/>
        </w:rPr>
      </w:pPr>
      <w:r w:rsidRPr="00E345BE">
        <w:rPr>
          <w:rStyle w:val="ECCParagraph"/>
          <w:b/>
          <w:bCs w:val="0"/>
          <w:color w:val="auto"/>
          <w:u w:val="none"/>
        </w:rPr>
        <w:t xml:space="preserve">Adjacent channel coexistence for WBB LMP networks </w:t>
      </w:r>
      <w:r w:rsidR="005003C2" w:rsidRPr="00E345BE">
        <w:rPr>
          <w:rStyle w:val="ECCParagraph"/>
          <w:b/>
          <w:bCs w:val="0"/>
          <w:color w:val="auto"/>
          <w:u w:val="none"/>
        </w:rPr>
        <w:t>syn</w:t>
      </w:r>
      <w:r w:rsidR="00A5363A" w:rsidRPr="00E345BE">
        <w:rPr>
          <w:rStyle w:val="ECCParagraph"/>
          <w:b/>
          <w:bCs w:val="0"/>
          <w:color w:val="auto"/>
          <w:u w:val="none"/>
        </w:rPr>
        <w:t>c</w:t>
      </w:r>
      <w:r w:rsidR="005003C2" w:rsidRPr="00E345BE">
        <w:rPr>
          <w:rStyle w:val="ECCParagraph"/>
          <w:b/>
          <w:bCs w:val="0"/>
          <w:color w:val="auto"/>
          <w:u w:val="none"/>
        </w:rPr>
        <w:t xml:space="preserve">hronised </w:t>
      </w:r>
      <w:r w:rsidRPr="00E345BE">
        <w:rPr>
          <w:rStyle w:val="ECCParagraph"/>
          <w:b/>
          <w:bCs w:val="0"/>
          <w:color w:val="auto"/>
          <w:u w:val="none"/>
        </w:rPr>
        <w:t xml:space="preserve">with other WBB LMP </w:t>
      </w:r>
      <w:r w:rsidR="005003C2" w:rsidRPr="00E345BE">
        <w:rPr>
          <w:rStyle w:val="ECCParagraph"/>
          <w:b/>
          <w:bCs w:val="0"/>
          <w:color w:val="auto"/>
          <w:u w:val="none"/>
        </w:rPr>
        <w:t xml:space="preserve">or </w:t>
      </w:r>
      <w:r w:rsidRPr="00E345BE">
        <w:rPr>
          <w:rStyle w:val="ECCParagraph"/>
          <w:b/>
          <w:bCs w:val="0"/>
          <w:color w:val="auto"/>
          <w:u w:val="none"/>
        </w:rPr>
        <w:t>MFCN</w:t>
      </w:r>
    </w:p>
    <w:p w14:paraId="1AD28E8F" w14:textId="1EA61B29" w:rsidR="005003C2" w:rsidRPr="009456D8" w:rsidRDefault="005003C2" w:rsidP="00CD4451">
      <w:pPr>
        <w:rPr>
          <w:rStyle w:val="ECCParagraph"/>
        </w:rPr>
      </w:pPr>
      <w:r w:rsidRPr="009456D8">
        <w:rPr>
          <w:rStyle w:val="ECCParagraph"/>
        </w:rPr>
        <w:t>Adjacent channel coexistence between synchroni</w:t>
      </w:r>
      <w:r w:rsidR="00042968">
        <w:rPr>
          <w:rStyle w:val="ECCParagraph"/>
        </w:rPr>
        <w:t>s</w:t>
      </w:r>
      <w:r w:rsidRPr="009456D8">
        <w:rPr>
          <w:rStyle w:val="ECCParagraph"/>
        </w:rPr>
        <w:t xml:space="preserve">ed WBB LMPs networks, when operating based on 3GPP technical specifications, is considered covered by 3GPP/ETSI standardisation. This assumption also accounts for adjacent </w:t>
      </w:r>
      <w:r w:rsidR="007143E3" w:rsidRPr="009456D8">
        <w:rPr>
          <w:rStyle w:val="ECCParagraph"/>
        </w:rPr>
        <w:t xml:space="preserve">band </w:t>
      </w:r>
      <w:r w:rsidRPr="009456D8">
        <w:rPr>
          <w:rStyle w:val="ECCParagraph"/>
        </w:rPr>
        <w:t>operation of these WBB LMP networks in the frequency band 3.8-4.2 GHz synchronised with MFCN below 3.8 GHz. Such synchroni</w:t>
      </w:r>
      <w:r w:rsidR="00042968">
        <w:rPr>
          <w:rStyle w:val="ECCParagraph"/>
        </w:rPr>
        <w:t>s</w:t>
      </w:r>
      <w:r w:rsidRPr="009456D8">
        <w:rPr>
          <w:rStyle w:val="ECCParagraph"/>
        </w:rPr>
        <w:t xml:space="preserve">ed coexistence scenarios across the frequency band 3.4-4.2 GHz for non-AAS </w:t>
      </w:r>
      <w:r w:rsidR="007143E3" w:rsidRPr="009456D8">
        <w:rPr>
          <w:rStyle w:val="ECCParagraph"/>
        </w:rPr>
        <w:t xml:space="preserve">and AAS </w:t>
      </w:r>
      <w:r w:rsidRPr="009456D8">
        <w:rPr>
          <w:rStyle w:val="ECCParagraph"/>
        </w:rPr>
        <w:t>take part of possible coordination solutions for WBB LMP</w:t>
      </w:r>
      <w:r w:rsidR="007143E3" w:rsidRPr="009456D8">
        <w:rPr>
          <w:rStyle w:val="ECCParagraph"/>
        </w:rPr>
        <w:t xml:space="preserve"> networks</w:t>
      </w:r>
      <w:r w:rsidRPr="009456D8">
        <w:rPr>
          <w:rStyle w:val="ECCParagraph"/>
        </w:rPr>
        <w:t xml:space="preserve"> based on 3GPP technical specifications.</w:t>
      </w:r>
    </w:p>
    <w:p w14:paraId="6A323D04" w14:textId="7E075187" w:rsidR="008D160D" w:rsidRPr="00425B32" w:rsidRDefault="008D160D" w:rsidP="008D160D">
      <w:pPr>
        <w:pStyle w:val="ECCHeadingnonumbering"/>
        <w:rPr>
          <w:rStyle w:val="ECCParagraph"/>
          <w:b/>
          <w:bCs w:val="0"/>
          <w:color w:val="auto"/>
          <w:u w:val="none"/>
        </w:rPr>
      </w:pPr>
      <w:r w:rsidRPr="00E345BE">
        <w:rPr>
          <w:rStyle w:val="ECCParagraph"/>
          <w:b/>
          <w:bCs w:val="0"/>
          <w:color w:val="auto"/>
          <w:u w:val="none"/>
        </w:rPr>
        <w:t xml:space="preserve">Semi-synchronised operation </w:t>
      </w:r>
      <w:r w:rsidR="006F7F66" w:rsidRPr="00E345BE">
        <w:rPr>
          <w:rStyle w:val="ECCParagraph"/>
          <w:b/>
          <w:bCs w:val="0"/>
          <w:color w:val="auto"/>
          <w:u w:val="none"/>
        </w:rPr>
        <w:t xml:space="preserve">between </w:t>
      </w:r>
      <w:r w:rsidRPr="00E345BE">
        <w:rPr>
          <w:rStyle w:val="ECCParagraph"/>
          <w:b/>
          <w:bCs w:val="0"/>
          <w:color w:val="auto"/>
          <w:u w:val="none"/>
        </w:rPr>
        <w:t>WBB LMP</w:t>
      </w:r>
      <w:r w:rsidR="007143E3" w:rsidRPr="00E345BE">
        <w:rPr>
          <w:rStyle w:val="ECCParagraph"/>
          <w:b/>
          <w:bCs w:val="0"/>
          <w:color w:val="auto"/>
          <w:u w:val="none"/>
        </w:rPr>
        <w:t xml:space="preserve"> </w:t>
      </w:r>
      <w:r w:rsidR="006F7F66" w:rsidRPr="00E345BE">
        <w:rPr>
          <w:rStyle w:val="ECCParagraph"/>
          <w:b/>
          <w:bCs w:val="0"/>
          <w:color w:val="auto"/>
          <w:u w:val="none"/>
        </w:rPr>
        <w:t xml:space="preserve">and MFCN </w:t>
      </w:r>
      <w:r w:rsidR="007143E3" w:rsidRPr="00E345BE">
        <w:rPr>
          <w:rStyle w:val="ECCParagraph"/>
          <w:b/>
          <w:bCs w:val="0"/>
          <w:color w:val="auto"/>
          <w:u w:val="none"/>
        </w:rPr>
        <w:t>networks</w:t>
      </w:r>
    </w:p>
    <w:p w14:paraId="02A44C2E" w14:textId="2429B065" w:rsidR="007232A1" w:rsidRPr="009456D8" w:rsidRDefault="007232A1" w:rsidP="00CD4451">
      <w:pPr>
        <w:rPr>
          <w:rStyle w:val="ECCParagraph"/>
        </w:rPr>
      </w:pPr>
      <w:r w:rsidRPr="009456D8">
        <w:rPr>
          <w:rStyle w:val="ECCParagraph"/>
        </w:rPr>
        <w:t xml:space="preserve">Studies were performed for semi-synchronised operation with DL to UL modifications </w:t>
      </w:r>
      <w:r w:rsidR="00C67CED" w:rsidRPr="009456D8">
        <w:rPr>
          <w:rStyle w:val="ECCParagraph"/>
        </w:rPr>
        <w:t xml:space="preserve">(which is a specific sub-case of semi-synchronised operation) </w:t>
      </w:r>
      <w:r w:rsidRPr="009456D8">
        <w:rPr>
          <w:rStyle w:val="ECCParagraph"/>
        </w:rPr>
        <w:t xml:space="preserve">for WBB LMP </w:t>
      </w:r>
      <w:r w:rsidR="006F7F66" w:rsidRPr="009456D8">
        <w:rPr>
          <w:rStyle w:val="ECCParagraph"/>
        </w:rPr>
        <w:t>network</w:t>
      </w:r>
      <w:r w:rsidR="00D50CE6">
        <w:rPr>
          <w:rStyle w:val="ECCParagraph"/>
        </w:rPr>
        <w:t>s</w:t>
      </w:r>
      <w:r w:rsidR="00441F56" w:rsidRPr="009456D8">
        <w:rPr>
          <w:rStyle w:val="ECCParagraph"/>
        </w:rPr>
        <w:t xml:space="preserve"> </w:t>
      </w:r>
      <w:r w:rsidRPr="009456D8">
        <w:rPr>
          <w:rStyle w:val="ECCParagraph"/>
        </w:rPr>
        <w:t>based on 3GPP technical specifications</w:t>
      </w:r>
      <w:r w:rsidR="00C67CED" w:rsidRPr="009456D8">
        <w:rPr>
          <w:rStyle w:val="ECCParagraph"/>
        </w:rPr>
        <w:t xml:space="preserve">. Considering LMP base station to MFCN base station interference, </w:t>
      </w:r>
      <w:r w:rsidRPr="009456D8">
        <w:rPr>
          <w:rStyle w:val="ECCParagraph"/>
        </w:rPr>
        <w:t xml:space="preserve">it </w:t>
      </w:r>
      <w:r w:rsidR="00B33354" w:rsidRPr="009456D8">
        <w:rPr>
          <w:rStyle w:val="ECCParagraph"/>
        </w:rPr>
        <w:t xml:space="preserve">can </w:t>
      </w:r>
      <w:r w:rsidRPr="009456D8">
        <w:rPr>
          <w:rStyle w:val="ECCParagraph"/>
        </w:rPr>
        <w:t xml:space="preserve">ensure the same protection of MFCN </w:t>
      </w:r>
      <w:r w:rsidR="0021782B" w:rsidRPr="009456D8">
        <w:rPr>
          <w:rStyle w:val="ECCParagraph"/>
        </w:rPr>
        <w:t xml:space="preserve">base stations </w:t>
      </w:r>
      <w:r w:rsidRPr="009456D8">
        <w:rPr>
          <w:rStyle w:val="ECCParagraph"/>
        </w:rPr>
        <w:t>below 3.8 GHz as synchronised operation.</w:t>
      </w:r>
      <w:r w:rsidR="006F7F66" w:rsidRPr="009456D8">
        <w:rPr>
          <w:rStyle w:val="ECCParagraph"/>
        </w:rPr>
        <w:t xml:space="preserve"> </w:t>
      </w:r>
      <w:r w:rsidRPr="009456D8">
        <w:rPr>
          <w:rStyle w:val="ECCParagraph"/>
        </w:rPr>
        <w:t xml:space="preserve">This approach </w:t>
      </w:r>
      <w:r w:rsidR="00073B9A" w:rsidRPr="009456D8">
        <w:rPr>
          <w:rStyle w:val="ECCParagraph"/>
        </w:rPr>
        <w:t xml:space="preserve">could </w:t>
      </w:r>
      <w:r w:rsidRPr="009456D8">
        <w:rPr>
          <w:rStyle w:val="ECCParagraph"/>
        </w:rPr>
        <w:t>be considered on a case-by-case basis</w:t>
      </w:r>
      <w:r w:rsidR="00CB7EE4" w:rsidRPr="009456D8">
        <w:rPr>
          <w:rStyle w:val="ECCParagraph"/>
        </w:rPr>
        <w:t>.</w:t>
      </w:r>
      <w:r w:rsidRPr="009456D8">
        <w:rPr>
          <w:rStyle w:val="ECCParagraph"/>
        </w:rPr>
        <w:t xml:space="preserve"> </w:t>
      </w:r>
      <w:r w:rsidR="00F17DB2" w:rsidRPr="009456D8">
        <w:rPr>
          <w:rStyle w:val="ECCParagraph"/>
        </w:rPr>
        <w:t xml:space="preserve">It could better </w:t>
      </w:r>
      <w:r w:rsidRPr="009456D8">
        <w:rPr>
          <w:rStyle w:val="ECCParagraph"/>
        </w:rPr>
        <w:t xml:space="preserve">facilitate coexistence </w:t>
      </w:r>
      <w:r w:rsidR="00796F24" w:rsidRPr="009456D8">
        <w:rPr>
          <w:rStyle w:val="ECCParagraph"/>
        </w:rPr>
        <w:t xml:space="preserve">with some limitations on </w:t>
      </w:r>
      <w:r w:rsidRPr="009456D8">
        <w:rPr>
          <w:rStyle w:val="ECCParagraph"/>
        </w:rPr>
        <w:t>UL/DL sequences on WBB LMP frame structure</w:t>
      </w:r>
      <w:r w:rsidR="000803EB" w:rsidRPr="009456D8">
        <w:rPr>
          <w:rStyle w:val="ECCParagraph"/>
        </w:rPr>
        <w:t xml:space="preserve"> </w:t>
      </w:r>
      <w:r w:rsidR="00C06D3C" w:rsidRPr="009456D8">
        <w:rPr>
          <w:rStyle w:val="ECCParagraph"/>
        </w:rPr>
        <w:t xml:space="preserve">providing higher uplink capacity </w:t>
      </w:r>
      <w:r w:rsidR="00F15D27" w:rsidRPr="009456D8">
        <w:rPr>
          <w:rStyle w:val="ECCParagraph"/>
        </w:rPr>
        <w:t xml:space="preserve">but </w:t>
      </w:r>
      <w:r w:rsidR="00A010E3" w:rsidRPr="009456D8">
        <w:rPr>
          <w:rStyle w:val="ECCParagraph"/>
        </w:rPr>
        <w:t>with</w:t>
      </w:r>
      <w:r w:rsidR="000803EB" w:rsidRPr="009456D8">
        <w:rPr>
          <w:rStyle w:val="ECCParagraph"/>
        </w:rPr>
        <w:t xml:space="preserve"> </w:t>
      </w:r>
      <w:r w:rsidR="007578CF" w:rsidRPr="009456D8">
        <w:rPr>
          <w:rStyle w:val="ECCParagraph"/>
        </w:rPr>
        <w:t>some</w:t>
      </w:r>
      <w:r w:rsidR="000803EB" w:rsidRPr="009456D8">
        <w:rPr>
          <w:rStyle w:val="ECCParagraph"/>
        </w:rPr>
        <w:t xml:space="preserve"> possible constraints on WBB LMP uplink performance</w:t>
      </w:r>
      <w:r w:rsidRPr="009456D8">
        <w:rPr>
          <w:rStyle w:val="ECCParagraph"/>
        </w:rPr>
        <w:t>.</w:t>
      </w:r>
    </w:p>
    <w:p w14:paraId="514B432B" w14:textId="22CFE7A8" w:rsidR="008858E7" w:rsidRPr="00425B32" w:rsidRDefault="008858E7" w:rsidP="008858E7">
      <w:pPr>
        <w:pStyle w:val="ECCHeadingnonumbering"/>
        <w:rPr>
          <w:rStyle w:val="ECCParagraph"/>
          <w:b/>
          <w:bCs w:val="0"/>
          <w:color w:val="auto"/>
          <w:u w:val="none"/>
        </w:rPr>
      </w:pPr>
      <w:r w:rsidRPr="00E345BE">
        <w:rPr>
          <w:rStyle w:val="ECCParagraph"/>
          <w:b/>
          <w:bCs w:val="0"/>
          <w:color w:val="auto"/>
          <w:u w:val="none"/>
        </w:rPr>
        <w:t>Other aspects regarding the shared use of the frequency band 3.8-4.2 GHz for WBB LMP</w:t>
      </w:r>
      <w:r w:rsidR="000E0FDF" w:rsidRPr="00E345BE">
        <w:rPr>
          <w:rStyle w:val="ECCParagraph"/>
          <w:b/>
          <w:bCs w:val="0"/>
          <w:color w:val="auto"/>
          <w:u w:val="none"/>
        </w:rPr>
        <w:t xml:space="preserve"> networks</w:t>
      </w:r>
    </w:p>
    <w:p w14:paraId="36156979" w14:textId="634B919B" w:rsidR="00F85B72" w:rsidRPr="009456D8" w:rsidRDefault="00F85B72" w:rsidP="0097420B">
      <w:pPr>
        <w:rPr>
          <w:rStyle w:val="ECCParagraph"/>
        </w:rPr>
      </w:pPr>
      <w:r w:rsidRPr="009456D8">
        <w:rPr>
          <w:rStyle w:val="ECCParagraph"/>
        </w:rPr>
        <w:t xml:space="preserve">There is a balance to be struck </w:t>
      </w:r>
      <w:r w:rsidR="007B27D2" w:rsidRPr="009456D8">
        <w:rPr>
          <w:rStyle w:val="ECCParagraph"/>
        </w:rPr>
        <w:t>between</w:t>
      </w:r>
      <w:r w:rsidRPr="009456D8">
        <w:rPr>
          <w:rStyle w:val="ECCParagraph"/>
        </w:rPr>
        <w:t xml:space="preserve"> how much coordination an </w:t>
      </w:r>
      <w:r w:rsidR="00E46F54" w:rsidRPr="009456D8">
        <w:rPr>
          <w:rStyle w:val="ECCParagraph"/>
        </w:rPr>
        <w:t xml:space="preserve">administration </w:t>
      </w:r>
      <w:r w:rsidRPr="009456D8">
        <w:rPr>
          <w:rStyle w:val="ECCParagraph"/>
        </w:rPr>
        <w:t xml:space="preserve">is able to carry out at a local level between WBB LMP </w:t>
      </w:r>
      <w:r w:rsidR="0089086F" w:rsidRPr="009456D8">
        <w:rPr>
          <w:rStyle w:val="ECCParagraph"/>
        </w:rPr>
        <w:t>networks and incumbent services</w:t>
      </w:r>
      <w:r w:rsidRPr="009456D8">
        <w:rPr>
          <w:rStyle w:val="ECCParagraph"/>
        </w:rPr>
        <w:t xml:space="preserve">, and how restrictive </w:t>
      </w:r>
      <w:r w:rsidR="007B27D2" w:rsidRPr="009456D8">
        <w:rPr>
          <w:rStyle w:val="ECCParagraph"/>
        </w:rPr>
        <w:t>the</w:t>
      </w:r>
      <w:r w:rsidRPr="009456D8">
        <w:rPr>
          <w:rStyle w:val="ECCParagraph"/>
        </w:rPr>
        <w:t xml:space="preserve"> harmonised technical conditions on WBB LMP need to be. Some of the technical </w:t>
      </w:r>
      <w:r w:rsidR="00A34524" w:rsidRPr="009456D8">
        <w:rPr>
          <w:rStyle w:val="ECCParagraph"/>
        </w:rPr>
        <w:t xml:space="preserve">conditions </w:t>
      </w:r>
      <w:r w:rsidRPr="009456D8">
        <w:rPr>
          <w:rStyle w:val="ECCParagraph"/>
        </w:rPr>
        <w:t xml:space="preserve">that were studied in this </w:t>
      </w:r>
      <w:r w:rsidR="000E0FDF" w:rsidRPr="009456D8">
        <w:rPr>
          <w:rStyle w:val="ECCParagraph"/>
        </w:rPr>
        <w:t>R</w:t>
      </w:r>
      <w:r w:rsidRPr="009456D8">
        <w:rPr>
          <w:rStyle w:val="ECCParagraph"/>
        </w:rPr>
        <w:t>eport would reduce to a certain extent the amount of coordination needed when assigning frequencies to WBB LMP installations.</w:t>
      </w:r>
    </w:p>
    <w:p w14:paraId="14A7E365" w14:textId="412211C7" w:rsidR="00227E62" w:rsidRPr="009456D8" w:rsidRDefault="00227E62" w:rsidP="0097420B">
      <w:pPr>
        <w:rPr>
          <w:rStyle w:val="ECCParagraph"/>
        </w:rPr>
      </w:pPr>
      <w:r w:rsidRPr="009456D8">
        <w:rPr>
          <w:rStyle w:val="ECCParagraph"/>
        </w:rPr>
        <w:t xml:space="preserve">In order to facilitate and maximise the opportunities for the deployment of WBB LMP and to manage remaining coordination cases that may not be addressed by the harmonised technical conditions, administrations may want to complement certain aspects of their use of the </w:t>
      </w:r>
      <w:r w:rsidR="00D50CE6">
        <w:rPr>
          <w:rStyle w:val="ECCParagraph"/>
        </w:rPr>
        <w:t xml:space="preserve">frequency </w:t>
      </w:r>
      <w:r w:rsidRPr="009456D8">
        <w:rPr>
          <w:rStyle w:val="ECCParagraph"/>
        </w:rPr>
        <w:t>band 3.8-4.2 GHz at the national and/or the local level circumstances, for example on synchronisation, pfd limits, separation distance and/or frequency separation requirements.</w:t>
      </w:r>
    </w:p>
    <w:p w14:paraId="776A2043" w14:textId="3BDFFDE7" w:rsidR="000E0FDF" w:rsidRPr="009456D8" w:rsidRDefault="00082AAC" w:rsidP="0097420B">
      <w:pPr>
        <w:rPr>
          <w:rStyle w:val="ECCParagraph"/>
        </w:rPr>
      </w:pPr>
      <w:r w:rsidRPr="009456D8">
        <w:rPr>
          <w:rStyle w:val="ECCParagraph"/>
        </w:rPr>
        <w:t xml:space="preserve">CEPT </w:t>
      </w:r>
      <w:r w:rsidR="00637A53" w:rsidRPr="009456D8">
        <w:rPr>
          <w:rStyle w:val="ECCParagraph"/>
        </w:rPr>
        <w:t>plans to</w:t>
      </w:r>
      <w:r w:rsidRPr="009456D8">
        <w:rPr>
          <w:rStyle w:val="ECCParagraph"/>
        </w:rPr>
        <w:t xml:space="preserve"> develop </w:t>
      </w:r>
      <w:r w:rsidR="008764F5">
        <w:rPr>
          <w:rStyle w:val="ECCParagraph"/>
        </w:rPr>
        <w:t>ECC R</w:t>
      </w:r>
      <w:r w:rsidR="00A247EF" w:rsidRPr="009456D8">
        <w:rPr>
          <w:rStyle w:val="ECCParagraph"/>
        </w:rPr>
        <w:t>ecommendations</w:t>
      </w:r>
      <w:r w:rsidR="00095408" w:rsidRPr="009456D8">
        <w:rPr>
          <w:rStyle w:val="ECCParagraph"/>
        </w:rPr>
        <w:t xml:space="preserve"> </w:t>
      </w:r>
      <w:r w:rsidRPr="009456D8">
        <w:rPr>
          <w:rStyle w:val="ECCParagraph"/>
        </w:rPr>
        <w:t>for administrations to provide guidance on the approach to coexistence in the band. There may be also a need to develop relevant cross</w:t>
      </w:r>
      <w:r w:rsidR="00D259F4" w:rsidRPr="009456D8">
        <w:rPr>
          <w:rStyle w:val="ECCParagraph"/>
        </w:rPr>
        <w:t>-</w:t>
      </w:r>
      <w:r w:rsidRPr="009456D8">
        <w:rPr>
          <w:rStyle w:val="ECCParagraph"/>
        </w:rPr>
        <w:t>border recommendations.</w:t>
      </w:r>
    </w:p>
    <w:p w14:paraId="78EE3B01" w14:textId="024D4D2E" w:rsidR="007232A1" w:rsidRPr="009456D8" w:rsidRDefault="007232A1" w:rsidP="00CD4451">
      <w:pPr>
        <w:rPr>
          <w:rStyle w:val="ECCParagraph"/>
        </w:rPr>
      </w:pPr>
      <w:r w:rsidRPr="009456D8">
        <w:rPr>
          <w:rStyle w:val="ECCParagraph"/>
        </w:rPr>
        <w:t>Finally</w:t>
      </w:r>
      <w:r w:rsidR="00E92050" w:rsidRPr="009456D8">
        <w:rPr>
          <w:rStyle w:val="ECCParagraph"/>
        </w:rPr>
        <w:t>,</w:t>
      </w:r>
      <w:r w:rsidRPr="009456D8">
        <w:rPr>
          <w:rStyle w:val="ECCParagraph"/>
        </w:rPr>
        <w:t xml:space="preserve"> the relevant study results in this Report could be used for developing guidelines to ensure protection and future evolution on a case-by-case basis of FSS receiving earth stations and of terrestrial fixed links sharing the band 3.8-4.2 GHz with WBB LMP, for managing co-existence between WBB LMPs and between WBB LMP</w:t>
      </w:r>
      <w:r w:rsidR="003E0F19" w:rsidRPr="009456D8">
        <w:rPr>
          <w:rStyle w:val="ECCParagraph"/>
        </w:rPr>
        <w:t xml:space="preserve"> </w:t>
      </w:r>
      <w:r w:rsidRPr="009456D8">
        <w:rPr>
          <w:rStyle w:val="ECCParagraph"/>
        </w:rPr>
        <w:t>and MFCN below 3.8 GHz.</w:t>
      </w:r>
    </w:p>
    <w:p w14:paraId="5CE11606" w14:textId="77777777" w:rsidR="00F77680" w:rsidRPr="009456D8" w:rsidRDefault="00F77680" w:rsidP="004D14BE">
      <w:pPr>
        <w:tabs>
          <w:tab w:val="left" w:pos="340"/>
        </w:tabs>
        <w:rPr>
          <w:rStyle w:val="ECCParagraph"/>
        </w:rPr>
      </w:pPr>
      <w:r w:rsidRPr="009456D8">
        <w:rPr>
          <w:rStyle w:val="ECCParagraph"/>
        </w:rPr>
        <w:br w:type="page"/>
      </w:r>
    </w:p>
    <w:p w14:paraId="4216C4EA" w14:textId="77777777" w:rsidR="00F77680" w:rsidRPr="009456D8" w:rsidRDefault="00F77680" w:rsidP="00E2303A">
      <w:pPr>
        <w:pStyle w:val="coverpageTableofContent"/>
        <w:rPr>
          <w:rStyle w:val="ECCParagraph"/>
        </w:rPr>
      </w:pPr>
    </w:p>
    <w:p w14:paraId="7E8D0B96" w14:textId="64B05B78" w:rsidR="008A54FC" w:rsidRPr="009456D8" w:rsidRDefault="005C5A96" w:rsidP="00E2303A">
      <w:pPr>
        <w:pStyle w:val="coverpageTableofContent"/>
        <w:rPr>
          <w:rStyle w:val="ECCParagraph"/>
        </w:rPr>
      </w:pPr>
      <w:r w:rsidRPr="009456D8">
        <w:rPr>
          <w:rStyle w:val="ECCParagraph"/>
          <w:noProof/>
          <w:lang w:val="de-DE"/>
        </w:rPr>
        <mc:AlternateContent>
          <mc:Choice Requires="wps">
            <w:drawing>
              <wp:anchor distT="0" distB="0" distL="114300" distR="114300" simplePos="0" relativeHeight="251658240" behindDoc="1" locked="1" layoutInCell="1" allowOverlap="1" wp14:anchorId="3E58B5F3" wp14:editId="6C490856">
                <wp:simplePos x="0" y="0"/>
                <wp:positionH relativeFrom="page">
                  <wp:posOffset>0</wp:posOffset>
                </wp:positionH>
                <wp:positionV relativeFrom="page">
                  <wp:posOffset>900430</wp:posOffset>
                </wp:positionV>
                <wp:extent cx="7585200" cy="716400"/>
                <wp:effectExtent l="0" t="0" r="0" b="7620"/>
                <wp:wrapNone/>
                <wp:docPr id="6" name="Rectangle 2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85200" cy="716400"/>
                        </a:xfrm>
                        <a:prstGeom prst="rect">
                          <a:avLst/>
                        </a:prstGeom>
                        <a:solidFill>
                          <a:srgbClr val="B0A696"/>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41961FE" w14:textId="77777777" w:rsidR="00BB1166" w:rsidRPr="009456D8" w:rsidRDefault="00BB1166" w:rsidP="005C5A96">
                            <w:pPr>
                              <w:pStyle w:val="coverpageTableofContent"/>
                              <w:rPr>
                                <w:noProof w:val="0"/>
                                <w:lang w:val="en-GB"/>
                              </w:rPr>
                            </w:pPr>
                          </w:p>
                          <w:p w14:paraId="6CD126E3" w14:textId="77777777" w:rsidR="00BB1166" w:rsidRPr="009456D8" w:rsidRDefault="00BB1166" w:rsidP="00E2303A">
                            <w:pPr>
                              <w:pStyle w:val="coverpageTableofContent"/>
                              <w:rPr>
                                <w:noProof w:val="0"/>
                                <w:lang w:val="en-GB"/>
                              </w:rPr>
                            </w:pPr>
                          </w:p>
                          <w:p w14:paraId="2ECDB599" w14:textId="77777777" w:rsidR="00BB1166" w:rsidRPr="009456D8" w:rsidRDefault="00BB1166" w:rsidP="004930E1">
                            <w:pPr>
                              <w:rPr>
                                <w:rStyle w:val="ECCParagraph"/>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E58B5F3" id="Rectangle 21" o:spid="_x0000_s1042" style="position:absolute;left:0;text-align:left;margin-left:0;margin-top:70.9pt;width:597.25pt;height:56.4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sh2d8gEAAMcDAAAOAAAAZHJzL2Uyb0RvYy54bWysU9tu2zAMfR+wfxD0vjgOcmmNOEWWosOA&#10;7gJ0+wBZlm1hsqhRSuzu60fJaRpsb8NeBFEkD8nDo+3d2Bt2Uug12JLnszlnykqotW1L/v3bw7sb&#10;znwQthYGrCr5s/L8bvf2zXZwhVpAB6ZWyAjE+mJwJe9CcEWWedmpXvgZOGXJ2QD2IpCJbVajGAi9&#10;N9liPl9nA2DtEKTynl7vJyffJfymUTJ8aRqvAjMlp95COjGdVTyz3VYULQrXaXluQ/xDF73Qlope&#10;oO5FEOyI+i+oXksED02YSegzaBotVZqBpsnnf0zz1Amn0ixEjncXmvz/g5WfT0/uK8bWvXsE+cMz&#10;C4dO2FbtEWHolKipXB6Jygbni0tCNDylsmr4BDWtVhwDJA7GBvsISNOxMVH9fKFajYFJetysbla0&#10;P84k+Tb5ekn3WEIUL9kOffigoGfxUnKkVSZ0cXr0YQp9CUndg9H1gzYmGdhWB4PsJGjt7+f79e36&#10;jO6vw4yNwRZi2oQYX9KYcbIoIl+EsRqZrku+iBDxpYL6meZGmNRE6qdLB/iLs4GUVHL/8yhQcWY+&#10;WuLuNl8uo/SSsVxtFmTgtae69ggrCarkgbPpegiTXI8OddtRpTzRYGFPfDc6UfHa1bl9Uksi86zs&#10;KMdrO0W9/r/dbwAAAP//AwBQSwMEFAAGAAgAAAAhABydrXzdAAAACQEAAA8AAABkcnMvZG93bnJl&#10;di54bWxMj01PwzAMhu9I/IfISFwQSzu6apSmEwxxRi1o56xxP0TjdE22lX+PdxpH+7VeP0++me0g&#10;Tjj53pGCeBGBQKqd6alV8P318bgG4YMmowdHqOAXPWyK25tcZ8adqcRTFVrBJeQzraALYcyk9HWH&#10;VvuFG5E4a9xkdeBxaqWZ9JnL7SCXUZRKq3viD50ecdth/VMdrQKX7h7sYareCBtvy8PTZ/m+bZS6&#10;v5tfX0AEnMP1GC74jA4FM+3dkYwXgwIWCbxNYha4xPFzsgKxV7BcJSnIIpf/DYo/AAAA//8DAFBL&#10;AQItABQABgAIAAAAIQC2gziS/gAAAOEBAAATAAAAAAAAAAAAAAAAAAAAAABbQ29udGVudF9UeXBl&#10;c10ueG1sUEsBAi0AFAAGAAgAAAAhADj9If/WAAAAlAEAAAsAAAAAAAAAAAAAAAAALwEAAF9yZWxz&#10;Ly5yZWxzUEsBAi0AFAAGAAgAAAAhAA2yHZ3yAQAAxwMAAA4AAAAAAAAAAAAAAAAALgIAAGRycy9l&#10;Mm9Eb2MueG1sUEsBAi0AFAAGAAgAAAAhABydrXzdAAAACQEAAA8AAAAAAAAAAAAAAAAATAQAAGRy&#10;cy9kb3ducmV2LnhtbFBLBQYAAAAABAAEAPMAAABWBQAAAAA=&#10;" fillcolor="#b0a696" stroked="f">
                <v:textbox>
                  <w:txbxContent>
                    <w:p w14:paraId="541961FE" w14:textId="77777777" w:rsidR="00BB1166" w:rsidRPr="009456D8" w:rsidRDefault="00BB1166" w:rsidP="005C5A96">
                      <w:pPr>
                        <w:pStyle w:val="coverpageTableofContent"/>
                        <w:rPr>
                          <w:noProof w:val="0"/>
                          <w:lang w:val="en-GB"/>
                        </w:rPr>
                      </w:pPr>
                    </w:p>
                    <w:p w14:paraId="6CD126E3" w14:textId="77777777" w:rsidR="00BB1166" w:rsidRPr="009456D8" w:rsidRDefault="00BB1166" w:rsidP="00E2303A">
                      <w:pPr>
                        <w:pStyle w:val="coverpageTableofContent"/>
                        <w:rPr>
                          <w:noProof w:val="0"/>
                          <w:lang w:val="en-GB"/>
                        </w:rPr>
                      </w:pPr>
                    </w:p>
                    <w:p w14:paraId="2ECDB599" w14:textId="77777777" w:rsidR="00BB1166" w:rsidRPr="009456D8" w:rsidRDefault="00BB1166" w:rsidP="004930E1">
                      <w:pPr>
                        <w:rPr>
                          <w:rStyle w:val="ECCParagraph"/>
                        </w:rPr>
                      </w:pPr>
                    </w:p>
                  </w:txbxContent>
                </v:textbox>
                <w10:wrap anchorx="page" anchory="page"/>
                <w10:anchorlock/>
              </v:rect>
            </w:pict>
          </mc:Fallback>
        </mc:AlternateContent>
      </w:r>
      <w:r w:rsidR="00E059C5" w:rsidRPr="009456D8">
        <w:rPr>
          <w:rStyle w:val="ECCParagraph"/>
        </w:rPr>
        <w:t>T</w:t>
      </w:r>
      <w:r w:rsidR="00763BA3" w:rsidRPr="009456D8">
        <w:rPr>
          <w:rStyle w:val="ECCParagraph"/>
        </w:rPr>
        <w:t>ABLE OF CONTENTS</w:t>
      </w:r>
    </w:p>
    <w:p w14:paraId="04027DBF" w14:textId="77777777" w:rsidR="00067793" w:rsidRPr="009456D8" w:rsidRDefault="00067793" w:rsidP="00AC2686">
      <w:pPr>
        <w:pStyle w:val="coverpageTableofContent"/>
        <w:rPr>
          <w:rStyle w:val="ECCParagraph"/>
        </w:rPr>
      </w:pPr>
    </w:p>
    <w:sdt>
      <w:sdtPr>
        <w:rPr>
          <w:rStyle w:val="ECCParagraph"/>
        </w:rPr>
        <w:id w:val="-1587611679"/>
        <w:docPartObj>
          <w:docPartGallery w:val="Table of Contents"/>
          <w:docPartUnique/>
        </w:docPartObj>
      </w:sdtPr>
      <w:sdtEndPr>
        <w:rPr>
          <w:rStyle w:val="ECCParagraph"/>
        </w:rPr>
      </w:sdtEndPr>
      <w:sdtContent>
        <w:sdt>
          <w:sdtPr>
            <w:rPr>
              <w:rStyle w:val="ECCParagraph"/>
            </w:rPr>
            <w:id w:val="1147170496"/>
            <w:docPartObj>
              <w:docPartGallery w:val="Table of Contents"/>
              <w:docPartUnique/>
            </w:docPartObj>
          </w:sdtPr>
          <w:sdtEndPr>
            <w:rPr>
              <w:rStyle w:val="ECCParagraph"/>
            </w:rPr>
          </w:sdtEndPr>
          <w:sdtContent>
            <w:p w14:paraId="51CD4062" w14:textId="745564D2" w:rsidR="00DB478D" w:rsidRDefault="00A754C9">
              <w:pPr>
                <w:pStyle w:val="TOC1"/>
                <w:rPr>
                  <w:rFonts w:asciiTheme="minorHAnsi" w:eastAsiaTheme="minorEastAsia" w:hAnsiTheme="minorHAnsi" w:cstheme="minorBidi"/>
                  <w:b w:val="0"/>
                  <w:noProof/>
                  <w:kern w:val="2"/>
                  <w:sz w:val="24"/>
                  <w:szCs w:val="24"/>
                  <w:lang w:eastAsia="en-GB"/>
                  <w14:ligatures w14:val="standardContextual"/>
                </w:rPr>
              </w:pPr>
              <w:r>
                <w:rPr>
                  <w:rStyle w:val="ECCParagraph"/>
                </w:rPr>
                <w:fldChar w:fldCharType="begin"/>
              </w:r>
              <w:r>
                <w:rPr>
                  <w:rStyle w:val="ECCParagraph"/>
                </w:rPr>
                <w:instrText xml:space="preserve"> TOC \o "1-1" \h \z \t "Heading 2,2,Heading 3,3,ECC Numbered list,3" </w:instrText>
              </w:r>
              <w:r>
                <w:rPr>
                  <w:rStyle w:val="ECCParagraph"/>
                </w:rPr>
                <w:fldChar w:fldCharType="separate"/>
              </w:r>
              <w:hyperlink w:anchor="_Toc172791697" w:history="1">
                <w:r w:rsidR="00DB478D" w:rsidRPr="00342B6D">
                  <w:rPr>
                    <w:rStyle w:val="Hyperlink"/>
                    <w:noProof/>
                  </w:rPr>
                  <w:t>0</w:t>
                </w:r>
                <w:r w:rsidR="00DB478D">
                  <w:rPr>
                    <w:rFonts w:asciiTheme="minorHAnsi" w:eastAsiaTheme="minorEastAsia" w:hAnsiTheme="minorHAnsi" w:cstheme="minorBidi"/>
                    <w:b w:val="0"/>
                    <w:noProof/>
                    <w:kern w:val="2"/>
                    <w:sz w:val="24"/>
                    <w:szCs w:val="24"/>
                    <w:lang w:eastAsia="en-GB"/>
                    <w14:ligatures w14:val="standardContextual"/>
                  </w:rPr>
                  <w:tab/>
                </w:r>
                <w:r w:rsidR="00DB478D" w:rsidRPr="00342B6D">
                  <w:rPr>
                    <w:rStyle w:val="Hyperlink"/>
                    <w:noProof/>
                  </w:rPr>
                  <w:t>Executive summary</w:t>
                </w:r>
                <w:r w:rsidR="00DB478D">
                  <w:rPr>
                    <w:noProof/>
                    <w:webHidden/>
                  </w:rPr>
                  <w:tab/>
                </w:r>
                <w:r w:rsidR="00DB478D">
                  <w:rPr>
                    <w:noProof/>
                    <w:webHidden/>
                  </w:rPr>
                  <w:fldChar w:fldCharType="begin"/>
                </w:r>
                <w:r w:rsidR="00DB478D">
                  <w:rPr>
                    <w:noProof/>
                    <w:webHidden/>
                  </w:rPr>
                  <w:instrText xml:space="preserve"> PAGEREF _Toc172791697 \h </w:instrText>
                </w:r>
                <w:r w:rsidR="00DB478D">
                  <w:rPr>
                    <w:noProof/>
                    <w:webHidden/>
                  </w:rPr>
                </w:r>
                <w:r w:rsidR="00DB478D">
                  <w:rPr>
                    <w:noProof/>
                    <w:webHidden/>
                  </w:rPr>
                  <w:fldChar w:fldCharType="separate"/>
                </w:r>
                <w:r w:rsidR="00DB478D">
                  <w:rPr>
                    <w:noProof/>
                    <w:webHidden/>
                  </w:rPr>
                  <w:t>2</w:t>
                </w:r>
                <w:r w:rsidR="00DB478D">
                  <w:rPr>
                    <w:noProof/>
                    <w:webHidden/>
                  </w:rPr>
                  <w:fldChar w:fldCharType="end"/>
                </w:r>
              </w:hyperlink>
            </w:p>
            <w:p w14:paraId="4A2BBF2D" w14:textId="5A0E3FC8"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698" w:history="1">
                <w:r w:rsidRPr="00342B6D">
                  <w:rPr>
                    <w:rStyle w:val="Hyperlink"/>
                    <w:noProof/>
                  </w:rPr>
                  <w:t>1</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Introduction</w:t>
                </w:r>
                <w:r>
                  <w:rPr>
                    <w:noProof/>
                    <w:webHidden/>
                  </w:rPr>
                  <w:tab/>
                </w:r>
                <w:r>
                  <w:rPr>
                    <w:noProof/>
                    <w:webHidden/>
                  </w:rPr>
                  <w:fldChar w:fldCharType="begin"/>
                </w:r>
                <w:r>
                  <w:rPr>
                    <w:noProof/>
                    <w:webHidden/>
                  </w:rPr>
                  <w:instrText xml:space="preserve"> PAGEREF _Toc172791698 \h </w:instrText>
                </w:r>
                <w:r>
                  <w:rPr>
                    <w:noProof/>
                    <w:webHidden/>
                  </w:rPr>
                </w:r>
                <w:r>
                  <w:rPr>
                    <w:noProof/>
                    <w:webHidden/>
                  </w:rPr>
                  <w:fldChar w:fldCharType="separate"/>
                </w:r>
                <w:r>
                  <w:rPr>
                    <w:noProof/>
                    <w:webHidden/>
                  </w:rPr>
                  <w:t>8</w:t>
                </w:r>
                <w:r>
                  <w:rPr>
                    <w:noProof/>
                    <w:webHidden/>
                  </w:rPr>
                  <w:fldChar w:fldCharType="end"/>
                </w:r>
              </w:hyperlink>
            </w:p>
            <w:p w14:paraId="0B51F772" w14:textId="64DD0ABF"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699" w:history="1">
                <w:r w:rsidRPr="00342B6D">
                  <w:rPr>
                    <w:rStyle w:val="Hyperlink"/>
                    <w:noProof/>
                  </w:rPr>
                  <w:t>2</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Definitions</w:t>
                </w:r>
                <w:r>
                  <w:rPr>
                    <w:noProof/>
                    <w:webHidden/>
                  </w:rPr>
                  <w:tab/>
                </w:r>
                <w:r>
                  <w:rPr>
                    <w:noProof/>
                    <w:webHidden/>
                  </w:rPr>
                  <w:fldChar w:fldCharType="begin"/>
                </w:r>
                <w:r>
                  <w:rPr>
                    <w:noProof/>
                    <w:webHidden/>
                  </w:rPr>
                  <w:instrText xml:space="preserve"> PAGEREF _Toc172791699 \h </w:instrText>
                </w:r>
                <w:r>
                  <w:rPr>
                    <w:noProof/>
                    <w:webHidden/>
                  </w:rPr>
                </w:r>
                <w:r>
                  <w:rPr>
                    <w:noProof/>
                    <w:webHidden/>
                  </w:rPr>
                  <w:fldChar w:fldCharType="separate"/>
                </w:r>
                <w:r>
                  <w:rPr>
                    <w:noProof/>
                    <w:webHidden/>
                  </w:rPr>
                  <w:t>9</w:t>
                </w:r>
                <w:r>
                  <w:rPr>
                    <w:noProof/>
                    <w:webHidden/>
                  </w:rPr>
                  <w:fldChar w:fldCharType="end"/>
                </w:r>
              </w:hyperlink>
            </w:p>
            <w:p w14:paraId="628E7893" w14:textId="556FC528"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00" w:history="1">
                <w:r w:rsidRPr="00342B6D">
                  <w:rPr>
                    <w:rStyle w:val="Hyperlink"/>
                  </w:rPr>
                  <w:t>2.1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Synchronisation</w:t>
                </w:r>
                <w:r>
                  <w:rPr>
                    <w:webHidden/>
                  </w:rPr>
                  <w:tab/>
                </w:r>
                <w:r>
                  <w:rPr>
                    <w:webHidden/>
                  </w:rPr>
                  <w:fldChar w:fldCharType="begin"/>
                </w:r>
                <w:r>
                  <w:rPr>
                    <w:webHidden/>
                  </w:rPr>
                  <w:instrText xml:space="preserve"> PAGEREF _Toc172791700 \h </w:instrText>
                </w:r>
                <w:r>
                  <w:rPr>
                    <w:webHidden/>
                  </w:rPr>
                </w:r>
                <w:r>
                  <w:rPr>
                    <w:webHidden/>
                  </w:rPr>
                  <w:fldChar w:fldCharType="separate"/>
                </w:r>
                <w:r>
                  <w:rPr>
                    <w:webHidden/>
                  </w:rPr>
                  <w:t>9</w:t>
                </w:r>
                <w:r>
                  <w:rPr>
                    <w:webHidden/>
                  </w:rPr>
                  <w:fldChar w:fldCharType="end"/>
                </w:r>
              </w:hyperlink>
            </w:p>
            <w:p w14:paraId="0EB48708" w14:textId="28C0DB1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1" w:history="1">
                <w:r w:rsidRPr="00342B6D">
                  <w:rPr>
                    <w:rStyle w:val="Hyperlink"/>
                  </w:rPr>
                  <w:t>2.1.1</w:t>
                </w:r>
                <w:r>
                  <w:rPr>
                    <w:rFonts w:asciiTheme="minorHAnsi" w:eastAsiaTheme="minorEastAsia" w:hAnsiTheme="minorHAnsi" w:cstheme="minorBidi"/>
                    <w:kern w:val="2"/>
                    <w:sz w:val="24"/>
                    <w:szCs w:val="24"/>
                    <w:lang w:eastAsia="en-GB"/>
                    <w14:ligatures w14:val="standardContextual"/>
                  </w:rPr>
                  <w:tab/>
                </w:r>
                <w:r w:rsidRPr="00342B6D">
                  <w:rPr>
                    <w:rStyle w:val="Hyperlink"/>
                  </w:rPr>
                  <w:t>Synchronised operation</w:t>
                </w:r>
                <w:r>
                  <w:rPr>
                    <w:webHidden/>
                  </w:rPr>
                  <w:tab/>
                </w:r>
                <w:r>
                  <w:rPr>
                    <w:webHidden/>
                  </w:rPr>
                  <w:fldChar w:fldCharType="begin"/>
                </w:r>
                <w:r>
                  <w:rPr>
                    <w:webHidden/>
                  </w:rPr>
                  <w:instrText xml:space="preserve"> PAGEREF _Toc172791701 \h </w:instrText>
                </w:r>
                <w:r>
                  <w:rPr>
                    <w:webHidden/>
                  </w:rPr>
                </w:r>
                <w:r>
                  <w:rPr>
                    <w:webHidden/>
                  </w:rPr>
                  <w:fldChar w:fldCharType="separate"/>
                </w:r>
                <w:r>
                  <w:rPr>
                    <w:webHidden/>
                  </w:rPr>
                  <w:t>9</w:t>
                </w:r>
                <w:r>
                  <w:rPr>
                    <w:webHidden/>
                  </w:rPr>
                  <w:fldChar w:fldCharType="end"/>
                </w:r>
              </w:hyperlink>
            </w:p>
            <w:p w14:paraId="3EACF966" w14:textId="2B7DA24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2" w:history="1">
                <w:r w:rsidRPr="00342B6D">
                  <w:rPr>
                    <w:rStyle w:val="Hyperlink"/>
                  </w:rPr>
                  <w:t>2.1.2</w:t>
                </w:r>
                <w:r>
                  <w:rPr>
                    <w:rFonts w:asciiTheme="minorHAnsi" w:eastAsiaTheme="minorEastAsia" w:hAnsiTheme="minorHAnsi" w:cstheme="minorBidi"/>
                    <w:kern w:val="2"/>
                    <w:sz w:val="24"/>
                    <w:szCs w:val="24"/>
                    <w:lang w:eastAsia="en-GB"/>
                    <w14:ligatures w14:val="standardContextual"/>
                  </w:rPr>
                  <w:tab/>
                </w:r>
                <w:r w:rsidRPr="00342B6D">
                  <w:rPr>
                    <w:rStyle w:val="Hyperlink"/>
                  </w:rPr>
                  <w:t>Unsynchronised operation</w:t>
                </w:r>
                <w:r>
                  <w:rPr>
                    <w:webHidden/>
                  </w:rPr>
                  <w:tab/>
                </w:r>
                <w:r>
                  <w:rPr>
                    <w:webHidden/>
                  </w:rPr>
                  <w:fldChar w:fldCharType="begin"/>
                </w:r>
                <w:r>
                  <w:rPr>
                    <w:webHidden/>
                  </w:rPr>
                  <w:instrText xml:space="preserve"> PAGEREF _Toc172791702 \h </w:instrText>
                </w:r>
                <w:r>
                  <w:rPr>
                    <w:webHidden/>
                  </w:rPr>
                </w:r>
                <w:r>
                  <w:rPr>
                    <w:webHidden/>
                  </w:rPr>
                  <w:fldChar w:fldCharType="separate"/>
                </w:r>
                <w:r>
                  <w:rPr>
                    <w:webHidden/>
                  </w:rPr>
                  <w:t>9</w:t>
                </w:r>
                <w:r>
                  <w:rPr>
                    <w:webHidden/>
                  </w:rPr>
                  <w:fldChar w:fldCharType="end"/>
                </w:r>
              </w:hyperlink>
            </w:p>
            <w:p w14:paraId="0CE8A070" w14:textId="0C70E555"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3" w:history="1">
                <w:r w:rsidRPr="00342B6D">
                  <w:rPr>
                    <w:rStyle w:val="Hyperlink"/>
                  </w:rPr>
                  <w:t>2.1.3</w:t>
                </w:r>
                <w:r>
                  <w:rPr>
                    <w:rFonts w:asciiTheme="minorHAnsi" w:eastAsiaTheme="minorEastAsia" w:hAnsiTheme="minorHAnsi" w:cstheme="minorBidi"/>
                    <w:kern w:val="2"/>
                    <w:sz w:val="24"/>
                    <w:szCs w:val="24"/>
                    <w:lang w:eastAsia="en-GB"/>
                    <w14:ligatures w14:val="standardContextual"/>
                  </w:rPr>
                  <w:tab/>
                </w:r>
                <w:r w:rsidRPr="00342B6D">
                  <w:rPr>
                    <w:rStyle w:val="Hyperlink"/>
                  </w:rPr>
                  <w:t>Semi-synchronised operation</w:t>
                </w:r>
                <w:r>
                  <w:rPr>
                    <w:webHidden/>
                  </w:rPr>
                  <w:tab/>
                </w:r>
                <w:r>
                  <w:rPr>
                    <w:webHidden/>
                  </w:rPr>
                  <w:fldChar w:fldCharType="begin"/>
                </w:r>
                <w:r>
                  <w:rPr>
                    <w:webHidden/>
                  </w:rPr>
                  <w:instrText xml:space="preserve"> PAGEREF _Toc172791703 \h </w:instrText>
                </w:r>
                <w:r>
                  <w:rPr>
                    <w:webHidden/>
                  </w:rPr>
                </w:r>
                <w:r>
                  <w:rPr>
                    <w:webHidden/>
                  </w:rPr>
                  <w:fldChar w:fldCharType="separate"/>
                </w:r>
                <w:r>
                  <w:rPr>
                    <w:webHidden/>
                  </w:rPr>
                  <w:t>9</w:t>
                </w:r>
                <w:r>
                  <w:rPr>
                    <w:webHidden/>
                  </w:rPr>
                  <w:fldChar w:fldCharType="end"/>
                </w:r>
              </w:hyperlink>
            </w:p>
            <w:p w14:paraId="535FAF1F" w14:textId="68FB30FE"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4" w:history="1">
                <w:r w:rsidRPr="00342B6D">
                  <w:rPr>
                    <w:rStyle w:val="Hyperlink"/>
                  </w:rPr>
                  <w:t>2.1.4</w:t>
                </w:r>
                <w:r>
                  <w:rPr>
                    <w:rFonts w:asciiTheme="minorHAnsi" w:eastAsiaTheme="minorEastAsia" w:hAnsiTheme="minorHAnsi" w:cstheme="minorBidi"/>
                    <w:kern w:val="2"/>
                    <w:sz w:val="24"/>
                    <w:szCs w:val="24"/>
                    <w:lang w:eastAsia="en-GB"/>
                    <w14:ligatures w14:val="standardContextual"/>
                  </w:rPr>
                  <w:tab/>
                </w:r>
                <w:r w:rsidRPr="00342B6D">
                  <w:rPr>
                    <w:rStyle w:val="Hyperlink"/>
                  </w:rPr>
                  <w:t>Semi-synchronised operation with DL to UL modifications for WBB LMP</w:t>
                </w:r>
                <w:r>
                  <w:rPr>
                    <w:webHidden/>
                  </w:rPr>
                  <w:tab/>
                </w:r>
                <w:r>
                  <w:rPr>
                    <w:webHidden/>
                  </w:rPr>
                  <w:fldChar w:fldCharType="begin"/>
                </w:r>
                <w:r>
                  <w:rPr>
                    <w:webHidden/>
                  </w:rPr>
                  <w:instrText xml:space="preserve"> PAGEREF _Toc172791704 \h </w:instrText>
                </w:r>
                <w:r>
                  <w:rPr>
                    <w:webHidden/>
                  </w:rPr>
                </w:r>
                <w:r>
                  <w:rPr>
                    <w:webHidden/>
                  </w:rPr>
                  <w:fldChar w:fldCharType="separate"/>
                </w:r>
                <w:r>
                  <w:rPr>
                    <w:webHidden/>
                  </w:rPr>
                  <w:t>9</w:t>
                </w:r>
                <w:r>
                  <w:rPr>
                    <w:webHidden/>
                  </w:rPr>
                  <w:fldChar w:fldCharType="end"/>
                </w:r>
              </w:hyperlink>
            </w:p>
            <w:p w14:paraId="18CE0837" w14:textId="44FE38F5"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05" w:history="1">
                <w:r w:rsidRPr="00342B6D">
                  <w:rPr>
                    <w:rStyle w:val="Hyperlink"/>
                  </w:rPr>
                  <w:t>2.2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Licensed Area</w:t>
                </w:r>
                <w:r>
                  <w:rPr>
                    <w:webHidden/>
                  </w:rPr>
                  <w:tab/>
                </w:r>
                <w:r>
                  <w:rPr>
                    <w:webHidden/>
                  </w:rPr>
                  <w:fldChar w:fldCharType="begin"/>
                </w:r>
                <w:r>
                  <w:rPr>
                    <w:webHidden/>
                  </w:rPr>
                  <w:instrText xml:space="preserve"> PAGEREF _Toc172791705 \h </w:instrText>
                </w:r>
                <w:r>
                  <w:rPr>
                    <w:webHidden/>
                  </w:rPr>
                </w:r>
                <w:r>
                  <w:rPr>
                    <w:webHidden/>
                  </w:rPr>
                  <w:fldChar w:fldCharType="separate"/>
                </w:r>
                <w:r>
                  <w:rPr>
                    <w:webHidden/>
                  </w:rPr>
                  <w:t>10</w:t>
                </w:r>
                <w:r>
                  <w:rPr>
                    <w:webHidden/>
                  </w:rPr>
                  <w:fldChar w:fldCharType="end"/>
                </w:r>
              </w:hyperlink>
            </w:p>
            <w:p w14:paraId="331DD230" w14:textId="686F44FC"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06" w:history="1">
                <w:r w:rsidRPr="00342B6D">
                  <w:rPr>
                    <w:rStyle w:val="Hyperlink"/>
                    <w:noProof/>
                  </w:rPr>
                  <w:t>3</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Allocations and applications in the frequency band 3800-4200 MHz and adjacent bands</w:t>
                </w:r>
                <w:r>
                  <w:rPr>
                    <w:noProof/>
                    <w:webHidden/>
                  </w:rPr>
                  <w:tab/>
                </w:r>
                <w:r>
                  <w:rPr>
                    <w:noProof/>
                    <w:webHidden/>
                  </w:rPr>
                  <w:fldChar w:fldCharType="begin"/>
                </w:r>
                <w:r>
                  <w:rPr>
                    <w:noProof/>
                    <w:webHidden/>
                  </w:rPr>
                  <w:instrText xml:space="preserve"> PAGEREF _Toc172791706 \h </w:instrText>
                </w:r>
                <w:r>
                  <w:rPr>
                    <w:noProof/>
                    <w:webHidden/>
                  </w:rPr>
                </w:r>
                <w:r>
                  <w:rPr>
                    <w:noProof/>
                    <w:webHidden/>
                  </w:rPr>
                  <w:fldChar w:fldCharType="separate"/>
                </w:r>
                <w:r>
                  <w:rPr>
                    <w:noProof/>
                    <w:webHidden/>
                  </w:rPr>
                  <w:t>11</w:t>
                </w:r>
                <w:r>
                  <w:rPr>
                    <w:noProof/>
                    <w:webHidden/>
                  </w:rPr>
                  <w:fldChar w:fldCharType="end"/>
                </w:r>
              </w:hyperlink>
            </w:p>
            <w:p w14:paraId="1A155BB9" w14:textId="2C3F69EF"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07" w:history="1">
                <w:r w:rsidRPr="00342B6D">
                  <w:rPr>
                    <w:rStyle w:val="Hyperlink"/>
                  </w:rPr>
                  <w:t>3.1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Allocations and applications in the frequency band 3800-4200 MHz</w:t>
                </w:r>
                <w:r>
                  <w:rPr>
                    <w:webHidden/>
                  </w:rPr>
                  <w:tab/>
                </w:r>
                <w:r>
                  <w:rPr>
                    <w:webHidden/>
                  </w:rPr>
                  <w:fldChar w:fldCharType="begin"/>
                </w:r>
                <w:r>
                  <w:rPr>
                    <w:webHidden/>
                  </w:rPr>
                  <w:instrText xml:space="preserve"> PAGEREF _Toc172791707 \h </w:instrText>
                </w:r>
                <w:r>
                  <w:rPr>
                    <w:webHidden/>
                  </w:rPr>
                </w:r>
                <w:r>
                  <w:rPr>
                    <w:webHidden/>
                  </w:rPr>
                  <w:fldChar w:fldCharType="separate"/>
                </w:r>
                <w:r>
                  <w:rPr>
                    <w:webHidden/>
                  </w:rPr>
                  <w:t>11</w:t>
                </w:r>
                <w:r>
                  <w:rPr>
                    <w:webHidden/>
                  </w:rPr>
                  <w:fldChar w:fldCharType="end"/>
                </w:r>
              </w:hyperlink>
            </w:p>
            <w:p w14:paraId="406C8B58" w14:textId="75CD3AD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8" w:history="1">
                <w:r w:rsidRPr="00342B6D">
                  <w:rPr>
                    <w:rStyle w:val="Hyperlink"/>
                  </w:rPr>
                  <w:t>3.1.1</w:t>
                </w:r>
                <w:r>
                  <w:rPr>
                    <w:rFonts w:asciiTheme="minorHAnsi" w:eastAsiaTheme="minorEastAsia" w:hAnsiTheme="minorHAnsi" w:cstheme="minorBidi"/>
                    <w:kern w:val="2"/>
                    <w:sz w:val="24"/>
                    <w:szCs w:val="24"/>
                    <w:lang w:eastAsia="en-GB"/>
                    <w14:ligatures w14:val="standardContextual"/>
                  </w:rPr>
                  <w:tab/>
                </w:r>
                <w:r w:rsidRPr="00342B6D">
                  <w:rPr>
                    <w:rStyle w:val="Hyperlink"/>
                  </w:rPr>
                  <w:t>Fixed satellite service</w:t>
                </w:r>
                <w:r>
                  <w:rPr>
                    <w:webHidden/>
                  </w:rPr>
                  <w:tab/>
                </w:r>
                <w:r>
                  <w:rPr>
                    <w:webHidden/>
                  </w:rPr>
                  <w:fldChar w:fldCharType="begin"/>
                </w:r>
                <w:r>
                  <w:rPr>
                    <w:webHidden/>
                  </w:rPr>
                  <w:instrText xml:space="preserve"> PAGEREF _Toc172791708 \h </w:instrText>
                </w:r>
                <w:r>
                  <w:rPr>
                    <w:webHidden/>
                  </w:rPr>
                </w:r>
                <w:r>
                  <w:rPr>
                    <w:webHidden/>
                  </w:rPr>
                  <w:fldChar w:fldCharType="separate"/>
                </w:r>
                <w:r>
                  <w:rPr>
                    <w:webHidden/>
                  </w:rPr>
                  <w:t>11</w:t>
                </w:r>
                <w:r>
                  <w:rPr>
                    <w:webHidden/>
                  </w:rPr>
                  <w:fldChar w:fldCharType="end"/>
                </w:r>
              </w:hyperlink>
            </w:p>
            <w:p w14:paraId="1F2A7F38" w14:textId="53CB4859"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9" w:history="1">
                <w:r w:rsidRPr="00342B6D">
                  <w:rPr>
                    <w:rStyle w:val="Hyperlink"/>
                  </w:rPr>
                  <w:t>3.1.2</w:t>
                </w:r>
                <w:r>
                  <w:rPr>
                    <w:rFonts w:asciiTheme="minorHAnsi" w:eastAsiaTheme="minorEastAsia" w:hAnsiTheme="minorHAnsi" w:cstheme="minorBidi"/>
                    <w:kern w:val="2"/>
                    <w:sz w:val="24"/>
                    <w:szCs w:val="24"/>
                    <w:lang w:eastAsia="en-GB"/>
                    <w14:ligatures w14:val="standardContextual"/>
                  </w:rPr>
                  <w:tab/>
                </w:r>
                <w:r w:rsidRPr="00342B6D">
                  <w:rPr>
                    <w:rStyle w:val="Hyperlink"/>
                  </w:rPr>
                  <w:t>Fixed service</w:t>
                </w:r>
                <w:r>
                  <w:rPr>
                    <w:webHidden/>
                  </w:rPr>
                  <w:tab/>
                </w:r>
                <w:r>
                  <w:rPr>
                    <w:webHidden/>
                  </w:rPr>
                  <w:fldChar w:fldCharType="begin"/>
                </w:r>
                <w:r>
                  <w:rPr>
                    <w:webHidden/>
                  </w:rPr>
                  <w:instrText xml:space="preserve"> PAGEREF _Toc172791709 \h </w:instrText>
                </w:r>
                <w:r>
                  <w:rPr>
                    <w:webHidden/>
                  </w:rPr>
                </w:r>
                <w:r>
                  <w:rPr>
                    <w:webHidden/>
                  </w:rPr>
                  <w:fldChar w:fldCharType="separate"/>
                </w:r>
                <w:r>
                  <w:rPr>
                    <w:webHidden/>
                  </w:rPr>
                  <w:t>12</w:t>
                </w:r>
                <w:r>
                  <w:rPr>
                    <w:webHidden/>
                  </w:rPr>
                  <w:fldChar w:fldCharType="end"/>
                </w:r>
              </w:hyperlink>
            </w:p>
            <w:p w14:paraId="3C5F4F6D" w14:textId="6936C10D"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0" w:history="1">
                <w:r w:rsidRPr="00342B6D">
                  <w:rPr>
                    <w:rStyle w:val="Hyperlink"/>
                  </w:rPr>
                  <w:t>3.1.3</w:t>
                </w:r>
                <w:r>
                  <w:rPr>
                    <w:rFonts w:asciiTheme="minorHAnsi" w:eastAsiaTheme="minorEastAsia" w:hAnsiTheme="minorHAnsi" w:cstheme="minorBidi"/>
                    <w:kern w:val="2"/>
                    <w:sz w:val="24"/>
                    <w:szCs w:val="24"/>
                    <w:lang w:eastAsia="en-GB"/>
                    <w14:ligatures w14:val="standardContextual"/>
                  </w:rPr>
                  <w:tab/>
                </w:r>
                <w:r w:rsidRPr="00342B6D">
                  <w:rPr>
                    <w:rStyle w:val="Hyperlink"/>
                  </w:rPr>
                  <w:t>VLBI (Very Long Baseline Interferometry) stations</w:t>
                </w:r>
                <w:r>
                  <w:rPr>
                    <w:webHidden/>
                  </w:rPr>
                  <w:tab/>
                </w:r>
                <w:r>
                  <w:rPr>
                    <w:webHidden/>
                  </w:rPr>
                  <w:fldChar w:fldCharType="begin"/>
                </w:r>
                <w:r>
                  <w:rPr>
                    <w:webHidden/>
                  </w:rPr>
                  <w:instrText xml:space="preserve"> PAGEREF _Toc172791710 \h </w:instrText>
                </w:r>
                <w:r>
                  <w:rPr>
                    <w:webHidden/>
                  </w:rPr>
                </w:r>
                <w:r>
                  <w:rPr>
                    <w:webHidden/>
                  </w:rPr>
                  <w:fldChar w:fldCharType="separate"/>
                </w:r>
                <w:r>
                  <w:rPr>
                    <w:webHidden/>
                  </w:rPr>
                  <w:t>12</w:t>
                </w:r>
                <w:r>
                  <w:rPr>
                    <w:webHidden/>
                  </w:rPr>
                  <w:fldChar w:fldCharType="end"/>
                </w:r>
              </w:hyperlink>
            </w:p>
            <w:p w14:paraId="2F76D866" w14:textId="4C9F37E9"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11" w:history="1">
                <w:r w:rsidRPr="00342B6D">
                  <w:rPr>
                    <w:rStyle w:val="Hyperlink"/>
                  </w:rPr>
                  <w:t>3.2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Allocations and applications in adjacent bands</w:t>
                </w:r>
                <w:r>
                  <w:rPr>
                    <w:webHidden/>
                  </w:rPr>
                  <w:tab/>
                </w:r>
                <w:r>
                  <w:rPr>
                    <w:webHidden/>
                  </w:rPr>
                  <w:fldChar w:fldCharType="begin"/>
                </w:r>
                <w:r>
                  <w:rPr>
                    <w:webHidden/>
                  </w:rPr>
                  <w:instrText xml:space="preserve"> PAGEREF _Toc172791711 \h </w:instrText>
                </w:r>
                <w:r>
                  <w:rPr>
                    <w:webHidden/>
                  </w:rPr>
                </w:r>
                <w:r>
                  <w:rPr>
                    <w:webHidden/>
                  </w:rPr>
                  <w:fldChar w:fldCharType="separate"/>
                </w:r>
                <w:r>
                  <w:rPr>
                    <w:webHidden/>
                  </w:rPr>
                  <w:t>12</w:t>
                </w:r>
                <w:r>
                  <w:rPr>
                    <w:webHidden/>
                  </w:rPr>
                  <w:fldChar w:fldCharType="end"/>
                </w:r>
              </w:hyperlink>
            </w:p>
            <w:p w14:paraId="7D5885B0" w14:textId="1FD3690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2" w:history="1">
                <w:r w:rsidRPr="00342B6D">
                  <w:rPr>
                    <w:rStyle w:val="Hyperlink"/>
                  </w:rPr>
                  <w:t>3.2.1</w:t>
                </w:r>
                <w:r>
                  <w:rPr>
                    <w:rFonts w:asciiTheme="minorHAnsi" w:eastAsiaTheme="minorEastAsia" w:hAnsiTheme="minorHAnsi" w:cstheme="minorBidi"/>
                    <w:kern w:val="2"/>
                    <w:sz w:val="24"/>
                    <w:szCs w:val="24"/>
                    <w:lang w:eastAsia="en-GB"/>
                    <w14:ligatures w14:val="standardContextual"/>
                  </w:rPr>
                  <w:tab/>
                </w:r>
                <w:r w:rsidRPr="00342B6D">
                  <w:rPr>
                    <w:rStyle w:val="Hyperlink"/>
                  </w:rPr>
                  <w:t>MFCN</w:t>
                </w:r>
                <w:r>
                  <w:rPr>
                    <w:webHidden/>
                  </w:rPr>
                  <w:tab/>
                </w:r>
                <w:r>
                  <w:rPr>
                    <w:webHidden/>
                  </w:rPr>
                  <w:fldChar w:fldCharType="begin"/>
                </w:r>
                <w:r>
                  <w:rPr>
                    <w:webHidden/>
                  </w:rPr>
                  <w:instrText xml:space="preserve"> PAGEREF _Toc172791712 \h </w:instrText>
                </w:r>
                <w:r>
                  <w:rPr>
                    <w:webHidden/>
                  </w:rPr>
                </w:r>
                <w:r>
                  <w:rPr>
                    <w:webHidden/>
                  </w:rPr>
                  <w:fldChar w:fldCharType="separate"/>
                </w:r>
                <w:r>
                  <w:rPr>
                    <w:webHidden/>
                  </w:rPr>
                  <w:t>12</w:t>
                </w:r>
                <w:r>
                  <w:rPr>
                    <w:webHidden/>
                  </w:rPr>
                  <w:fldChar w:fldCharType="end"/>
                </w:r>
              </w:hyperlink>
            </w:p>
            <w:p w14:paraId="480D9976" w14:textId="797B58CE"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3" w:history="1">
                <w:r w:rsidRPr="00342B6D">
                  <w:rPr>
                    <w:rStyle w:val="Hyperlink"/>
                  </w:rPr>
                  <w:t>3.2.2</w:t>
                </w:r>
                <w:r>
                  <w:rPr>
                    <w:rFonts w:asciiTheme="minorHAnsi" w:eastAsiaTheme="minorEastAsia" w:hAnsiTheme="minorHAnsi" w:cstheme="minorBidi"/>
                    <w:kern w:val="2"/>
                    <w:sz w:val="24"/>
                    <w:szCs w:val="24"/>
                    <w:lang w:eastAsia="en-GB"/>
                    <w14:ligatures w14:val="standardContextual"/>
                  </w:rPr>
                  <w:tab/>
                </w:r>
                <w:r w:rsidRPr="00342B6D">
                  <w:rPr>
                    <w:rStyle w:val="Hyperlink"/>
                  </w:rPr>
                  <w:t>Fixed satellite service (space-to-Earth) below 3.8 GHz</w:t>
                </w:r>
                <w:r>
                  <w:rPr>
                    <w:webHidden/>
                  </w:rPr>
                  <w:tab/>
                </w:r>
                <w:r>
                  <w:rPr>
                    <w:webHidden/>
                  </w:rPr>
                  <w:fldChar w:fldCharType="begin"/>
                </w:r>
                <w:r>
                  <w:rPr>
                    <w:webHidden/>
                  </w:rPr>
                  <w:instrText xml:space="preserve"> PAGEREF _Toc172791713 \h </w:instrText>
                </w:r>
                <w:r>
                  <w:rPr>
                    <w:webHidden/>
                  </w:rPr>
                </w:r>
                <w:r>
                  <w:rPr>
                    <w:webHidden/>
                  </w:rPr>
                  <w:fldChar w:fldCharType="separate"/>
                </w:r>
                <w:r>
                  <w:rPr>
                    <w:webHidden/>
                  </w:rPr>
                  <w:t>13</w:t>
                </w:r>
                <w:r>
                  <w:rPr>
                    <w:webHidden/>
                  </w:rPr>
                  <w:fldChar w:fldCharType="end"/>
                </w:r>
              </w:hyperlink>
            </w:p>
            <w:p w14:paraId="4CC52CB1" w14:textId="77535420"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4" w:history="1">
                <w:r w:rsidRPr="00342B6D">
                  <w:rPr>
                    <w:rStyle w:val="Hyperlink"/>
                  </w:rPr>
                  <w:t>3.2.3</w:t>
                </w:r>
                <w:r>
                  <w:rPr>
                    <w:rFonts w:asciiTheme="minorHAnsi" w:eastAsiaTheme="minorEastAsia" w:hAnsiTheme="minorHAnsi" w:cstheme="minorBidi"/>
                    <w:kern w:val="2"/>
                    <w:sz w:val="24"/>
                    <w:szCs w:val="24"/>
                    <w:lang w:eastAsia="en-GB"/>
                    <w14:ligatures w14:val="standardContextual"/>
                  </w:rPr>
                  <w:tab/>
                </w:r>
                <w:r w:rsidRPr="00342B6D">
                  <w:rPr>
                    <w:rStyle w:val="Hyperlink"/>
                  </w:rPr>
                  <w:t>Aeronautical radionavigation service in the frequency band 4.2-4.4 GHz (Radio Altimeters)</w:t>
                </w:r>
                <w:r>
                  <w:rPr>
                    <w:webHidden/>
                  </w:rPr>
                  <w:tab/>
                </w:r>
                <w:r>
                  <w:rPr>
                    <w:webHidden/>
                  </w:rPr>
                  <w:fldChar w:fldCharType="begin"/>
                </w:r>
                <w:r>
                  <w:rPr>
                    <w:webHidden/>
                  </w:rPr>
                  <w:instrText xml:space="preserve"> PAGEREF _Toc172791714 \h </w:instrText>
                </w:r>
                <w:r>
                  <w:rPr>
                    <w:webHidden/>
                  </w:rPr>
                </w:r>
                <w:r>
                  <w:rPr>
                    <w:webHidden/>
                  </w:rPr>
                  <w:fldChar w:fldCharType="separate"/>
                </w:r>
                <w:r>
                  <w:rPr>
                    <w:webHidden/>
                  </w:rPr>
                  <w:t>13</w:t>
                </w:r>
                <w:r>
                  <w:rPr>
                    <w:webHidden/>
                  </w:rPr>
                  <w:fldChar w:fldCharType="end"/>
                </w:r>
              </w:hyperlink>
            </w:p>
            <w:p w14:paraId="43506090" w14:textId="56B929D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5" w:history="1">
                <w:r w:rsidRPr="00342B6D">
                  <w:rPr>
                    <w:rStyle w:val="Hyperlink"/>
                  </w:rPr>
                  <w:t>3.2.4</w:t>
                </w:r>
                <w:r>
                  <w:rPr>
                    <w:rFonts w:asciiTheme="minorHAnsi" w:eastAsiaTheme="minorEastAsia" w:hAnsiTheme="minorHAnsi" w:cstheme="minorBidi"/>
                    <w:kern w:val="2"/>
                    <w:sz w:val="24"/>
                    <w:szCs w:val="24"/>
                    <w:lang w:eastAsia="en-GB"/>
                    <w14:ligatures w14:val="standardContextual"/>
                  </w:rPr>
                  <w:tab/>
                </w:r>
                <w:r w:rsidRPr="00342B6D">
                  <w:rPr>
                    <w:rStyle w:val="Hyperlink"/>
                  </w:rPr>
                  <w:t>Aeronautical mobile (R) service above 4.2 GHz (WAIC)</w:t>
                </w:r>
                <w:r>
                  <w:rPr>
                    <w:webHidden/>
                  </w:rPr>
                  <w:tab/>
                </w:r>
                <w:r>
                  <w:rPr>
                    <w:webHidden/>
                  </w:rPr>
                  <w:fldChar w:fldCharType="begin"/>
                </w:r>
                <w:r>
                  <w:rPr>
                    <w:webHidden/>
                  </w:rPr>
                  <w:instrText xml:space="preserve"> PAGEREF _Toc172791715 \h </w:instrText>
                </w:r>
                <w:r>
                  <w:rPr>
                    <w:webHidden/>
                  </w:rPr>
                </w:r>
                <w:r>
                  <w:rPr>
                    <w:webHidden/>
                  </w:rPr>
                  <w:fldChar w:fldCharType="separate"/>
                </w:r>
                <w:r>
                  <w:rPr>
                    <w:webHidden/>
                  </w:rPr>
                  <w:t>13</w:t>
                </w:r>
                <w:r>
                  <w:rPr>
                    <w:webHidden/>
                  </w:rPr>
                  <w:fldChar w:fldCharType="end"/>
                </w:r>
              </w:hyperlink>
            </w:p>
            <w:p w14:paraId="7D953B1E" w14:textId="0F28ABAE"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16" w:history="1">
                <w:r w:rsidRPr="00342B6D">
                  <w:rPr>
                    <w:rStyle w:val="Hyperlink"/>
                    <w:noProof/>
                  </w:rPr>
                  <w:t>4</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Terrestrial wireless broadband systems providing local area (i.e. low/medium power) network connectivity in the frequency band 3800-4200 MHz</w:t>
                </w:r>
                <w:r>
                  <w:rPr>
                    <w:noProof/>
                    <w:webHidden/>
                  </w:rPr>
                  <w:tab/>
                </w:r>
                <w:r>
                  <w:rPr>
                    <w:noProof/>
                    <w:webHidden/>
                  </w:rPr>
                  <w:fldChar w:fldCharType="begin"/>
                </w:r>
                <w:r>
                  <w:rPr>
                    <w:noProof/>
                    <w:webHidden/>
                  </w:rPr>
                  <w:instrText xml:space="preserve"> PAGEREF _Toc172791716 \h </w:instrText>
                </w:r>
                <w:r>
                  <w:rPr>
                    <w:noProof/>
                    <w:webHidden/>
                  </w:rPr>
                </w:r>
                <w:r>
                  <w:rPr>
                    <w:noProof/>
                    <w:webHidden/>
                  </w:rPr>
                  <w:fldChar w:fldCharType="separate"/>
                </w:r>
                <w:r>
                  <w:rPr>
                    <w:noProof/>
                    <w:webHidden/>
                  </w:rPr>
                  <w:t>14</w:t>
                </w:r>
                <w:r>
                  <w:rPr>
                    <w:noProof/>
                    <w:webHidden/>
                  </w:rPr>
                  <w:fldChar w:fldCharType="end"/>
                </w:r>
              </w:hyperlink>
            </w:p>
            <w:p w14:paraId="6109E0B0" w14:textId="73215D4A"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17" w:history="1">
                <w:r w:rsidRPr="00342B6D">
                  <w:rPr>
                    <w:rStyle w:val="Hyperlink"/>
                  </w:rPr>
                  <w:t>4.1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Use cases</w:t>
                </w:r>
                <w:r>
                  <w:rPr>
                    <w:webHidden/>
                  </w:rPr>
                  <w:tab/>
                </w:r>
                <w:r>
                  <w:rPr>
                    <w:webHidden/>
                  </w:rPr>
                  <w:fldChar w:fldCharType="begin"/>
                </w:r>
                <w:r>
                  <w:rPr>
                    <w:webHidden/>
                  </w:rPr>
                  <w:instrText xml:space="preserve"> PAGEREF _Toc172791717 \h </w:instrText>
                </w:r>
                <w:r>
                  <w:rPr>
                    <w:webHidden/>
                  </w:rPr>
                </w:r>
                <w:r>
                  <w:rPr>
                    <w:webHidden/>
                  </w:rPr>
                  <w:fldChar w:fldCharType="separate"/>
                </w:r>
                <w:r>
                  <w:rPr>
                    <w:webHidden/>
                  </w:rPr>
                  <w:t>14</w:t>
                </w:r>
                <w:r>
                  <w:rPr>
                    <w:webHidden/>
                  </w:rPr>
                  <w:fldChar w:fldCharType="end"/>
                </w:r>
              </w:hyperlink>
            </w:p>
            <w:p w14:paraId="52FDA444" w14:textId="01C0B4F0"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18" w:history="1">
                <w:r w:rsidRPr="00342B6D">
                  <w:rPr>
                    <w:rStyle w:val="Hyperlink"/>
                  </w:rPr>
                  <w:t>4.2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WBB LMP parameters used for studies</w:t>
                </w:r>
                <w:r>
                  <w:rPr>
                    <w:webHidden/>
                  </w:rPr>
                  <w:tab/>
                </w:r>
                <w:r>
                  <w:rPr>
                    <w:webHidden/>
                  </w:rPr>
                  <w:fldChar w:fldCharType="begin"/>
                </w:r>
                <w:r>
                  <w:rPr>
                    <w:webHidden/>
                  </w:rPr>
                  <w:instrText xml:space="preserve"> PAGEREF _Toc172791718 \h </w:instrText>
                </w:r>
                <w:r>
                  <w:rPr>
                    <w:webHidden/>
                  </w:rPr>
                </w:r>
                <w:r>
                  <w:rPr>
                    <w:webHidden/>
                  </w:rPr>
                  <w:fldChar w:fldCharType="separate"/>
                </w:r>
                <w:r>
                  <w:rPr>
                    <w:webHidden/>
                  </w:rPr>
                  <w:t>15</w:t>
                </w:r>
                <w:r>
                  <w:rPr>
                    <w:webHidden/>
                  </w:rPr>
                  <w:fldChar w:fldCharType="end"/>
                </w:r>
              </w:hyperlink>
            </w:p>
            <w:p w14:paraId="6793A6DB" w14:textId="6ED9C557"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9" w:history="1">
                <w:r w:rsidRPr="00342B6D">
                  <w:rPr>
                    <w:rStyle w:val="Hyperlink"/>
                  </w:rPr>
                  <w:t>4.2.1</w:t>
                </w:r>
                <w:r>
                  <w:rPr>
                    <w:rFonts w:asciiTheme="minorHAnsi" w:eastAsiaTheme="minorEastAsia" w:hAnsiTheme="minorHAnsi" w:cstheme="minorBidi"/>
                    <w:kern w:val="2"/>
                    <w:sz w:val="24"/>
                    <w:szCs w:val="24"/>
                    <w:lang w:eastAsia="en-GB"/>
                    <w14:ligatures w14:val="standardContextual"/>
                  </w:rPr>
                  <w:tab/>
                </w:r>
                <w:r w:rsidRPr="00342B6D">
                  <w:rPr>
                    <w:rStyle w:val="Hyperlink"/>
                  </w:rPr>
                  <w:t>3GPP 5G NR</w:t>
                </w:r>
                <w:r>
                  <w:rPr>
                    <w:webHidden/>
                  </w:rPr>
                  <w:tab/>
                </w:r>
                <w:r>
                  <w:rPr>
                    <w:webHidden/>
                  </w:rPr>
                  <w:fldChar w:fldCharType="begin"/>
                </w:r>
                <w:r>
                  <w:rPr>
                    <w:webHidden/>
                  </w:rPr>
                  <w:instrText xml:space="preserve"> PAGEREF _Toc172791719 \h </w:instrText>
                </w:r>
                <w:r>
                  <w:rPr>
                    <w:webHidden/>
                  </w:rPr>
                </w:r>
                <w:r>
                  <w:rPr>
                    <w:webHidden/>
                  </w:rPr>
                  <w:fldChar w:fldCharType="separate"/>
                </w:r>
                <w:r>
                  <w:rPr>
                    <w:webHidden/>
                  </w:rPr>
                  <w:t>15</w:t>
                </w:r>
                <w:r>
                  <w:rPr>
                    <w:webHidden/>
                  </w:rPr>
                  <w:fldChar w:fldCharType="end"/>
                </w:r>
              </w:hyperlink>
            </w:p>
            <w:p w14:paraId="26751DD1" w14:textId="40A08675"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0" w:history="1">
                <w:r w:rsidRPr="00342B6D">
                  <w:rPr>
                    <w:rStyle w:val="Hyperlink"/>
                  </w:rPr>
                  <w:t>4.2.2</w:t>
                </w:r>
                <w:r>
                  <w:rPr>
                    <w:rFonts w:asciiTheme="minorHAnsi" w:eastAsiaTheme="minorEastAsia" w:hAnsiTheme="minorHAnsi" w:cstheme="minorBidi"/>
                    <w:kern w:val="2"/>
                    <w:sz w:val="24"/>
                    <w:szCs w:val="24"/>
                    <w:lang w:eastAsia="en-GB"/>
                    <w14:ligatures w14:val="standardContextual"/>
                  </w:rPr>
                  <w:tab/>
                </w:r>
                <w:r w:rsidRPr="00342B6D">
                  <w:rPr>
                    <w:rStyle w:val="Hyperlink"/>
                  </w:rPr>
                  <w:t>DECT-2020 NR</w:t>
                </w:r>
                <w:r>
                  <w:rPr>
                    <w:webHidden/>
                  </w:rPr>
                  <w:tab/>
                </w:r>
                <w:r>
                  <w:rPr>
                    <w:webHidden/>
                  </w:rPr>
                  <w:fldChar w:fldCharType="begin"/>
                </w:r>
                <w:r>
                  <w:rPr>
                    <w:webHidden/>
                  </w:rPr>
                  <w:instrText xml:space="preserve"> PAGEREF _Toc172791720 \h </w:instrText>
                </w:r>
                <w:r>
                  <w:rPr>
                    <w:webHidden/>
                  </w:rPr>
                </w:r>
                <w:r>
                  <w:rPr>
                    <w:webHidden/>
                  </w:rPr>
                  <w:fldChar w:fldCharType="separate"/>
                </w:r>
                <w:r>
                  <w:rPr>
                    <w:webHidden/>
                  </w:rPr>
                  <w:t>19</w:t>
                </w:r>
                <w:r>
                  <w:rPr>
                    <w:webHidden/>
                  </w:rPr>
                  <w:fldChar w:fldCharType="end"/>
                </w:r>
              </w:hyperlink>
            </w:p>
            <w:p w14:paraId="760590DF" w14:textId="4854E7E2"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21" w:history="1">
                <w:r w:rsidRPr="00342B6D">
                  <w:rPr>
                    <w:rStyle w:val="Hyperlink"/>
                    <w:noProof/>
                  </w:rPr>
                  <w:t>5</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Other parameters and assumptions for studies on 3800-4200 MHz</w:t>
                </w:r>
                <w:r>
                  <w:rPr>
                    <w:noProof/>
                    <w:webHidden/>
                  </w:rPr>
                  <w:tab/>
                </w:r>
                <w:r>
                  <w:rPr>
                    <w:noProof/>
                    <w:webHidden/>
                  </w:rPr>
                  <w:fldChar w:fldCharType="begin"/>
                </w:r>
                <w:r>
                  <w:rPr>
                    <w:noProof/>
                    <w:webHidden/>
                  </w:rPr>
                  <w:instrText xml:space="preserve"> PAGEREF _Toc172791721 \h </w:instrText>
                </w:r>
                <w:r>
                  <w:rPr>
                    <w:noProof/>
                    <w:webHidden/>
                  </w:rPr>
                </w:r>
                <w:r>
                  <w:rPr>
                    <w:noProof/>
                    <w:webHidden/>
                  </w:rPr>
                  <w:fldChar w:fldCharType="separate"/>
                </w:r>
                <w:r>
                  <w:rPr>
                    <w:noProof/>
                    <w:webHidden/>
                  </w:rPr>
                  <w:t>23</w:t>
                </w:r>
                <w:r>
                  <w:rPr>
                    <w:noProof/>
                    <w:webHidden/>
                  </w:rPr>
                  <w:fldChar w:fldCharType="end"/>
                </w:r>
              </w:hyperlink>
            </w:p>
            <w:p w14:paraId="4E93B2D2" w14:textId="73C381A6"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22" w:history="1">
                <w:r w:rsidRPr="00342B6D">
                  <w:rPr>
                    <w:rStyle w:val="Hyperlink"/>
                  </w:rPr>
                  <w:t>5.1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Parameters for Sharing studies with in-band services</w:t>
                </w:r>
                <w:r>
                  <w:rPr>
                    <w:webHidden/>
                  </w:rPr>
                  <w:tab/>
                </w:r>
                <w:r>
                  <w:rPr>
                    <w:webHidden/>
                  </w:rPr>
                  <w:fldChar w:fldCharType="begin"/>
                </w:r>
                <w:r>
                  <w:rPr>
                    <w:webHidden/>
                  </w:rPr>
                  <w:instrText xml:space="preserve"> PAGEREF _Toc172791722 \h </w:instrText>
                </w:r>
                <w:r>
                  <w:rPr>
                    <w:webHidden/>
                  </w:rPr>
                </w:r>
                <w:r>
                  <w:rPr>
                    <w:webHidden/>
                  </w:rPr>
                  <w:fldChar w:fldCharType="separate"/>
                </w:r>
                <w:r>
                  <w:rPr>
                    <w:webHidden/>
                  </w:rPr>
                  <w:t>23</w:t>
                </w:r>
                <w:r>
                  <w:rPr>
                    <w:webHidden/>
                  </w:rPr>
                  <w:fldChar w:fldCharType="end"/>
                </w:r>
              </w:hyperlink>
            </w:p>
            <w:p w14:paraId="13400D37" w14:textId="5443EF22"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3" w:history="1">
                <w:r w:rsidRPr="00342B6D">
                  <w:rPr>
                    <w:rStyle w:val="Hyperlink"/>
                  </w:rPr>
                  <w:t>5.1.1</w:t>
                </w:r>
                <w:r>
                  <w:rPr>
                    <w:rFonts w:asciiTheme="minorHAnsi" w:eastAsiaTheme="minorEastAsia" w:hAnsiTheme="minorHAnsi" w:cstheme="minorBidi"/>
                    <w:kern w:val="2"/>
                    <w:sz w:val="24"/>
                    <w:szCs w:val="24"/>
                    <w:lang w:eastAsia="en-GB"/>
                    <w14:ligatures w14:val="standardContextual"/>
                  </w:rPr>
                  <w:tab/>
                </w:r>
                <w:r w:rsidRPr="00342B6D">
                  <w:rPr>
                    <w:rStyle w:val="Hyperlink"/>
                  </w:rPr>
                  <w:t>Fixed service</w:t>
                </w:r>
                <w:r>
                  <w:rPr>
                    <w:webHidden/>
                  </w:rPr>
                  <w:tab/>
                </w:r>
                <w:r>
                  <w:rPr>
                    <w:webHidden/>
                  </w:rPr>
                  <w:fldChar w:fldCharType="begin"/>
                </w:r>
                <w:r>
                  <w:rPr>
                    <w:webHidden/>
                  </w:rPr>
                  <w:instrText xml:space="preserve"> PAGEREF _Toc172791723 \h </w:instrText>
                </w:r>
                <w:r>
                  <w:rPr>
                    <w:webHidden/>
                  </w:rPr>
                </w:r>
                <w:r>
                  <w:rPr>
                    <w:webHidden/>
                  </w:rPr>
                  <w:fldChar w:fldCharType="separate"/>
                </w:r>
                <w:r>
                  <w:rPr>
                    <w:webHidden/>
                  </w:rPr>
                  <w:t>23</w:t>
                </w:r>
                <w:r>
                  <w:rPr>
                    <w:webHidden/>
                  </w:rPr>
                  <w:fldChar w:fldCharType="end"/>
                </w:r>
              </w:hyperlink>
            </w:p>
            <w:p w14:paraId="1B47B22D" w14:textId="60C6A24F"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4" w:history="1">
                <w:r w:rsidRPr="00342B6D">
                  <w:rPr>
                    <w:rStyle w:val="Hyperlink"/>
                  </w:rPr>
                  <w:t>5.1.2</w:t>
                </w:r>
                <w:r>
                  <w:rPr>
                    <w:rFonts w:asciiTheme="minorHAnsi" w:eastAsiaTheme="minorEastAsia" w:hAnsiTheme="minorHAnsi" w:cstheme="minorBidi"/>
                    <w:kern w:val="2"/>
                    <w:sz w:val="24"/>
                    <w:szCs w:val="24"/>
                    <w:lang w:eastAsia="en-GB"/>
                    <w14:ligatures w14:val="standardContextual"/>
                  </w:rPr>
                  <w:tab/>
                </w:r>
                <w:r w:rsidRPr="00342B6D">
                  <w:rPr>
                    <w:rStyle w:val="Hyperlink"/>
                  </w:rPr>
                  <w:t>Fixed satellite service (space-to-Earth)</w:t>
                </w:r>
                <w:r>
                  <w:rPr>
                    <w:webHidden/>
                  </w:rPr>
                  <w:tab/>
                </w:r>
                <w:r>
                  <w:rPr>
                    <w:webHidden/>
                  </w:rPr>
                  <w:fldChar w:fldCharType="begin"/>
                </w:r>
                <w:r>
                  <w:rPr>
                    <w:webHidden/>
                  </w:rPr>
                  <w:instrText xml:space="preserve"> PAGEREF _Toc172791724 \h </w:instrText>
                </w:r>
                <w:r>
                  <w:rPr>
                    <w:webHidden/>
                  </w:rPr>
                </w:r>
                <w:r>
                  <w:rPr>
                    <w:webHidden/>
                  </w:rPr>
                  <w:fldChar w:fldCharType="separate"/>
                </w:r>
                <w:r>
                  <w:rPr>
                    <w:webHidden/>
                  </w:rPr>
                  <w:t>24</w:t>
                </w:r>
                <w:r>
                  <w:rPr>
                    <w:webHidden/>
                  </w:rPr>
                  <w:fldChar w:fldCharType="end"/>
                </w:r>
              </w:hyperlink>
            </w:p>
            <w:p w14:paraId="288B2EDB" w14:textId="1034110B"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25" w:history="1">
                <w:r w:rsidRPr="00342B6D">
                  <w:rPr>
                    <w:rStyle w:val="Hyperlink"/>
                  </w:rPr>
                  <w:t>5.2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Parameters for compatibility studies with adjacent band services</w:t>
                </w:r>
                <w:r>
                  <w:rPr>
                    <w:webHidden/>
                  </w:rPr>
                  <w:tab/>
                </w:r>
                <w:r>
                  <w:rPr>
                    <w:webHidden/>
                  </w:rPr>
                  <w:fldChar w:fldCharType="begin"/>
                </w:r>
                <w:r>
                  <w:rPr>
                    <w:webHidden/>
                  </w:rPr>
                  <w:instrText xml:space="preserve"> PAGEREF _Toc172791725 \h </w:instrText>
                </w:r>
                <w:r>
                  <w:rPr>
                    <w:webHidden/>
                  </w:rPr>
                </w:r>
                <w:r>
                  <w:rPr>
                    <w:webHidden/>
                  </w:rPr>
                  <w:fldChar w:fldCharType="separate"/>
                </w:r>
                <w:r>
                  <w:rPr>
                    <w:webHidden/>
                  </w:rPr>
                  <w:t>25</w:t>
                </w:r>
                <w:r>
                  <w:rPr>
                    <w:webHidden/>
                  </w:rPr>
                  <w:fldChar w:fldCharType="end"/>
                </w:r>
              </w:hyperlink>
            </w:p>
            <w:p w14:paraId="7E915E79" w14:textId="6D0884D1"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6" w:history="1">
                <w:r w:rsidRPr="00342B6D">
                  <w:rPr>
                    <w:rStyle w:val="Hyperlink"/>
                  </w:rPr>
                  <w:t>5.2.1</w:t>
                </w:r>
                <w:r>
                  <w:rPr>
                    <w:rFonts w:asciiTheme="minorHAnsi" w:eastAsiaTheme="minorEastAsia" w:hAnsiTheme="minorHAnsi" w:cstheme="minorBidi"/>
                    <w:kern w:val="2"/>
                    <w:sz w:val="24"/>
                    <w:szCs w:val="24"/>
                    <w:lang w:eastAsia="en-GB"/>
                    <w14:ligatures w14:val="standardContextual"/>
                  </w:rPr>
                  <w:tab/>
                </w:r>
                <w:r w:rsidRPr="00342B6D">
                  <w:rPr>
                    <w:rStyle w:val="Hyperlink"/>
                  </w:rPr>
                  <w:t>Mobile service below 3.8 GHz</w:t>
                </w:r>
                <w:r>
                  <w:rPr>
                    <w:webHidden/>
                  </w:rPr>
                  <w:tab/>
                </w:r>
                <w:r>
                  <w:rPr>
                    <w:webHidden/>
                  </w:rPr>
                  <w:fldChar w:fldCharType="begin"/>
                </w:r>
                <w:r>
                  <w:rPr>
                    <w:webHidden/>
                  </w:rPr>
                  <w:instrText xml:space="preserve"> PAGEREF _Toc172791726 \h </w:instrText>
                </w:r>
                <w:r>
                  <w:rPr>
                    <w:webHidden/>
                  </w:rPr>
                </w:r>
                <w:r>
                  <w:rPr>
                    <w:webHidden/>
                  </w:rPr>
                  <w:fldChar w:fldCharType="separate"/>
                </w:r>
                <w:r>
                  <w:rPr>
                    <w:webHidden/>
                  </w:rPr>
                  <w:t>25</w:t>
                </w:r>
                <w:r>
                  <w:rPr>
                    <w:webHidden/>
                  </w:rPr>
                  <w:fldChar w:fldCharType="end"/>
                </w:r>
              </w:hyperlink>
            </w:p>
            <w:p w14:paraId="29E23CC6" w14:textId="393D5A7E"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27" w:history="1">
                <w:r w:rsidRPr="00342B6D">
                  <w:rPr>
                    <w:rStyle w:val="Hyperlink"/>
                  </w:rPr>
                  <w:t>5.4</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Propagation parameters</w:t>
                </w:r>
                <w:r>
                  <w:rPr>
                    <w:webHidden/>
                  </w:rPr>
                  <w:tab/>
                </w:r>
                <w:r>
                  <w:rPr>
                    <w:webHidden/>
                  </w:rPr>
                  <w:fldChar w:fldCharType="begin"/>
                </w:r>
                <w:r>
                  <w:rPr>
                    <w:webHidden/>
                  </w:rPr>
                  <w:instrText xml:space="preserve"> PAGEREF _Toc172791727 \h </w:instrText>
                </w:r>
                <w:r>
                  <w:rPr>
                    <w:webHidden/>
                  </w:rPr>
                </w:r>
                <w:r>
                  <w:rPr>
                    <w:webHidden/>
                  </w:rPr>
                  <w:fldChar w:fldCharType="separate"/>
                </w:r>
                <w:r>
                  <w:rPr>
                    <w:webHidden/>
                  </w:rPr>
                  <w:t>28</w:t>
                </w:r>
                <w:r>
                  <w:rPr>
                    <w:webHidden/>
                  </w:rPr>
                  <w:fldChar w:fldCharType="end"/>
                </w:r>
              </w:hyperlink>
            </w:p>
            <w:p w14:paraId="6742324C" w14:textId="5119BE04"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8" w:history="1">
                <w:r w:rsidRPr="00342B6D">
                  <w:rPr>
                    <w:rStyle w:val="Hyperlink"/>
                  </w:rPr>
                  <w:t>5.4.1</w:t>
                </w:r>
                <w:r>
                  <w:rPr>
                    <w:rFonts w:asciiTheme="minorHAnsi" w:eastAsiaTheme="minorEastAsia" w:hAnsiTheme="minorHAnsi" w:cstheme="minorBidi"/>
                    <w:kern w:val="2"/>
                    <w:sz w:val="24"/>
                    <w:szCs w:val="24"/>
                    <w:lang w:eastAsia="en-GB"/>
                    <w14:ligatures w14:val="standardContextual"/>
                  </w:rPr>
                  <w:tab/>
                </w:r>
                <w:r w:rsidRPr="00342B6D">
                  <w:rPr>
                    <w:rStyle w:val="Hyperlink"/>
                  </w:rPr>
                  <w:t>Propagation parameters for WBB LMP vs MFCN and WBB LMP vs WBB LMP co-existence</w:t>
                </w:r>
                <w:r>
                  <w:rPr>
                    <w:webHidden/>
                  </w:rPr>
                  <w:tab/>
                </w:r>
                <w:r>
                  <w:rPr>
                    <w:webHidden/>
                  </w:rPr>
                  <w:fldChar w:fldCharType="begin"/>
                </w:r>
                <w:r>
                  <w:rPr>
                    <w:webHidden/>
                  </w:rPr>
                  <w:instrText xml:space="preserve"> PAGEREF _Toc172791728 \h </w:instrText>
                </w:r>
                <w:r>
                  <w:rPr>
                    <w:webHidden/>
                  </w:rPr>
                </w:r>
                <w:r>
                  <w:rPr>
                    <w:webHidden/>
                  </w:rPr>
                  <w:fldChar w:fldCharType="separate"/>
                </w:r>
                <w:r>
                  <w:rPr>
                    <w:webHidden/>
                  </w:rPr>
                  <w:t>28</w:t>
                </w:r>
                <w:r>
                  <w:rPr>
                    <w:webHidden/>
                  </w:rPr>
                  <w:fldChar w:fldCharType="end"/>
                </w:r>
              </w:hyperlink>
            </w:p>
            <w:p w14:paraId="71907A8D" w14:textId="2F3C0556"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9" w:history="1">
                <w:r w:rsidRPr="00342B6D">
                  <w:rPr>
                    <w:rStyle w:val="Hyperlink"/>
                  </w:rPr>
                  <w:t>5.4.2</w:t>
                </w:r>
                <w:r>
                  <w:rPr>
                    <w:rFonts w:asciiTheme="minorHAnsi" w:eastAsiaTheme="minorEastAsia" w:hAnsiTheme="minorHAnsi" w:cstheme="minorBidi"/>
                    <w:kern w:val="2"/>
                    <w:sz w:val="24"/>
                    <w:szCs w:val="24"/>
                    <w:lang w:eastAsia="en-GB"/>
                    <w14:ligatures w14:val="standardContextual"/>
                  </w:rPr>
                  <w:tab/>
                </w:r>
                <w:r w:rsidRPr="00342B6D">
                  <w:rPr>
                    <w:rStyle w:val="Hyperlink"/>
                  </w:rPr>
                  <w:t>Propagation parameters for WBB LMP vs other services</w:t>
                </w:r>
                <w:r>
                  <w:rPr>
                    <w:webHidden/>
                  </w:rPr>
                  <w:tab/>
                </w:r>
                <w:r>
                  <w:rPr>
                    <w:webHidden/>
                  </w:rPr>
                  <w:fldChar w:fldCharType="begin"/>
                </w:r>
                <w:r>
                  <w:rPr>
                    <w:webHidden/>
                  </w:rPr>
                  <w:instrText xml:space="preserve"> PAGEREF _Toc172791729 \h </w:instrText>
                </w:r>
                <w:r>
                  <w:rPr>
                    <w:webHidden/>
                  </w:rPr>
                </w:r>
                <w:r>
                  <w:rPr>
                    <w:webHidden/>
                  </w:rPr>
                  <w:fldChar w:fldCharType="separate"/>
                </w:r>
                <w:r>
                  <w:rPr>
                    <w:webHidden/>
                  </w:rPr>
                  <w:t>29</w:t>
                </w:r>
                <w:r>
                  <w:rPr>
                    <w:webHidden/>
                  </w:rPr>
                  <w:fldChar w:fldCharType="end"/>
                </w:r>
              </w:hyperlink>
            </w:p>
            <w:p w14:paraId="4EBA7778" w14:textId="6B3EADDE"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30" w:history="1">
                <w:r w:rsidRPr="00342B6D">
                  <w:rPr>
                    <w:rStyle w:val="Hyperlink"/>
                  </w:rPr>
                  <w:t>5.5</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Coexistence scenarios</w:t>
                </w:r>
                <w:r>
                  <w:rPr>
                    <w:webHidden/>
                  </w:rPr>
                  <w:tab/>
                </w:r>
                <w:r>
                  <w:rPr>
                    <w:webHidden/>
                  </w:rPr>
                  <w:fldChar w:fldCharType="begin"/>
                </w:r>
                <w:r>
                  <w:rPr>
                    <w:webHidden/>
                  </w:rPr>
                  <w:instrText xml:space="preserve"> PAGEREF _Toc172791730 \h </w:instrText>
                </w:r>
                <w:r>
                  <w:rPr>
                    <w:webHidden/>
                  </w:rPr>
                </w:r>
                <w:r>
                  <w:rPr>
                    <w:webHidden/>
                  </w:rPr>
                  <w:fldChar w:fldCharType="separate"/>
                </w:r>
                <w:r>
                  <w:rPr>
                    <w:webHidden/>
                  </w:rPr>
                  <w:t>29</w:t>
                </w:r>
                <w:r>
                  <w:rPr>
                    <w:webHidden/>
                  </w:rPr>
                  <w:fldChar w:fldCharType="end"/>
                </w:r>
              </w:hyperlink>
            </w:p>
            <w:p w14:paraId="6286275C" w14:textId="605E996E"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31" w:history="1">
                <w:r w:rsidRPr="00342B6D">
                  <w:rPr>
                    <w:rStyle w:val="Hyperlink"/>
                    <w:noProof/>
                  </w:rPr>
                  <w:t>6</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Sharing studies with in-band services</w:t>
                </w:r>
                <w:r>
                  <w:rPr>
                    <w:noProof/>
                    <w:webHidden/>
                  </w:rPr>
                  <w:tab/>
                </w:r>
                <w:r>
                  <w:rPr>
                    <w:noProof/>
                    <w:webHidden/>
                  </w:rPr>
                  <w:fldChar w:fldCharType="begin"/>
                </w:r>
                <w:r>
                  <w:rPr>
                    <w:noProof/>
                    <w:webHidden/>
                  </w:rPr>
                  <w:instrText xml:space="preserve"> PAGEREF _Toc172791731 \h </w:instrText>
                </w:r>
                <w:r>
                  <w:rPr>
                    <w:noProof/>
                    <w:webHidden/>
                  </w:rPr>
                </w:r>
                <w:r>
                  <w:rPr>
                    <w:noProof/>
                    <w:webHidden/>
                  </w:rPr>
                  <w:fldChar w:fldCharType="separate"/>
                </w:r>
                <w:r>
                  <w:rPr>
                    <w:noProof/>
                    <w:webHidden/>
                  </w:rPr>
                  <w:t>31</w:t>
                </w:r>
                <w:r>
                  <w:rPr>
                    <w:noProof/>
                    <w:webHidden/>
                  </w:rPr>
                  <w:fldChar w:fldCharType="end"/>
                </w:r>
              </w:hyperlink>
            </w:p>
            <w:p w14:paraId="4FA0DC6C" w14:textId="32F3B078"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32" w:history="1">
                <w:r w:rsidRPr="00342B6D">
                  <w:rPr>
                    <w:rStyle w:val="Hyperlink"/>
                  </w:rPr>
                  <w:t>6.1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3GPP WBB LMP in the frequency band 3.8-4.2 GHz</w:t>
                </w:r>
                <w:r>
                  <w:rPr>
                    <w:webHidden/>
                  </w:rPr>
                  <w:tab/>
                </w:r>
                <w:r>
                  <w:rPr>
                    <w:webHidden/>
                  </w:rPr>
                  <w:fldChar w:fldCharType="begin"/>
                </w:r>
                <w:r>
                  <w:rPr>
                    <w:webHidden/>
                  </w:rPr>
                  <w:instrText xml:space="preserve"> PAGEREF _Toc172791732 \h </w:instrText>
                </w:r>
                <w:r>
                  <w:rPr>
                    <w:webHidden/>
                  </w:rPr>
                </w:r>
                <w:r>
                  <w:rPr>
                    <w:webHidden/>
                  </w:rPr>
                  <w:fldChar w:fldCharType="separate"/>
                </w:r>
                <w:r>
                  <w:rPr>
                    <w:webHidden/>
                  </w:rPr>
                  <w:t>31</w:t>
                </w:r>
                <w:r>
                  <w:rPr>
                    <w:webHidden/>
                  </w:rPr>
                  <w:fldChar w:fldCharType="end"/>
                </w:r>
              </w:hyperlink>
            </w:p>
            <w:p w14:paraId="6934F991" w14:textId="47EDA6FD"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3" w:history="1">
                <w:r w:rsidRPr="00342B6D">
                  <w:rPr>
                    <w:rStyle w:val="Hyperlink"/>
                  </w:rPr>
                  <w:t>6.1.1</w:t>
                </w:r>
                <w:r>
                  <w:rPr>
                    <w:rFonts w:asciiTheme="minorHAnsi" w:eastAsiaTheme="minorEastAsia" w:hAnsiTheme="minorHAnsi" w:cstheme="minorBidi"/>
                    <w:kern w:val="2"/>
                    <w:sz w:val="24"/>
                    <w:szCs w:val="24"/>
                    <w:lang w:eastAsia="en-GB"/>
                    <w14:ligatures w14:val="standardContextual"/>
                  </w:rPr>
                  <w:tab/>
                </w:r>
                <w:r w:rsidRPr="00342B6D">
                  <w:rPr>
                    <w:rStyle w:val="Hyperlink"/>
                  </w:rPr>
                  <w:t>Study 1 – Co-channel coexistence study between WBB LMPs in the frequency band 3.8-4.2 GHz for unsynchronised case</w:t>
                </w:r>
                <w:r>
                  <w:rPr>
                    <w:webHidden/>
                  </w:rPr>
                  <w:tab/>
                </w:r>
                <w:r>
                  <w:rPr>
                    <w:webHidden/>
                  </w:rPr>
                  <w:fldChar w:fldCharType="begin"/>
                </w:r>
                <w:r>
                  <w:rPr>
                    <w:webHidden/>
                  </w:rPr>
                  <w:instrText xml:space="preserve"> PAGEREF _Toc172791733 \h </w:instrText>
                </w:r>
                <w:r>
                  <w:rPr>
                    <w:webHidden/>
                  </w:rPr>
                </w:r>
                <w:r>
                  <w:rPr>
                    <w:webHidden/>
                  </w:rPr>
                  <w:fldChar w:fldCharType="separate"/>
                </w:r>
                <w:r>
                  <w:rPr>
                    <w:webHidden/>
                  </w:rPr>
                  <w:t>31</w:t>
                </w:r>
                <w:r>
                  <w:rPr>
                    <w:webHidden/>
                  </w:rPr>
                  <w:fldChar w:fldCharType="end"/>
                </w:r>
              </w:hyperlink>
            </w:p>
            <w:p w14:paraId="305723D1" w14:textId="63005E6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4" w:history="1">
                <w:r w:rsidRPr="00342B6D">
                  <w:rPr>
                    <w:rStyle w:val="Hyperlink"/>
                  </w:rPr>
                  <w:t>6.1.2</w:t>
                </w:r>
                <w:r>
                  <w:rPr>
                    <w:rFonts w:asciiTheme="minorHAnsi" w:eastAsiaTheme="minorEastAsia" w:hAnsiTheme="minorHAnsi" w:cstheme="minorBidi"/>
                    <w:kern w:val="2"/>
                    <w:sz w:val="24"/>
                    <w:szCs w:val="24"/>
                    <w:lang w:eastAsia="en-GB"/>
                    <w14:ligatures w14:val="standardContextual"/>
                  </w:rPr>
                  <w:tab/>
                </w:r>
                <w:r w:rsidRPr="00342B6D">
                  <w:rPr>
                    <w:rStyle w:val="Hyperlink"/>
                  </w:rPr>
                  <w:t>Study 2 – Co-channel and adjacent channel coexistence study between WBB LMPs in the frequency band 3.8-4.2 GHz</w:t>
                </w:r>
                <w:r>
                  <w:rPr>
                    <w:webHidden/>
                  </w:rPr>
                  <w:tab/>
                </w:r>
                <w:r>
                  <w:rPr>
                    <w:webHidden/>
                  </w:rPr>
                  <w:fldChar w:fldCharType="begin"/>
                </w:r>
                <w:r>
                  <w:rPr>
                    <w:webHidden/>
                  </w:rPr>
                  <w:instrText xml:space="preserve"> PAGEREF _Toc172791734 \h </w:instrText>
                </w:r>
                <w:r>
                  <w:rPr>
                    <w:webHidden/>
                  </w:rPr>
                </w:r>
                <w:r>
                  <w:rPr>
                    <w:webHidden/>
                  </w:rPr>
                  <w:fldChar w:fldCharType="separate"/>
                </w:r>
                <w:r>
                  <w:rPr>
                    <w:webHidden/>
                  </w:rPr>
                  <w:t>32</w:t>
                </w:r>
                <w:r>
                  <w:rPr>
                    <w:webHidden/>
                  </w:rPr>
                  <w:fldChar w:fldCharType="end"/>
                </w:r>
              </w:hyperlink>
            </w:p>
            <w:p w14:paraId="1A05D13C" w14:textId="08D51220"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5" w:history="1">
                <w:r w:rsidRPr="00342B6D">
                  <w:rPr>
                    <w:rStyle w:val="Hyperlink"/>
                  </w:rPr>
                  <w:t>6.1.3</w:t>
                </w:r>
                <w:r>
                  <w:rPr>
                    <w:rFonts w:asciiTheme="minorHAnsi" w:eastAsiaTheme="minorEastAsia" w:hAnsiTheme="minorHAnsi" w:cstheme="minorBidi"/>
                    <w:kern w:val="2"/>
                    <w:sz w:val="24"/>
                    <w:szCs w:val="24"/>
                    <w:lang w:eastAsia="en-GB"/>
                    <w14:ligatures w14:val="standardContextual"/>
                  </w:rPr>
                  <w:tab/>
                </w:r>
                <w:r w:rsidRPr="00342B6D">
                  <w:rPr>
                    <w:rStyle w:val="Hyperlink"/>
                  </w:rPr>
                  <w:t>Summary and Conclusions</w:t>
                </w:r>
                <w:r>
                  <w:rPr>
                    <w:webHidden/>
                  </w:rPr>
                  <w:tab/>
                </w:r>
                <w:r>
                  <w:rPr>
                    <w:webHidden/>
                  </w:rPr>
                  <w:fldChar w:fldCharType="begin"/>
                </w:r>
                <w:r>
                  <w:rPr>
                    <w:webHidden/>
                  </w:rPr>
                  <w:instrText xml:space="preserve"> PAGEREF _Toc172791735 \h </w:instrText>
                </w:r>
                <w:r>
                  <w:rPr>
                    <w:webHidden/>
                  </w:rPr>
                </w:r>
                <w:r>
                  <w:rPr>
                    <w:webHidden/>
                  </w:rPr>
                  <w:fldChar w:fldCharType="separate"/>
                </w:r>
                <w:r>
                  <w:rPr>
                    <w:webHidden/>
                  </w:rPr>
                  <w:t>35</w:t>
                </w:r>
                <w:r>
                  <w:rPr>
                    <w:webHidden/>
                  </w:rPr>
                  <w:fldChar w:fldCharType="end"/>
                </w:r>
              </w:hyperlink>
            </w:p>
            <w:p w14:paraId="6C38A923" w14:textId="206FB132"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36" w:history="1">
                <w:r w:rsidRPr="00342B6D">
                  <w:rPr>
                    <w:rStyle w:val="Hyperlink"/>
                  </w:rPr>
                  <w:t>6.2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3GPP WBB LMP and FS in frequency band 3.8-4.2 GHz</w:t>
                </w:r>
                <w:r>
                  <w:rPr>
                    <w:webHidden/>
                  </w:rPr>
                  <w:tab/>
                </w:r>
                <w:r>
                  <w:rPr>
                    <w:webHidden/>
                  </w:rPr>
                  <w:fldChar w:fldCharType="begin"/>
                </w:r>
                <w:r>
                  <w:rPr>
                    <w:webHidden/>
                  </w:rPr>
                  <w:instrText xml:space="preserve"> PAGEREF _Toc172791736 \h </w:instrText>
                </w:r>
                <w:r>
                  <w:rPr>
                    <w:webHidden/>
                  </w:rPr>
                </w:r>
                <w:r>
                  <w:rPr>
                    <w:webHidden/>
                  </w:rPr>
                  <w:fldChar w:fldCharType="separate"/>
                </w:r>
                <w:r>
                  <w:rPr>
                    <w:webHidden/>
                  </w:rPr>
                  <w:t>37</w:t>
                </w:r>
                <w:r>
                  <w:rPr>
                    <w:webHidden/>
                  </w:rPr>
                  <w:fldChar w:fldCharType="end"/>
                </w:r>
              </w:hyperlink>
            </w:p>
            <w:p w14:paraId="54BD8259" w14:textId="65E71A16"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7" w:history="1">
                <w:r w:rsidRPr="00342B6D">
                  <w:rPr>
                    <w:rStyle w:val="Hyperlink"/>
                  </w:rPr>
                  <w:t>6.2.1</w:t>
                </w:r>
                <w:r>
                  <w:rPr>
                    <w:rFonts w:asciiTheme="minorHAnsi" w:eastAsiaTheme="minorEastAsia" w:hAnsiTheme="minorHAnsi" w:cstheme="minorBidi"/>
                    <w:kern w:val="2"/>
                    <w:sz w:val="24"/>
                    <w:szCs w:val="24"/>
                    <w:lang w:eastAsia="en-GB"/>
                    <w14:ligatures w14:val="standardContextual"/>
                  </w:rPr>
                  <w:tab/>
                </w:r>
                <w:r w:rsidRPr="00342B6D">
                  <w:rPr>
                    <w:rStyle w:val="Hyperlink"/>
                  </w:rPr>
                  <w:t>Study 1 – Sharing study between WBB LMP and FS in the frequency band 3.8-4.2 GHz for co-frequency case</w:t>
                </w:r>
                <w:r>
                  <w:rPr>
                    <w:webHidden/>
                  </w:rPr>
                  <w:tab/>
                </w:r>
                <w:r>
                  <w:rPr>
                    <w:webHidden/>
                  </w:rPr>
                  <w:fldChar w:fldCharType="begin"/>
                </w:r>
                <w:r>
                  <w:rPr>
                    <w:webHidden/>
                  </w:rPr>
                  <w:instrText xml:space="preserve"> PAGEREF _Toc172791737 \h </w:instrText>
                </w:r>
                <w:r>
                  <w:rPr>
                    <w:webHidden/>
                  </w:rPr>
                </w:r>
                <w:r>
                  <w:rPr>
                    <w:webHidden/>
                  </w:rPr>
                  <w:fldChar w:fldCharType="separate"/>
                </w:r>
                <w:r>
                  <w:rPr>
                    <w:webHidden/>
                  </w:rPr>
                  <w:t>37</w:t>
                </w:r>
                <w:r>
                  <w:rPr>
                    <w:webHidden/>
                  </w:rPr>
                  <w:fldChar w:fldCharType="end"/>
                </w:r>
              </w:hyperlink>
            </w:p>
            <w:p w14:paraId="053E7A0F" w14:textId="4DA7A498"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8" w:history="1">
                <w:r w:rsidRPr="00342B6D">
                  <w:rPr>
                    <w:rStyle w:val="Hyperlink"/>
                  </w:rPr>
                  <w:t>6.2.2</w:t>
                </w:r>
                <w:r>
                  <w:rPr>
                    <w:rFonts w:asciiTheme="minorHAnsi" w:eastAsiaTheme="minorEastAsia" w:hAnsiTheme="minorHAnsi" w:cstheme="minorBidi"/>
                    <w:kern w:val="2"/>
                    <w:sz w:val="24"/>
                    <w:szCs w:val="24"/>
                    <w:lang w:eastAsia="en-GB"/>
                    <w14:ligatures w14:val="standardContextual"/>
                  </w:rPr>
                  <w:tab/>
                </w:r>
                <w:r w:rsidRPr="00342B6D">
                  <w:rPr>
                    <w:rStyle w:val="Hyperlink"/>
                  </w:rPr>
                  <w:t>Study 2 – Sharing study between WBB LMP and FS in the frequency band 3.8-4.2 GHz</w:t>
                </w:r>
                <w:r>
                  <w:rPr>
                    <w:webHidden/>
                  </w:rPr>
                  <w:tab/>
                </w:r>
                <w:r>
                  <w:rPr>
                    <w:webHidden/>
                  </w:rPr>
                  <w:fldChar w:fldCharType="begin"/>
                </w:r>
                <w:r>
                  <w:rPr>
                    <w:webHidden/>
                  </w:rPr>
                  <w:instrText xml:space="preserve"> PAGEREF _Toc172791738 \h </w:instrText>
                </w:r>
                <w:r>
                  <w:rPr>
                    <w:webHidden/>
                  </w:rPr>
                </w:r>
                <w:r>
                  <w:rPr>
                    <w:webHidden/>
                  </w:rPr>
                  <w:fldChar w:fldCharType="separate"/>
                </w:r>
                <w:r>
                  <w:rPr>
                    <w:webHidden/>
                  </w:rPr>
                  <w:t>38</w:t>
                </w:r>
                <w:r>
                  <w:rPr>
                    <w:webHidden/>
                  </w:rPr>
                  <w:fldChar w:fldCharType="end"/>
                </w:r>
              </w:hyperlink>
            </w:p>
            <w:p w14:paraId="48DD503D" w14:textId="5C8AF5F5"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9" w:history="1">
                <w:r w:rsidRPr="00342B6D">
                  <w:rPr>
                    <w:rStyle w:val="Hyperlink"/>
                  </w:rPr>
                  <w:t>6.2.3</w:t>
                </w:r>
                <w:r>
                  <w:rPr>
                    <w:rFonts w:asciiTheme="minorHAnsi" w:eastAsiaTheme="minorEastAsia" w:hAnsiTheme="minorHAnsi" w:cstheme="minorBidi"/>
                    <w:kern w:val="2"/>
                    <w:sz w:val="24"/>
                    <w:szCs w:val="24"/>
                    <w:lang w:eastAsia="en-GB"/>
                    <w14:ligatures w14:val="standardContextual"/>
                  </w:rPr>
                  <w:tab/>
                </w:r>
                <w:r w:rsidRPr="00342B6D">
                  <w:rPr>
                    <w:rStyle w:val="Hyperlink"/>
                  </w:rPr>
                  <w:t>Study 3 – Sharing study between WBB LMP and FS in the frequency band 3.8-4.2 GHz</w:t>
                </w:r>
                <w:r>
                  <w:rPr>
                    <w:webHidden/>
                  </w:rPr>
                  <w:tab/>
                </w:r>
                <w:r>
                  <w:rPr>
                    <w:webHidden/>
                  </w:rPr>
                  <w:fldChar w:fldCharType="begin"/>
                </w:r>
                <w:r>
                  <w:rPr>
                    <w:webHidden/>
                  </w:rPr>
                  <w:instrText xml:space="preserve"> PAGEREF _Toc172791739 \h </w:instrText>
                </w:r>
                <w:r>
                  <w:rPr>
                    <w:webHidden/>
                  </w:rPr>
                </w:r>
                <w:r>
                  <w:rPr>
                    <w:webHidden/>
                  </w:rPr>
                  <w:fldChar w:fldCharType="separate"/>
                </w:r>
                <w:r>
                  <w:rPr>
                    <w:webHidden/>
                  </w:rPr>
                  <w:t>39</w:t>
                </w:r>
                <w:r>
                  <w:rPr>
                    <w:webHidden/>
                  </w:rPr>
                  <w:fldChar w:fldCharType="end"/>
                </w:r>
              </w:hyperlink>
            </w:p>
            <w:p w14:paraId="6D5C163D" w14:textId="7CE03CE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0" w:history="1">
                <w:r w:rsidRPr="00342B6D">
                  <w:rPr>
                    <w:rStyle w:val="Hyperlink"/>
                  </w:rPr>
                  <w:t>6.2.4</w:t>
                </w:r>
                <w:r>
                  <w:rPr>
                    <w:rFonts w:asciiTheme="minorHAnsi" w:eastAsiaTheme="minorEastAsia" w:hAnsiTheme="minorHAnsi" w:cstheme="minorBidi"/>
                    <w:kern w:val="2"/>
                    <w:sz w:val="24"/>
                    <w:szCs w:val="24"/>
                    <w:lang w:eastAsia="en-GB"/>
                    <w14:ligatures w14:val="standardContextual"/>
                  </w:rPr>
                  <w:tab/>
                </w:r>
                <w:r w:rsidRPr="00342B6D">
                  <w:rPr>
                    <w:rStyle w:val="Hyperlink"/>
                  </w:rPr>
                  <w:t>Summary and Conclusions</w:t>
                </w:r>
                <w:r>
                  <w:rPr>
                    <w:webHidden/>
                  </w:rPr>
                  <w:tab/>
                </w:r>
                <w:r>
                  <w:rPr>
                    <w:webHidden/>
                  </w:rPr>
                  <w:fldChar w:fldCharType="begin"/>
                </w:r>
                <w:r>
                  <w:rPr>
                    <w:webHidden/>
                  </w:rPr>
                  <w:instrText xml:space="preserve"> PAGEREF _Toc172791740 \h </w:instrText>
                </w:r>
                <w:r>
                  <w:rPr>
                    <w:webHidden/>
                  </w:rPr>
                </w:r>
                <w:r>
                  <w:rPr>
                    <w:webHidden/>
                  </w:rPr>
                  <w:fldChar w:fldCharType="separate"/>
                </w:r>
                <w:r>
                  <w:rPr>
                    <w:webHidden/>
                  </w:rPr>
                  <w:t>39</w:t>
                </w:r>
                <w:r>
                  <w:rPr>
                    <w:webHidden/>
                  </w:rPr>
                  <w:fldChar w:fldCharType="end"/>
                </w:r>
              </w:hyperlink>
            </w:p>
            <w:p w14:paraId="00CE1973" w14:textId="534A3068"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41" w:history="1">
                <w:r w:rsidRPr="00342B6D">
                  <w:rPr>
                    <w:rStyle w:val="Hyperlink"/>
                  </w:rPr>
                  <w:t>6.3</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3GPP WBB LMP and FSS in frequency band 3.8-4.2 GHz</w:t>
                </w:r>
                <w:r>
                  <w:rPr>
                    <w:webHidden/>
                  </w:rPr>
                  <w:tab/>
                </w:r>
                <w:r>
                  <w:rPr>
                    <w:webHidden/>
                  </w:rPr>
                  <w:fldChar w:fldCharType="begin"/>
                </w:r>
                <w:r>
                  <w:rPr>
                    <w:webHidden/>
                  </w:rPr>
                  <w:instrText xml:space="preserve"> PAGEREF _Toc172791741 \h </w:instrText>
                </w:r>
                <w:r>
                  <w:rPr>
                    <w:webHidden/>
                  </w:rPr>
                </w:r>
                <w:r>
                  <w:rPr>
                    <w:webHidden/>
                  </w:rPr>
                  <w:fldChar w:fldCharType="separate"/>
                </w:r>
                <w:r>
                  <w:rPr>
                    <w:webHidden/>
                  </w:rPr>
                  <w:t>40</w:t>
                </w:r>
                <w:r>
                  <w:rPr>
                    <w:webHidden/>
                  </w:rPr>
                  <w:fldChar w:fldCharType="end"/>
                </w:r>
              </w:hyperlink>
            </w:p>
            <w:p w14:paraId="7DB30AD8" w14:textId="450F392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2" w:history="1">
                <w:r w:rsidRPr="00342B6D">
                  <w:rPr>
                    <w:rStyle w:val="Hyperlink"/>
                  </w:rPr>
                  <w:t>6.3.1</w:t>
                </w:r>
                <w:r>
                  <w:rPr>
                    <w:rFonts w:asciiTheme="minorHAnsi" w:eastAsiaTheme="minorEastAsia" w:hAnsiTheme="minorHAnsi" w:cstheme="minorBidi"/>
                    <w:kern w:val="2"/>
                    <w:sz w:val="24"/>
                    <w:szCs w:val="24"/>
                    <w:lang w:eastAsia="en-GB"/>
                    <w14:ligatures w14:val="standardContextual"/>
                  </w:rPr>
                  <w:tab/>
                </w:r>
                <w:r w:rsidRPr="00342B6D">
                  <w:rPr>
                    <w:rStyle w:val="Hyperlink"/>
                  </w:rPr>
                  <w:t>Study 1 – Sharing study between WBB LMP and FSS in the frequency band 3.8-4.2 GHz</w:t>
                </w:r>
                <w:r>
                  <w:rPr>
                    <w:webHidden/>
                  </w:rPr>
                  <w:tab/>
                </w:r>
                <w:r>
                  <w:rPr>
                    <w:webHidden/>
                  </w:rPr>
                  <w:fldChar w:fldCharType="begin"/>
                </w:r>
                <w:r>
                  <w:rPr>
                    <w:webHidden/>
                  </w:rPr>
                  <w:instrText xml:space="preserve"> PAGEREF _Toc172791742 \h </w:instrText>
                </w:r>
                <w:r>
                  <w:rPr>
                    <w:webHidden/>
                  </w:rPr>
                </w:r>
                <w:r>
                  <w:rPr>
                    <w:webHidden/>
                  </w:rPr>
                  <w:fldChar w:fldCharType="separate"/>
                </w:r>
                <w:r>
                  <w:rPr>
                    <w:webHidden/>
                  </w:rPr>
                  <w:t>40</w:t>
                </w:r>
                <w:r>
                  <w:rPr>
                    <w:webHidden/>
                  </w:rPr>
                  <w:fldChar w:fldCharType="end"/>
                </w:r>
              </w:hyperlink>
            </w:p>
            <w:p w14:paraId="58B3F7E8" w14:textId="4D3355B7"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3" w:history="1">
                <w:r w:rsidRPr="00342B6D">
                  <w:rPr>
                    <w:rStyle w:val="Hyperlink"/>
                  </w:rPr>
                  <w:t>6.3.2</w:t>
                </w:r>
                <w:r>
                  <w:rPr>
                    <w:rFonts w:asciiTheme="minorHAnsi" w:eastAsiaTheme="minorEastAsia" w:hAnsiTheme="minorHAnsi" w:cstheme="minorBidi"/>
                    <w:kern w:val="2"/>
                    <w:sz w:val="24"/>
                    <w:szCs w:val="24"/>
                    <w:lang w:eastAsia="en-GB"/>
                    <w14:ligatures w14:val="standardContextual"/>
                  </w:rPr>
                  <w:tab/>
                </w:r>
                <w:r w:rsidRPr="00342B6D">
                  <w:rPr>
                    <w:rStyle w:val="Hyperlink"/>
                  </w:rPr>
                  <w:t>Study 2 – Sharing study between WBB LMP and FSS in the frequency band 3.8-4.2 GHz</w:t>
                </w:r>
                <w:r>
                  <w:rPr>
                    <w:webHidden/>
                  </w:rPr>
                  <w:tab/>
                </w:r>
                <w:r>
                  <w:rPr>
                    <w:webHidden/>
                  </w:rPr>
                  <w:fldChar w:fldCharType="begin"/>
                </w:r>
                <w:r>
                  <w:rPr>
                    <w:webHidden/>
                  </w:rPr>
                  <w:instrText xml:space="preserve"> PAGEREF _Toc172791743 \h </w:instrText>
                </w:r>
                <w:r>
                  <w:rPr>
                    <w:webHidden/>
                  </w:rPr>
                </w:r>
                <w:r>
                  <w:rPr>
                    <w:webHidden/>
                  </w:rPr>
                  <w:fldChar w:fldCharType="separate"/>
                </w:r>
                <w:r>
                  <w:rPr>
                    <w:webHidden/>
                  </w:rPr>
                  <w:t>41</w:t>
                </w:r>
                <w:r>
                  <w:rPr>
                    <w:webHidden/>
                  </w:rPr>
                  <w:fldChar w:fldCharType="end"/>
                </w:r>
              </w:hyperlink>
            </w:p>
            <w:p w14:paraId="0B3A52D4" w14:textId="661387BC"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4" w:history="1">
                <w:r w:rsidRPr="00342B6D">
                  <w:rPr>
                    <w:rStyle w:val="Hyperlink"/>
                  </w:rPr>
                  <w:t>6.3.3</w:t>
                </w:r>
                <w:r>
                  <w:rPr>
                    <w:rFonts w:asciiTheme="minorHAnsi" w:eastAsiaTheme="minorEastAsia" w:hAnsiTheme="minorHAnsi" w:cstheme="minorBidi"/>
                    <w:kern w:val="2"/>
                    <w:sz w:val="24"/>
                    <w:szCs w:val="24"/>
                    <w:lang w:eastAsia="en-GB"/>
                    <w14:ligatures w14:val="standardContextual"/>
                  </w:rPr>
                  <w:tab/>
                </w:r>
                <w:r w:rsidRPr="00342B6D">
                  <w:rPr>
                    <w:rStyle w:val="Hyperlink"/>
                  </w:rPr>
                  <w:t>Study 3 – Sharing study between WBB LMP and FSS in the frequency band 3.8-4.2 GHz</w:t>
                </w:r>
                <w:r>
                  <w:rPr>
                    <w:webHidden/>
                  </w:rPr>
                  <w:tab/>
                </w:r>
                <w:r>
                  <w:rPr>
                    <w:webHidden/>
                  </w:rPr>
                  <w:fldChar w:fldCharType="begin"/>
                </w:r>
                <w:r>
                  <w:rPr>
                    <w:webHidden/>
                  </w:rPr>
                  <w:instrText xml:space="preserve"> PAGEREF _Toc172791744 \h </w:instrText>
                </w:r>
                <w:r>
                  <w:rPr>
                    <w:webHidden/>
                  </w:rPr>
                </w:r>
                <w:r>
                  <w:rPr>
                    <w:webHidden/>
                  </w:rPr>
                  <w:fldChar w:fldCharType="separate"/>
                </w:r>
                <w:r>
                  <w:rPr>
                    <w:webHidden/>
                  </w:rPr>
                  <w:t>43</w:t>
                </w:r>
                <w:r>
                  <w:rPr>
                    <w:webHidden/>
                  </w:rPr>
                  <w:fldChar w:fldCharType="end"/>
                </w:r>
              </w:hyperlink>
            </w:p>
            <w:p w14:paraId="578856CC" w14:textId="692722BD"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5" w:history="1">
                <w:r w:rsidRPr="00342B6D">
                  <w:rPr>
                    <w:rStyle w:val="Hyperlink"/>
                  </w:rPr>
                  <w:t>6.3.4</w:t>
                </w:r>
                <w:r>
                  <w:rPr>
                    <w:rFonts w:asciiTheme="minorHAnsi" w:eastAsiaTheme="minorEastAsia" w:hAnsiTheme="minorHAnsi" w:cstheme="minorBidi"/>
                    <w:kern w:val="2"/>
                    <w:sz w:val="24"/>
                    <w:szCs w:val="24"/>
                    <w:lang w:eastAsia="en-GB"/>
                    <w14:ligatures w14:val="standardContextual"/>
                  </w:rPr>
                  <w:tab/>
                </w:r>
                <w:r w:rsidRPr="00342B6D">
                  <w:rPr>
                    <w:rStyle w:val="Hyperlink"/>
                  </w:rPr>
                  <w:t>Study 4 – Sharing study between WBB LMP and FSS in the frequency band 3.8-4.2 GHz</w:t>
                </w:r>
                <w:r>
                  <w:rPr>
                    <w:webHidden/>
                  </w:rPr>
                  <w:tab/>
                </w:r>
                <w:r>
                  <w:rPr>
                    <w:webHidden/>
                  </w:rPr>
                  <w:fldChar w:fldCharType="begin"/>
                </w:r>
                <w:r>
                  <w:rPr>
                    <w:webHidden/>
                  </w:rPr>
                  <w:instrText xml:space="preserve"> PAGEREF _Toc172791745 \h </w:instrText>
                </w:r>
                <w:r>
                  <w:rPr>
                    <w:webHidden/>
                  </w:rPr>
                </w:r>
                <w:r>
                  <w:rPr>
                    <w:webHidden/>
                  </w:rPr>
                  <w:fldChar w:fldCharType="separate"/>
                </w:r>
                <w:r>
                  <w:rPr>
                    <w:webHidden/>
                  </w:rPr>
                  <w:t>43</w:t>
                </w:r>
                <w:r>
                  <w:rPr>
                    <w:webHidden/>
                  </w:rPr>
                  <w:fldChar w:fldCharType="end"/>
                </w:r>
              </w:hyperlink>
            </w:p>
            <w:p w14:paraId="2476AA66" w14:textId="73A46E38"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6" w:history="1">
                <w:r w:rsidRPr="00342B6D">
                  <w:rPr>
                    <w:rStyle w:val="Hyperlink"/>
                  </w:rPr>
                  <w:t>6.3.5</w:t>
                </w:r>
                <w:r>
                  <w:rPr>
                    <w:rFonts w:asciiTheme="minorHAnsi" w:eastAsiaTheme="minorEastAsia" w:hAnsiTheme="minorHAnsi" w:cstheme="minorBidi"/>
                    <w:kern w:val="2"/>
                    <w:sz w:val="24"/>
                    <w:szCs w:val="24"/>
                    <w:lang w:eastAsia="en-GB"/>
                    <w14:ligatures w14:val="standardContextual"/>
                  </w:rPr>
                  <w:tab/>
                </w:r>
                <w:r w:rsidRPr="00342B6D">
                  <w:rPr>
                    <w:rStyle w:val="Hyperlink"/>
                  </w:rPr>
                  <w:t>Study 5 – Sharing study between WBB LMP and FSS in the frequency band 3.8-4.2 GHz</w:t>
                </w:r>
                <w:r>
                  <w:rPr>
                    <w:webHidden/>
                  </w:rPr>
                  <w:tab/>
                </w:r>
                <w:r>
                  <w:rPr>
                    <w:webHidden/>
                  </w:rPr>
                  <w:fldChar w:fldCharType="begin"/>
                </w:r>
                <w:r>
                  <w:rPr>
                    <w:webHidden/>
                  </w:rPr>
                  <w:instrText xml:space="preserve"> PAGEREF _Toc172791746 \h </w:instrText>
                </w:r>
                <w:r>
                  <w:rPr>
                    <w:webHidden/>
                  </w:rPr>
                </w:r>
                <w:r>
                  <w:rPr>
                    <w:webHidden/>
                  </w:rPr>
                  <w:fldChar w:fldCharType="separate"/>
                </w:r>
                <w:r>
                  <w:rPr>
                    <w:webHidden/>
                  </w:rPr>
                  <w:t>44</w:t>
                </w:r>
                <w:r>
                  <w:rPr>
                    <w:webHidden/>
                  </w:rPr>
                  <w:fldChar w:fldCharType="end"/>
                </w:r>
              </w:hyperlink>
            </w:p>
            <w:p w14:paraId="7773E02C" w14:textId="1545918B"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7" w:history="1">
                <w:r w:rsidRPr="00342B6D">
                  <w:rPr>
                    <w:rStyle w:val="Hyperlink"/>
                  </w:rPr>
                  <w:t>6.3.6</w:t>
                </w:r>
                <w:r>
                  <w:rPr>
                    <w:rFonts w:asciiTheme="minorHAnsi" w:eastAsiaTheme="minorEastAsia" w:hAnsiTheme="minorHAnsi" w:cstheme="minorBidi"/>
                    <w:kern w:val="2"/>
                    <w:sz w:val="24"/>
                    <w:szCs w:val="24"/>
                    <w:lang w:eastAsia="en-GB"/>
                    <w14:ligatures w14:val="standardContextual"/>
                  </w:rPr>
                  <w:tab/>
                </w:r>
                <w:r w:rsidRPr="00342B6D">
                  <w:rPr>
                    <w:rStyle w:val="Hyperlink"/>
                  </w:rPr>
                  <w:t>Study 6 – Sharing study between WBB LMP and FSS in the frequency band 3.8-4.2 GHz</w:t>
                </w:r>
                <w:r>
                  <w:rPr>
                    <w:webHidden/>
                  </w:rPr>
                  <w:tab/>
                </w:r>
                <w:r>
                  <w:rPr>
                    <w:webHidden/>
                  </w:rPr>
                  <w:fldChar w:fldCharType="begin"/>
                </w:r>
                <w:r>
                  <w:rPr>
                    <w:webHidden/>
                  </w:rPr>
                  <w:instrText xml:space="preserve"> PAGEREF _Toc172791747 \h </w:instrText>
                </w:r>
                <w:r>
                  <w:rPr>
                    <w:webHidden/>
                  </w:rPr>
                </w:r>
                <w:r>
                  <w:rPr>
                    <w:webHidden/>
                  </w:rPr>
                  <w:fldChar w:fldCharType="separate"/>
                </w:r>
                <w:r>
                  <w:rPr>
                    <w:webHidden/>
                  </w:rPr>
                  <w:t>45</w:t>
                </w:r>
                <w:r>
                  <w:rPr>
                    <w:webHidden/>
                  </w:rPr>
                  <w:fldChar w:fldCharType="end"/>
                </w:r>
              </w:hyperlink>
            </w:p>
            <w:p w14:paraId="336BDF03" w14:textId="570658BB"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8" w:history="1">
                <w:r w:rsidRPr="00342B6D">
                  <w:rPr>
                    <w:rStyle w:val="Hyperlink"/>
                  </w:rPr>
                  <w:t>6.3.7</w:t>
                </w:r>
                <w:r>
                  <w:rPr>
                    <w:rFonts w:asciiTheme="minorHAnsi" w:eastAsiaTheme="minorEastAsia" w:hAnsiTheme="minorHAnsi" w:cstheme="minorBidi"/>
                    <w:kern w:val="2"/>
                    <w:sz w:val="24"/>
                    <w:szCs w:val="24"/>
                    <w:lang w:eastAsia="en-GB"/>
                    <w14:ligatures w14:val="standardContextual"/>
                  </w:rPr>
                  <w:tab/>
                </w:r>
                <w:r w:rsidRPr="00342B6D">
                  <w:rPr>
                    <w:rStyle w:val="Hyperlink"/>
                  </w:rPr>
                  <w:t>Study 7 – Additional sharing studies between WBB LMP base stations and FSS earth stations in the frequency band 3.8-4.2 GHz</w:t>
                </w:r>
                <w:r>
                  <w:rPr>
                    <w:webHidden/>
                  </w:rPr>
                  <w:tab/>
                </w:r>
                <w:r>
                  <w:rPr>
                    <w:webHidden/>
                  </w:rPr>
                  <w:fldChar w:fldCharType="begin"/>
                </w:r>
                <w:r>
                  <w:rPr>
                    <w:webHidden/>
                  </w:rPr>
                  <w:instrText xml:space="preserve"> PAGEREF _Toc172791748 \h </w:instrText>
                </w:r>
                <w:r>
                  <w:rPr>
                    <w:webHidden/>
                  </w:rPr>
                </w:r>
                <w:r>
                  <w:rPr>
                    <w:webHidden/>
                  </w:rPr>
                  <w:fldChar w:fldCharType="separate"/>
                </w:r>
                <w:r>
                  <w:rPr>
                    <w:webHidden/>
                  </w:rPr>
                  <w:t>45</w:t>
                </w:r>
                <w:r>
                  <w:rPr>
                    <w:webHidden/>
                  </w:rPr>
                  <w:fldChar w:fldCharType="end"/>
                </w:r>
              </w:hyperlink>
            </w:p>
            <w:p w14:paraId="4C5746A3" w14:textId="46C3550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9" w:history="1">
                <w:r w:rsidRPr="00342B6D">
                  <w:rPr>
                    <w:rStyle w:val="Hyperlink"/>
                  </w:rPr>
                  <w:t>6.3.8</w:t>
                </w:r>
                <w:r>
                  <w:rPr>
                    <w:rFonts w:asciiTheme="minorHAnsi" w:eastAsiaTheme="minorEastAsia" w:hAnsiTheme="minorHAnsi" w:cstheme="minorBidi"/>
                    <w:kern w:val="2"/>
                    <w:sz w:val="24"/>
                    <w:szCs w:val="24"/>
                    <w:lang w:eastAsia="en-GB"/>
                    <w14:ligatures w14:val="standardContextual"/>
                  </w:rPr>
                  <w:tab/>
                </w:r>
                <w:r w:rsidRPr="00342B6D">
                  <w:rPr>
                    <w:rStyle w:val="Hyperlink"/>
                  </w:rPr>
                  <w:t>Summary and Conclusions</w:t>
                </w:r>
                <w:r>
                  <w:rPr>
                    <w:webHidden/>
                  </w:rPr>
                  <w:tab/>
                </w:r>
                <w:r>
                  <w:rPr>
                    <w:webHidden/>
                  </w:rPr>
                  <w:fldChar w:fldCharType="begin"/>
                </w:r>
                <w:r>
                  <w:rPr>
                    <w:webHidden/>
                  </w:rPr>
                  <w:instrText xml:space="preserve"> PAGEREF _Toc172791749 \h </w:instrText>
                </w:r>
                <w:r>
                  <w:rPr>
                    <w:webHidden/>
                  </w:rPr>
                </w:r>
                <w:r>
                  <w:rPr>
                    <w:webHidden/>
                  </w:rPr>
                  <w:fldChar w:fldCharType="separate"/>
                </w:r>
                <w:r>
                  <w:rPr>
                    <w:webHidden/>
                  </w:rPr>
                  <w:t>47</w:t>
                </w:r>
                <w:r>
                  <w:rPr>
                    <w:webHidden/>
                  </w:rPr>
                  <w:fldChar w:fldCharType="end"/>
                </w:r>
              </w:hyperlink>
            </w:p>
            <w:p w14:paraId="4B3DBF2B" w14:textId="508F5C0D"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50" w:history="1">
                <w:r w:rsidRPr="00342B6D">
                  <w:rPr>
                    <w:rStyle w:val="Hyperlink"/>
                  </w:rPr>
                  <w:t>6.4</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DECT-2020 NR and other radio applications in the frequency band 3.8 - 4.2 GHz</w:t>
                </w:r>
                <w:r>
                  <w:rPr>
                    <w:webHidden/>
                  </w:rPr>
                  <w:tab/>
                </w:r>
                <w:r>
                  <w:rPr>
                    <w:webHidden/>
                  </w:rPr>
                  <w:fldChar w:fldCharType="begin"/>
                </w:r>
                <w:r>
                  <w:rPr>
                    <w:webHidden/>
                  </w:rPr>
                  <w:instrText xml:space="preserve"> PAGEREF _Toc172791750 \h </w:instrText>
                </w:r>
                <w:r>
                  <w:rPr>
                    <w:webHidden/>
                  </w:rPr>
                </w:r>
                <w:r>
                  <w:rPr>
                    <w:webHidden/>
                  </w:rPr>
                  <w:fldChar w:fldCharType="separate"/>
                </w:r>
                <w:r>
                  <w:rPr>
                    <w:webHidden/>
                  </w:rPr>
                  <w:t>48</w:t>
                </w:r>
                <w:r>
                  <w:rPr>
                    <w:webHidden/>
                  </w:rPr>
                  <w:fldChar w:fldCharType="end"/>
                </w:r>
              </w:hyperlink>
            </w:p>
            <w:p w14:paraId="1ADBBA4D" w14:textId="47471F77"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1" w:history="1">
                <w:r w:rsidRPr="00342B6D">
                  <w:rPr>
                    <w:rStyle w:val="Hyperlink"/>
                  </w:rPr>
                  <w:t>6.4.1</w:t>
                </w:r>
                <w:r>
                  <w:rPr>
                    <w:rFonts w:asciiTheme="minorHAnsi" w:eastAsiaTheme="minorEastAsia" w:hAnsiTheme="minorHAnsi" w:cstheme="minorBidi"/>
                    <w:kern w:val="2"/>
                    <w:sz w:val="24"/>
                    <w:szCs w:val="24"/>
                    <w:lang w:eastAsia="en-GB"/>
                    <w14:ligatures w14:val="standardContextual"/>
                  </w:rPr>
                  <w:tab/>
                </w:r>
                <w:r w:rsidRPr="00342B6D">
                  <w:rPr>
                    <w:rStyle w:val="Hyperlink"/>
                  </w:rPr>
                  <w:t>Between DECT-2020 NR systems</w:t>
                </w:r>
                <w:r>
                  <w:rPr>
                    <w:webHidden/>
                  </w:rPr>
                  <w:tab/>
                </w:r>
                <w:r>
                  <w:rPr>
                    <w:webHidden/>
                  </w:rPr>
                  <w:fldChar w:fldCharType="begin"/>
                </w:r>
                <w:r>
                  <w:rPr>
                    <w:webHidden/>
                  </w:rPr>
                  <w:instrText xml:space="preserve"> PAGEREF _Toc172791751 \h </w:instrText>
                </w:r>
                <w:r>
                  <w:rPr>
                    <w:webHidden/>
                  </w:rPr>
                </w:r>
                <w:r>
                  <w:rPr>
                    <w:webHidden/>
                  </w:rPr>
                  <w:fldChar w:fldCharType="separate"/>
                </w:r>
                <w:r>
                  <w:rPr>
                    <w:webHidden/>
                  </w:rPr>
                  <w:t>49</w:t>
                </w:r>
                <w:r>
                  <w:rPr>
                    <w:webHidden/>
                  </w:rPr>
                  <w:fldChar w:fldCharType="end"/>
                </w:r>
              </w:hyperlink>
            </w:p>
            <w:p w14:paraId="7A86E21A" w14:textId="058CB189"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2" w:history="1">
                <w:r w:rsidRPr="00342B6D">
                  <w:rPr>
                    <w:rStyle w:val="Hyperlink"/>
                  </w:rPr>
                  <w:t>6.4.2</w:t>
                </w:r>
                <w:r>
                  <w:rPr>
                    <w:rFonts w:asciiTheme="minorHAnsi" w:eastAsiaTheme="minorEastAsia" w:hAnsiTheme="minorHAnsi" w:cstheme="minorBidi"/>
                    <w:kern w:val="2"/>
                    <w:sz w:val="24"/>
                    <w:szCs w:val="24"/>
                    <w:lang w:eastAsia="en-GB"/>
                    <w14:ligatures w14:val="standardContextual"/>
                  </w:rPr>
                  <w:tab/>
                </w:r>
                <w:r w:rsidRPr="00342B6D">
                  <w:rPr>
                    <w:rStyle w:val="Hyperlink"/>
                  </w:rPr>
                  <w:t>Between DECT-2020 NR and 3GPP WBB LMP systems</w:t>
                </w:r>
                <w:r>
                  <w:rPr>
                    <w:webHidden/>
                  </w:rPr>
                  <w:tab/>
                </w:r>
                <w:r>
                  <w:rPr>
                    <w:webHidden/>
                  </w:rPr>
                  <w:fldChar w:fldCharType="begin"/>
                </w:r>
                <w:r>
                  <w:rPr>
                    <w:webHidden/>
                  </w:rPr>
                  <w:instrText xml:space="preserve"> PAGEREF _Toc172791752 \h </w:instrText>
                </w:r>
                <w:r>
                  <w:rPr>
                    <w:webHidden/>
                  </w:rPr>
                </w:r>
                <w:r>
                  <w:rPr>
                    <w:webHidden/>
                  </w:rPr>
                  <w:fldChar w:fldCharType="separate"/>
                </w:r>
                <w:r>
                  <w:rPr>
                    <w:webHidden/>
                  </w:rPr>
                  <w:t>49</w:t>
                </w:r>
                <w:r>
                  <w:rPr>
                    <w:webHidden/>
                  </w:rPr>
                  <w:fldChar w:fldCharType="end"/>
                </w:r>
              </w:hyperlink>
            </w:p>
            <w:p w14:paraId="239D0040" w14:textId="296970F2"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3" w:history="1">
                <w:r w:rsidRPr="00342B6D">
                  <w:rPr>
                    <w:rStyle w:val="Hyperlink"/>
                  </w:rPr>
                  <w:t>6.4.3</w:t>
                </w:r>
                <w:r>
                  <w:rPr>
                    <w:rFonts w:asciiTheme="minorHAnsi" w:eastAsiaTheme="minorEastAsia" w:hAnsiTheme="minorHAnsi" w:cstheme="minorBidi"/>
                    <w:kern w:val="2"/>
                    <w:sz w:val="24"/>
                    <w:szCs w:val="24"/>
                    <w:lang w:eastAsia="en-GB"/>
                    <w14:ligatures w14:val="standardContextual"/>
                  </w:rPr>
                  <w:tab/>
                </w:r>
                <w:r w:rsidRPr="00342B6D">
                  <w:rPr>
                    <w:rStyle w:val="Hyperlink"/>
                  </w:rPr>
                  <w:t>Between DECT-2020 NR and FSS</w:t>
                </w:r>
                <w:r>
                  <w:rPr>
                    <w:webHidden/>
                  </w:rPr>
                  <w:tab/>
                </w:r>
                <w:r>
                  <w:rPr>
                    <w:webHidden/>
                  </w:rPr>
                  <w:fldChar w:fldCharType="begin"/>
                </w:r>
                <w:r>
                  <w:rPr>
                    <w:webHidden/>
                  </w:rPr>
                  <w:instrText xml:space="preserve"> PAGEREF _Toc172791753 \h </w:instrText>
                </w:r>
                <w:r>
                  <w:rPr>
                    <w:webHidden/>
                  </w:rPr>
                </w:r>
                <w:r>
                  <w:rPr>
                    <w:webHidden/>
                  </w:rPr>
                  <w:fldChar w:fldCharType="separate"/>
                </w:r>
                <w:r>
                  <w:rPr>
                    <w:webHidden/>
                  </w:rPr>
                  <w:t>50</w:t>
                </w:r>
                <w:r>
                  <w:rPr>
                    <w:webHidden/>
                  </w:rPr>
                  <w:fldChar w:fldCharType="end"/>
                </w:r>
              </w:hyperlink>
            </w:p>
            <w:p w14:paraId="591F5404" w14:textId="0CE9C59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4" w:history="1">
                <w:r w:rsidRPr="00342B6D">
                  <w:rPr>
                    <w:rStyle w:val="Hyperlink"/>
                  </w:rPr>
                  <w:t>6.4.4</w:t>
                </w:r>
                <w:r>
                  <w:rPr>
                    <w:rFonts w:asciiTheme="minorHAnsi" w:eastAsiaTheme="minorEastAsia" w:hAnsiTheme="minorHAnsi" w:cstheme="minorBidi"/>
                    <w:kern w:val="2"/>
                    <w:sz w:val="24"/>
                    <w:szCs w:val="24"/>
                    <w:lang w:eastAsia="en-GB"/>
                    <w14:ligatures w14:val="standardContextual"/>
                  </w:rPr>
                  <w:tab/>
                </w:r>
                <w:r w:rsidRPr="00342B6D">
                  <w:rPr>
                    <w:rStyle w:val="Hyperlink"/>
                  </w:rPr>
                  <w:t>Between DECT-2020 NR and FS</w:t>
                </w:r>
                <w:r>
                  <w:rPr>
                    <w:webHidden/>
                  </w:rPr>
                  <w:tab/>
                </w:r>
                <w:r>
                  <w:rPr>
                    <w:webHidden/>
                  </w:rPr>
                  <w:fldChar w:fldCharType="begin"/>
                </w:r>
                <w:r>
                  <w:rPr>
                    <w:webHidden/>
                  </w:rPr>
                  <w:instrText xml:space="preserve"> PAGEREF _Toc172791754 \h </w:instrText>
                </w:r>
                <w:r>
                  <w:rPr>
                    <w:webHidden/>
                  </w:rPr>
                </w:r>
                <w:r>
                  <w:rPr>
                    <w:webHidden/>
                  </w:rPr>
                  <w:fldChar w:fldCharType="separate"/>
                </w:r>
                <w:r>
                  <w:rPr>
                    <w:webHidden/>
                  </w:rPr>
                  <w:t>50</w:t>
                </w:r>
                <w:r>
                  <w:rPr>
                    <w:webHidden/>
                  </w:rPr>
                  <w:fldChar w:fldCharType="end"/>
                </w:r>
              </w:hyperlink>
            </w:p>
            <w:p w14:paraId="21E70335" w14:textId="30DE0CA2"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5" w:history="1">
                <w:r w:rsidRPr="00342B6D">
                  <w:rPr>
                    <w:rStyle w:val="Hyperlink"/>
                  </w:rPr>
                  <w:t>6.4.5</w:t>
                </w:r>
                <w:r>
                  <w:rPr>
                    <w:rFonts w:asciiTheme="minorHAnsi" w:eastAsiaTheme="minorEastAsia" w:hAnsiTheme="minorHAnsi" w:cstheme="minorBidi"/>
                    <w:kern w:val="2"/>
                    <w:sz w:val="24"/>
                    <w:szCs w:val="24"/>
                    <w:lang w:eastAsia="en-GB"/>
                    <w14:ligatures w14:val="standardContextual"/>
                  </w:rPr>
                  <w:tab/>
                </w:r>
                <w:r w:rsidRPr="00342B6D">
                  <w:rPr>
                    <w:rStyle w:val="Hyperlink"/>
                  </w:rPr>
                  <w:t>Conclusions for DECT-2020 NR</w:t>
                </w:r>
                <w:r>
                  <w:rPr>
                    <w:webHidden/>
                  </w:rPr>
                  <w:tab/>
                </w:r>
                <w:r>
                  <w:rPr>
                    <w:webHidden/>
                  </w:rPr>
                  <w:fldChar w:fldCharType="begin"/>
                </w:r>
                <w:r>
                  <w:rPr>
                    <w:webHidden/>
                  </w:rPr>
                  <w:instrText xml:space="preserve"> PAGEREF _Toc172791755 \h </w:instrText>
                </w:r>
                <w:r>
                  <w:rPr>
                    <w:webHidden/>
                  </w:rPr>
                </w:r>
                <w:r>
                  <w:rPr>
                    <w:webHidden/>
                  </w:rPr>
                  <w:fldChar w:fldCharType="separate"/>
                </w:r>
                <w:r>
                  <w:rPr>
                    <w:webHidden/>
                  </w:rPr>
                  <w:t>50</w:t>
                </w:r>
                <w:r>
                  <w:rPr>
                    <w:webHidden/>
                  </w:rPr>
                  <w:fldChar w:fldCharType="end"/>
                </w:r>
              </w:hyperlink>
            </w:p>
            <w:p w14:paraId="3672D55B" w14:textId="0EB54745"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56" w:history="1">
                <w:r w:rsidRPr="00342B6D">
                  <w:rPr>
                    <w:rStyle w:val="Hyperlink"/>
                  </w:rPr>
                  <w:t>6.5</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3GPP WBB LMP and Compatibility studies with other applications</w:t>
                </w:r>
                <w:r>
                  <w:rPr>
                    <w:webHidden/>
                  </w:rPr>
                  <w:tab/>
                </w:r>
                <w:r>
                  <w:rPr>
                    <w:webHidden/>
                  </w:rPr>
                  <w:fldChar w:fldCharType="begin"/>
                </w:r>
                <w:r>
                  <w:rPr>
                    <w:webHidden/>
                  </w:rPr>
                  <w:instrText xml:space="preserve"> PAGEREF _Toc172791756 \h </w:instrText>
                </w:r>
                <w:r>
                  <w:rPr>
                    <w:webHidden/>
                  </w:rPr>
                </w:r>
                <w:r>
                  <w:rPr>
                    <w:webHidden/>
                  </w:rPr>
                  <w:fldChar w:fldCharType="separate"/>
                </w:r>
                <w:r>
                  <w:rPr>
                    <w:webHidden/>
                  </w:rPr>
                  <w:t>51</w:t>
                </w:r>
                <w:r>
                  <w:rPr>
                    <w:webHidden/>
                  </w:rPr>
                  <w:fldChar w:fldCharType="end"/>
                </w:r>
              </w:hyperlink>
            </w:p>
            <w:p w14:paraId="6E6FDA60" w14:textId="10B8411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7" w:history="1">
                <w:r w:rsidRPr="00342B6D">
                  <w:rPr>
                    <w:rStyle w:val="Hyperlink"/>
                  </w:rPr>
                  <w:t>6.5.1</w:t>
                </w:r>
                <w:r>
                  <w:rPr>
                    <w:rFonts w:asciiTheme="minorHAnsi" w:eastAsiaTheme="minorEastAsia" w:hAnsiTheme="minorHAnsi" w:cstheme="minorBidi"/>
                    <w:kern w:val="2"/>
                    <w:sz w:val="24"/>
                    <w:szCs w:val="24"/>
                    <w:lang w:eastAsia="en-GB"/>
                    <w14:ligatures w14:val="standardContextual"/>
                  </w:rPr>
                  <w:tab/>
                </w:r>
                <w:r w:rsidRPr="00342B6D">
                  <w:rPr>
                    <w:rStyle w:val="Hyperlink"/>
                  </w:rPr>
                  <w:t>Study 1 – Sharing study between WBB LMP and VGOS in the frequency band 3.8-4.2 GHz</w:t>
                </w:r>
                <w:r>
                  <w:rPr>
                    <w:webHidden/>
                  </w:rPr>
                  <w:tab/>
                </w:r>
                <w:r>
                  <w:rPr>
                    <w:webHidden/>
                  </w:rPr>
                  <w:fldChar w:fldCharType="begin"/>
                </w:r>
                <w:r>
                  <w:rPr>
                    <w:webHidden/>
                  </w:rPr>
                  <w:instrText xml:space="preserve"> PAGEREF _Toc172791757 \h </w:instrText>
                </w:r>
                <w:r>
                  <w:rPr>
                    <w:webHidden/>
                  </w:rPr>
                </w:r>
                <w:r>
                  <w:rPr>
                    <w:webHidden/>
                  </w:rPr>
                  <w:fldChar w:fldCharType="separate"/>
                </w:r>
                <w:r>
                  <w:rPr>
                    <w:webHidden/>
                  </w:rPr>
                  <w:t>51</w:t>
                </w:r>
                <w:r>
                  <w:rPr>
                    <w:webHidden/>
                  </w:rPr>
                  <w:fldChar w:fldCharType="end"/>
                </w:r>
              </w:hyperlink>
            </w:p>
            <w:p w14:paraId="5419784E" w14:textId="041D6950"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58" w:history="1">
                <w:r w:rsidRPr="00342B6D">
                  <w:rPr>
                    <w:rStyle w:val="Hyperlink"/>
                    <w:noProof/>
                  </w:rPr>
                  <w:t>7</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Compatibility studies with adjacent band services</w:t>
                </w:r>
                <w:r>
                  <w:rPr>
                    <w:noProof/>
                    <w:webHidden/>
                  </w:rPr>
                  <w:tab/>
                </w:r>
                <w:r>
                  <w:rPr>
                    <w:noProof/>
                    <w:webHidden/>
                  </w:rPr>
                  <w:fldChar w:fldCharType="begin"/>
                </w:r>
                <w:r>
                  <w:rPr>
                    <w:noProof/>
                    <w:webHidden/>
                  </w:rPr>
                  <w:instrText xml:space="preserve"> PAGEREF _Toc172791758 \h </w:instrText>
                </w:r>
                <w:r>
                  <w:rPr>
                    <w:noProof/>
                    <w:webHidden/>
                  </w:rPr>
                </w:r>
                <w:r>
                  <w:rPr>
                    <w:noProof/>
                    <w:webHidden/>
                  </w:rPr>
                  <w:fldChar w:fldCharType="separate"/>
                </w:r>
                <w:r>
                  <w:rPr>
                    <w:noProof/>
                    <w:webHidden/>
                  </w:rPr>
                  <w:t>52</w:t>
                </w:r>
                <w:r>
                  <w:rPr>
                    <w:noProof/>
                    <w:webHidden/>
                  </w:rPr>
                  <w:fldChar w:fldCharType="end"/>
                </w:r>
              </w:hyperlink>
            </w:p>
            <w:p w14:paraId="702923AC" w14:textId="5B433680"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59" w:history="1">
                <w:r w:rsidRPr="00342B6D">
                  <w:rPr>
                    <w:rStyle w:val="Hyperlink"/>
                  </w:rPr>
                  <w:t>7.1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3GPP WBB LMP and MFCN below 3.8 GHz</w:t>
                </w:r>
                <w:r>
                  <w:rPr>
                    <w:webHidden/>
                  </w:rPr>
                  <w:tab/>
                </w:r>
                <w:r>
                  <w:rPr>
                    <w:webHidden/>
                  </w:rPr>
                  <w:fldChar w:fldCharType="begin"/>
                </w:r>
                <w:r>
                  <w:rPr>
                    <w:webHidden/>
                  </w:rPr>
                  <w:instrText xml:space="preserve"> PAGEREF _Toc172791759 \h </w:instrText>
                </w:r>
                <w:r>
                  <w:rPr>
                    <w:webHidden/>
                  </w:rPr>
                </w:r>
                <w:r>
                  <w:rPr>
                    <w:webHidden/>
                  </w:rPr>
                  <w:fldChar w:fldCharType="separate"/>
                </w:r>
                <w:r>
                  <w:rPr>
                    <w:webHidden/>
                  </w:rPr>
                  <w:t>52</w:t>
                </w:r>
                <w:r>
                  <w:rPr>
                    <w:webHidden/>
                  </w:rPr>
                  <w:fldChar w:fldCharType="end"/>
                </w:r>
              </w:hyperlink>
            </w:p>
            <w:p w14:paraId="754A676E" w14:textId="604B6C8E"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0" w:history="1">
                <w:r w:rsidRPr="00342B6D">
                  <w:rPr>
                    <w:rStyle w:val="Hyperlink"/>
                  </w:rPr>
                  <w:t>7.1.1</w:t>
                </w:r>
                <w:r>
                  <w:rPr>
                    <w:rFonts w:asciiTheme="minorHAnsi" w:eastAsiaTheme="minorEastAsia" w:hAnsiTheme="minorHAnsi" w:cstheme="minorBidi"/>
                    <w:kern w:val="2"/>
                    <w:sz w:val="24"/>
                    <w:szCs w:val="24"/>
                    <w:lang w:eastAsia="en-GB"/>
                    <w14:ligatures w14:val="standardContextual"/>
                  </w:rPr>
                  <w:tab/>
                </w:r>
                <w:r w:rsidRPr="00342B6D">
                  <w:rPr>
                    <w:rStyle w:val="Hyperlink"/>
                  </w:rPr>
                  <w:t>Study 1 – Adjacent-band co-existence study between WBB LMP and 5G MFCN in unsynchronised operation</w:t>
                </w:r>
                <w:r>
                  <w:rPr>
                    <w:webHidden/>
                  </w:rPr>
                  <w:tab/>
                </w:r>
                <w:r>
                  <w:rPr>
                    <w:webHidden/>
                  </w:rPr>
                  <w:fldChar w:fldCharType="begin"/>
                </w:r>
                <w:r>
                  <w:rPr>
                    <w:webHidden/>
                  </w:rPr>
                  <w:instrText xml:space="preserve"> PAGEREF _Toc172791760 \h </w:instrText>
                </w:r>
                <w:r>
                  <w:rPr>
                    <w:webHidden/>
                  </w:rPr>
                </w:r>
                <w:r>
                  <w:rPr>
                    <w:webHidden/>
                  </w:rPr>
                  <w:fldChar w:fldCharType="separate"/>
                </w:r>
                <w:r>
                  <w:rPr>
                    <w:webHidden/>
                  </w:rPr>
                  <w:t>52</w:t>
                </w:r>
                <w:r>
                  <w:rPr>
                    <w:webHidden/>
                  </w:rPr>
                  <w:fldChar w:fldCharType="end"/>
                </w:r>
              </w:hyperlink>
            </w:p>
            <w:p w14:paraId="426EE12B" w14:textId="2D181F38"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1" w:history="1">
                <w:r w:rsidRPr="00342B6D">
                  <w:rPr>
                    <w:rStyle w:val="Hyperlink"/>
                  </w:rPr>
                  <w:t>7.1.2</w:t>
                </w:r>
                <w:r>
                  <w:rPr>
                    <w:rFonts w:asciiTheme="minorHAnsi" w:eastAsiaTheme="minorEastAsia" w:hAnsiTheme="minorHAnsi" w:cstheme="minorBidi"/>
                    <w:kern w:val="2"/>
                    <w:sz w:val="24"/>
                    <w:szCs w:val="24"/>
                    <w:lang w:eastAsia="en-GB"/>
                    <w14:ligatures w14:val="standardContextual"/>
                  </w:rPr>
                  <w:tab/>
                </w:r>
                <w:r w:rsidRPr="00342B6D">
                  <w:rPr>
                    <w:rStyle w:val="Hyperlink"/>
                  </w:rPr>
                  <w:t>Study 2 – Adjacent-band co-existence study between WBB LMP and 5G MFCN in unsynchronised operation</w:t>
                </w:r>
                <w:r>
                  <w:rPr>
                    <w:webHidden/>
                  </w:rPr>
                  <w:tab/>
                </w:r>
                <w:r>
                  <w:rPr>
                    <w:webHidden/>
                  </w:rPr>
                  <w:fldChar w:fldCharType="begin"/>
                </w:r>
                <w:r>
                  <w:rPr>
                    <w:webHidden/>
                  </w:rPr>
                  <w:instrText xml:space="preserve"> PAGEREF _Toc172791761 \h </w:instrText>
                </w:r>
                <w:r>
                  <w:rPr>
                    <w:webHidden/>
                  </w:rPr>
                </w:r>
                <w:r>
                  <w:rPr>
                    <w:webHidden/>
                  </w:rPr>
                  <w:fldChar w:fldCharType="separate"/>
                </w:r>
                <w:r>
                  <w:rPr>
                    <w:webHidden/>
                  </w:rPr>
                  <w:t>54</w:t>
                </w:r>
                <w:r>
                  <w:rPr>
                    <w:webHidden/>
                  </w:rPr>
                  <w:fldChar w:fldCharType="end"/>
                </w:r>
              </w:hyperlink>
            </w:p>
            <w:p w14:paraId="32C1125A" w14:textId="3623F279"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2" w:history="1">
                <w:r w:rsidRPr="00342B6D">
                  <w:rPr>
                    <w:rStyle w:val="Hyperlink"/>
                  </w:rPr>
                  <w:t>7.1.3</w:t>
                </w:r>
                <w:r>
                  <w:rPr>
                    <w:rFonts w:asciiTheme="minorHAnsi" w:eastAsiaTheme="minorEastAsia" w:hAnsiTheme="minorHAnsi" w:cstheme="minorBidi"/>
                    <w:kern w:val="2"/>
                    <w:sz w:val="24"/>
                    <w:szCs w:val="24"/>
                    <w:lang w:eastAsia="en-GB"/>
                    <w14:ligatures w14:val="standardContextual"/>
                  </w:rPr>
                  <w:tab/>
                </w:r>
                <w:r w:rsidRPr="00342B6D">
                  <w:rPr>
                    <w:rStyle w:val="Hyperlink"/>
                  </w:rPr>
                  <w:t>Study 3 – Adjacent-band co-existence study between unsynchronised WBB LMP local area network and 5G MFCN for 100 m separation distance</w:t>
                </w:r>
                <w:r>
                  <w:rPr>
                    <w:webHidden/>
                  </w:rPr>
                  <w:tab/>
                </w:r>
                <w:r>
                  <w:rPr>
                    <w:webHidden/>
                  </w:rPr>
                  <w:fldChar w:fldCharType="begin"/>
                </w:r>
                <w:r>
                  <w:rPr>
                    <w:webHidden/>
                  </w:rPr>
                  <w:instrText xml:space="preserve"> PAGEREF _Toc172791762 \h </w:instrText>
                </w:r>
                <w:r>
                  <w:rPr>
                    <w:webHidden/>
                  </w:rPr>
                </w:r>
                <w:r>
                  <w:rPr>
                    <w:webHidden/>
                  </w:rPr>
                  <w:fldChar w:fldCharType="separate"/>
                </w:r>
                <w:r>
                  <w:rPr>
                    <w:webHidden/>
                  </w:rPr>
                  <w:t>55</w:t>
                </w:r>
                <w:r>
                  <w:rPr>
                    <w:webHidden/>
                  </w:rPr>
                  <w:fldChar w:fldCharType="end"/>
                </w:r>
              </w:hyperlink>
            </w:p>
            <w:p w14:paraId="33E9D778" w14:textId="586C344C"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3" w:history="1">
                <w:r w:rsidRPr="00342B6D">
                  <w:rPr>
                    <w:rStyle w:val="Hyperlink"/>
                  </w:rPr>
                  <w:t>7.1.4</w:t>
                </w:r>
                <w:r>
                  <w:rPr>
                    <w:rFonts w:asciiTheme="minorHAnsi" w:eastAsiaTheme="minorEastAsia" w:hAnsiTheme="minorHAnsi" w:cstheme="minorBidi"/>
                    <w:kern w:val="2"/>
                    <w:sz w:val="24"/>
                    <w:szCs w:val="24"/>
                    <w:lang w:eastAsia="en-GB"/>
                    <w14:ligatures w14:val="standardContextual"/>
                  </w:rPr>
                  <w:tab/>
                </w:r>
                <w:r w:rsidRPr="00342B6D">
                  <w:rPr>
                    <w:rStyle w:val="Hyperlink"/>
                  </w:rPr>
                  <w:t>Study 4 – Adjacent-band co-existence study between WBB LMP and 5G MFCN in semi-synchronised operation</w:t>
                </w:r>
                <w:r>
                  <w:rPr>
                    <w:webHidden/>
                  </w:rPr>
                  <w:tab/>
                </w:r>
                <w:r>
                  <w:rPr>
                    <w:webHidden/>
                  </w:rPr>
                  <w:fldChar w:fldCharType="begin"/>
                </w:r>
                <w:r>
                  <w:rPr>
                    <w:webHidden/>
                  </w:rPr>
                  <w:instrText xml:space="preserve"> PAGEREF _Toc172791763 \h </w:instrText>
                </w:r>
                <w:r>
                  <w:rPr>
                    <w:webHidden/>
                  </w:rPr>
                </w:r>
                <w:r>
                  <w:rPr>
                    <w:webHidden/>
                  </w:rPr>
                  <w:fldChar w:fldCharType="separate"/>
                </w:r>
                <w:r>
                  <w:rPr>
                    <w:webHidden/>
                  </w:rPr>
                  <w:t>56</w:t>
                </w:r>
                <w:r>
                  <w:rPr>
                    <w:webHidden/>
                  </w:rPr>
                  <w:fldChar w:fldCharType="end"/>
                </w:r>
              </w:hyperlink>
            </w:p>
            <w:p w14:paraId="2CFBE917" w14:textId="6923B15D"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4" w:history="1">
                <w:r w:rsidRPr="00342B6D">
                  <w:rPr>
                    <w:rStyle w:val="Hyperlink"/>
                  </w:rPr>
                  <w:t>7.1.5</w:t>
                </w:r>
                <w:r>
                  <w:rPr>
                    <w:rFonts w:asciiTheme="minorHAnsi" w:eastAsiaTheme="minorEastAsia" w:hAnsiTheme="minorHAnsi" w:cstheme="minorBidi"/>
                    <w:kern w:val="2"/>
                    <w:sz w:val="24"/>
                    <w:szCs w:val="24"/>
                    <w:lang w:eastAsia="en-GB"/>
                    <w14:ligatures w14:val="standardContextual"/>
                  </w:rPr>
                  <w:tab/>
                </w:r>
                <w:r w:rsidRPr="00342B6D">
                  <w:rPr>
                    <w:rStyle w:val="Hyperlink"/>
                  </w:rPr>
                  <w:t>Study 5 – Adjacent-band co-existence study between WBB LMP and 5G MFCN in indoor area of the same building in unsynchronised operation</w:t>
                </w:r>
                <w:r>
                  <w:rPr>
                    <w:webHidden/>
                  </w:rPr>
                  <w:tab/>
                </w:r>
                <w:r>
                  <w:rPr>
                    <w:webHidden/>
                  </w:rPr>
                  <w:fldChar w:fldCharType="begin"/>
                </w:r>
                <w:r>
                  <w:rPr>
                    <w:webHidden/>
                  </w:rPr>
                  <w:instrText xml:space="preserve"> PAGEREF _Toc172791764 \h </w:instrText>
                </w:r>
                <w:r>
                  <w:rPr>
                    <w:webHidden/>
                  </w:rPr>
                </w:r>
                <w:r>
                  <w:rPr>
                    <w:webHidden/>
                  </w:rPr>
                  <w:fldChar w:fldCharType="separate"/>
                </w:r>
                <w:r>
                  <w:rPr>
                    <w:webHidden/>
                  </w:rPr>
                  <w:t>58</w:t>
                </w:r>
                <w:r>
                  <w:rPr>
                    <w:webHidden/>
                  </w:rPr>
                  <w:fldChar w:fldCharType="end"/>
                </w:r>
              </w:hyperlink>
            </w:p>
            <w:p w14:paraId="5729F0AB" w14:textId="11F2C67D"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5" w:history="1">
                <w:r w:rsidRPr="00342B6D">
                  <w:rPr>
                    <w:rStyle w:val="Hyperlink"/>
                  </w:rPr>
                  <w:t>7.1.6</w:t>
                </w:r>
                <w:r>
                  <w:rPr>
                    <w:rFonts w:asciiTheme="minorHAnsi" w:eastAsiaTheme="minorEastAsia" w:hAnsiTheme="minorHAnsi" w:cstheme="minorBidi"/>
                    <w:kern w:val="2"/>
                    <w:sz w:val="24"/>
                    <w:szCs w:val="24"/>
                    <w:lang w:eastAsia="en-GB"/>
                    <w14:ligatures w14:val="standardContextual"/>
                  </w:rPr>
                  <w:tab/>
                </w:r>
                <w:r w:rsidRPr="00342B6D">
                  <w:rPr>
                    <w:rStyle w:val="Hyperlink"/>
                  </w:rPr>
                  <w:t>Study 6 – Adjacent-band co-existence study between WBB LMP and 5G MFCN in indoor/outdoor/urban/suburban/rural area in unsynchronised operation</w:t>
                </w:r>
                <w:r>
                  <w:rPr>
                    <w:webHidden/>
                  </w:rPr>
                  <w:tab/>
                </w:r>
                <w:r>
                  <w:rPr>
                    <w:webHidden/>
                  </w:rPr>
                  <w:fldChar w:fldCharType="begin"/>
                </w:r>
                <w:r>
                  <w:rPr>
                    <w:webHidden/>
                  </w:rPr>
                  <w:instrText xml:space="preserve"> PAGEREF _Toc172791765 \h </w:instrText>
                </w:r>
                <w:r>
                  <w:rPr>
                    <w:webHidden/>
                  </w:rPr>
                </w:r>
                <w:r>
                  <w:rPr>
                    <w:webHidden/>
                  </w:rPr>
                  <w:fldChar w:fldCharType="separate"/>
                </w:r>
                <w:r>
                  <w:rPr>
                    <w:webHidden/>
                  </w:rPr>
                  <w:t>58</w:t>
                </w:r>
                <w:r>
                  <w:rPr>
                    <w:webHidden/>
                  </w:rPr>
                  <w:fldChar w:fldCharType="end"/>
                </w:r>
              </w:hyperlink>
            </w:p>
            <w:p w14:paraId="7F02BDBD" w14:textId="3A9B82E9"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6" w:history="1">
                <w:r w:rsidRPr="00342B6D">
                  <w:rPr>
                    <w:rStyle w:val="Hyperlink"/>
                  </w:rPr>
                  <w:t>7.1.7</w:t>
                </w:r>
                <w:r>
                  <w:rPr>
                    <w:rFonts w:asciiTheme="minorHAnsi" w:eastAsiaTheme="minorEastAsia" w:hAnsiTheme="minorHAnsi" w:cstheme="minorBidi"/>
                    <w:kern w:val="2"/>
                    <w:sz w:val="24"/>
                    <w:szCs w:val="24"/>
                    <w:lang w:eastAsia="en-GB"/>
                    <w14:ligatures w14:val="standardContextual"/>
                  </w:rPr>
                  <w:tab/>
                </w:r>
                <w:r w:rsidRPr="00342B6D">
                  <w:rPr>
                    <w:rStyle w:val="Hyperlink"/>
                  </w:rPr>
                  <w:t>Study 7 – Adjacent-band co-existence study between WBB LMP and 5G MFCN in unsynchronised operation</w:t>
                </w:r>
                <w:r>
                  <w:rPr>
                    <w:webHidden/>
                  </w:rPr>
                  <w:tab/>
                </w:r>
                <w:r>
                  <w:rPr>
                    <w:webHidden/>
                  </w:rPr>
                  <w:fldChar w:fldCharType="begin"/>
                </w:r>
                <w:r>
                  <w:rPr>
                    <w:webHidden/>
                  </w:rPr>
                  <w:instrText xml:space="preserve"> PAGEREF _Toc172791766 \h </w:instrText>
                </w:r>
                <w:r>
                  <w:rPr>
                    <w:webHidden/>
                  </w:rPr>
                </w:r>
                <w:r>
                  <w:rPr>
                    <w:webHidden/>
                  </w:rPr>
                  <w:fldChar w:fldCharType="separate"/>
                </w:r>
                <w:r>
                  <w:rPr>
                    <w:webHidden/>
                  </w:rPr>
                  <w:t>59</w:t>
                </w:r>
                <w:r>
                  <w:rPr>
                    <w:webHidden/>
                  </w:rPr>
                  <w:fldChar w:fldCharType="end"/>
                </w:r>
              </w:hyperlink>
            </w:p>
            <w:p w14:paraId="2735F1E6" w14:textId="726B6F5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7" w:history="1">
                <w:r w:rsidRPr="00342B6D">
                  <w:rPr>
                    <w:rStyle w:val="Hyperlink"/>
                  </w:rPr>
                  <w:t>7.1.8</w:t>
                </w:r>
                <w:r>
                  <w:rPr>
                    <w:rFonts w:asciiTheme="minorHAnsi" w:eastAsiaTheme="minorEastAsia" w:hAnsiTheme="minorHAnsi" w:cstheme="minorBidi"/>
                    <w:kern w:val="2"/>
                    <w:sz w:val="24"/>
                    <w:szCs w:val="24"/>
                    <w:lang w:eastAsia="en-GB"/>
                    <w14:ligatures w14:val="standardContextual"/>
                  </w:rPr>
                  <w:tab/>
                </w:r>
                <w:r w:rsidRPr="00342B6D">
                  <w:rPr>
                    <w:rStyle w:val="Hyperlink"/>
                  </w:rPr>
                  <w:t>Summary</w:t>
                </w:r>
                <w:r>
                  <w:rPr>
                    <w:webHidden/>
                  </w:rPr>
                  <w:tab/>
                </w:r>
                <w:r>
                  <w:rPr>
                    <w:webHidden/>
                  </w:rPr>
                  <w:fldChar w:fldCharType="begin"/>
                </w:r>
                <w:r>
                  <w:rPr>
                    <w:webHidden/>
                  </w:rPr>
                  <w:instrText xml:space="preserve"> PAGEREF _Toc172791767 \h </w:instrText>
                </w:r>
                <w:r>
                  <w:rPr>
                    <w:webHidden/>
                  </w:rPr>
                </w:r>
                <w:r>
                  <w:rPr>
                    <w:webHidden/>
                  </w:rPr>
                  <w:fldChar w:fldCharType="separate"/>
                </w:r>
                <w:r>
                  <w:rPr>
                    <w:webHidden/>
                  </w:rPr>
                  <w:t>60</w:t>
                </w:r>
                <w:r>
                  <w:rPr>
                    <w:webHidden/>
                  </w:rPr>
                  <w:fldChar w:fldCharType="end"/>
                </w:r>
              </w:hyperlink>
            </w:p>
            <w:p w14:paraId="5B8DD04E" w14:textId="66E6C35A"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68" w:history="1">
                <w:r w:rsidRPr="00342B6D">
                  <w:rPr>
                    <w:rStyle w:val="Hyperlink"/>
                  </w:rPr>
                  <w:t>7.2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DECT-2020 NR and MFCN below 3.8 GHz</w:t>
                </w:r>
                <w:r>
                  <w:rPr>
                    <w:webHidden/>
                  </w:rPr>
                  <w:tab/>
                </w:r>
                <w:r>
                  <w:rPr>
                    <w:webHidden/>
                  </w:rPr>
                  <w:fldChar w:fldCharType="begin"/>
                </w:r>
                <w:r>
                  <w:rPr>
                    <w:webHidden/>
                  </w:rPr>
                  <w:instrText xml:space="preserve"> PAGEREF _Toc172791768 \h </w:instrText>
                </w:r>
                <w:r>
                  <w:rPr>
                    <w:webHidden/>
                  </w:rPr>
                </w:r>
                <w:r>
                  <w:rPr>
                    <w:webHidden/>
                  </w:rPr>
                  <w:fldChar w:fldCharType="separate"/>
                </w:r>
                <w:r>
                  <w:rPr>
                    <w:webHidden/>
                  </w:rPr>
                  <w:t>62</w:t>
                </w:r>
                <w:r>
                  <w:rPr>
                    <w:webHidden/>
                  </w:rPr>
                  <w:fldChar w:fldCharType="end"/>
                </w:r>
              </w:hyperlink>
            </w:p>
            <w:p w14:paraId="6A7D32AD" w14:textId="0D1FA7EC"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69" w:history="1">
                <w:r w:rsidRPr="00342B6D">
                  <w:rPr>
                    <w:rStyle w:val="Hyperlink"/>
                    <w:noProof/>
                  </w:rPr>
                  <w:t>8</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Conclusions</w:t>
                </w:r>
                <w:r>
                  <w:rPr>
                    <w:noProof/>
                    <w:webHidden/>
                  </w:rPr>
                  <w:tab/>
                </w:r>
                <w:r>
                  <w:rPr>
                    <w:noProof/>
                    <w:webHidden/>
                  </w:rPr>
                  <w:fldChar w:fldCharType="begin"/>
                </w:r>
                <w:r>
                  <w:rPr>
                    <w:noProof/>
                    <w:webHidden/>
                  </w:rPr>
                  <w:instrText xml:space="preserve"> PAGEREF _Toc172791769 \h </w:instrText>
                </w:r>
                <w:r>
                  <w:rPr>
                    <w:noProof/>
                    <w:webHidden/>
                  </w:rPr>
                </w:r>
                <w:r>
                  <w:rPr>
                    <w:noProof/>
                    <w:webHidden/>
                  </w:rPr>
                  <w:fldChar w:fldCharType="separate"/>
                </w:r>
                <w:r>
                  <w:rPr>
                    <w:noProof/>
                    <w:webHidden/>
                  </w:rPr>
                  <w:t>64</w:t>
                </w:r>
                <w:r>
                  <w:rPr>
                    <w:noProof/>
                    <w:webHidden/>
                  </w:rPr>
                  <w:fldChar w:fldCharType="end"/>
                </w:r>
              </w:hyperlink>
            </w:p>
            <w:p w14:paraId="600DF7BA" w14:textId="02AB8F91"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70" w:history="1">
                <w:r w:rsidRPr="00342B6D">
                  <w:rPr>
                    <w:rStyle w:val="Hyperlink"/>
                    <w:noProof/>
                  </w:rPr>
                  <w:t>ANNEX 1: Example deployment scenarios for local area networks in the frequency band 3.8-4.2 GHz</w:t>
                </w:r>
                <w:r>
                  <w:rPr>
                    <w:noProof/>
                    <w:webHidden/>
                  </w:rPr>
                  <w:tab/>
                </w:r>
                <w:r>
                  <w:rPr>
                    <w:noProof/>
                    <w:webHidden/>
                  </w:rPr>
                  <w:fldChar w:fldCharType="begin"/>
                </w:r>
                <w:r>
                  <w:rPr>
                    <w:noProof/>
                    <w:webHidden/>
                  </w:rPr>
                  <w:instrText xml:space="preserve"> PAGEREF _Toc172791770 \h </w:instrText>
                </w:r>
                <w:r>
                  <w:rPr>
                    <w:noProof/>
                    <w:webHidden/>
                  </w:rPr>
                </w:r>
                <w:r>
                  <w:rPr>
                    <w:noProof/>
                    <w:webHidden/>
                  </w:rPr>
                  <w:fldChar w:fldCharType="separate"/>
                </w:r>
                <w:r>
                  <w:rPr>
                    <w:noProof/>
                    <w:webHidden/>
                  </w:rPr>
                  <w:t>67</w:t>
                </w:r>
                <w:r>
                  <w:rPr>
                    <w:noProof/>
                    <w:webHidden/>
                  </w:rPr>
                  <w:fldChar w:fldCharType="end"/>
                </w:r>
              </w:hyperlink>
            </w:p>
            <w:p w14:paraId="12E59575" w14:textId="5D7600EE"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71" w:history="1">
                <w:r w:rsidRPr="00342B6D">
                  <w:rPr>
                    <w:rStyle w:val="Hyperlink"/>
                    <w:noProof/>
                  </w:rPr>
                  <w:t>ANNEX 2: List of References</w:t>
                </w:r>
                <w:r>
                  <w:rPr>
                    <w:noProof/>
                    <w:webHidden/>
                  </w:rPr>
                  <w:tab/>
                </w:r>
                <w:r>
                  <w:rPr>
                    <w:noProof/>
                    <w:webHidden/>
                  </w:rPr>
                  <w:fldChar w:fldCharType="begin"/>
                </w:r>
                <w:r>
                  <w:rPr>
                    <w:noProof/>
                    <w:webHidden/>
                  </w:rPr>
                  <w:instrText xml:space="preserve"> PAGEREF _Toc172791771 \h </w:instrText>
                </w:r>
                <w:r>
                  <w:rPr>
                    <w:noProof/>
                    <w:webHidden/>
                  </w:rPr>
                </w:r>
                <w:r>
                  <w:rPr>
                    <w:noProof/>
                    <w:webHidden/>
                  </w:rPr>
                  <w:fldChar w:fldCharType="separate"/>
                </w:r>
                <w:r>
                  <w:rPr>
                    <w:noProof/>
                    <w:webHidden/>
                  </w:rPr>
                  <w:t>82</w:t>
                </w:r>
                <w:r>
                  <w:rPr>
                    <w:noProof/>
                    <w:webHidden/>
                  </w:rPr>
                  <w:fldChar w:fldCharType="end"/>
                </w:r>
              </w:hyperlink>
            </w:p>
            <w:p w14:paraId="1AD07669" w14:textId="65A52EDB" w:rsidR="000D5754" w:rsidRPr="009456D8" w:rsidRDefault="00A754C9" w:rsidP="00AE5141">
              <w:pPr>
                <w:pStyle w:val="TOC1"/>
                <w:rPr>
                  <w:rStyle w:val="ECCParagraph"/>
                </w:rPr>
              </w:pPr>
              <w:r>
                <w:rPr>
                  <w:rStyle w:val="ECCParagraph"/>
                </w:rPr>
                <w:fldChar w:fldCharType="end"/>
              </w:r>
            </w:p>
          </w:sdtContent>
        </w:sdt>
      </w:sdtContent>
    </w:sdt>
    <w:p w14:paraId="2B842106" w14:textId="06F39BE7" w:rsidR="000D5754" w:rsidRPr="009456D8" w:rsidRDefault="000D5754">
      <w:pPr>
        <w:rPr>
          <w:rStyle w:val="ECCParagraph"/>
        </w:rPr>
      </w:pPr>
      <w:r w:rsidRPr="009456D8">
        <w:rPr>
          <w:rStyle w:val="ECCParagraph"/>
        </w:rPr>
        <w:br w:type="page"/>
      </w:r>
    </w:p>
    <w:p w14:paraId="4AB0B3A6" w14:textId="77777777" w:rsidR="000D5754" w:rsidRPr="009456D8" w:rsidRDefault="000D5754" w:rsidP="000D5754">
      <w:pPr>
        <w:rPr>
          <w:rStyle w:val="ECCParagraph"/>
        </w:rPr>
      </w:pPr>
    </w:p>
    <w:p w14:paraId="0E6F34B0" w14:textId="4FE943AB" w:rsidR="008A54FC" w:rsidRPr="009456D8" w:rsidRDefault="00DF2C67" w:rsidP="00E2303A">
      <w:pPr>
        <w:pStyle w:val="coverpageTableofContent"/>
        <w:rPr>
          <w:rStyle w:val="ECCParagraph"/>
        </w:rPr>
      </w:pPr>
      <w:r w:rsidRPr="009456D8">
        <w:rPr>
          <w:rStyle w:val="ECCParagraph"/>
          <w:noProof/>
          <w:lang w:val="de-DE"/>
        </w:rPr>
        <mc:AlternateContent>
          <mc:Choice Requires="wps">
            <w:drawing>
              <wp:anchor distT="0" distB="0" distL="114300" distR="114300" simplePos="0" relativeHeight="251658241" behindDoc="1" locked="1" layoutInCell="1" allowOverlap="1" wp14:anchorId="2D281DC7" wp14:editId="5B0CC24C">
                <wp:simplePos x="0" y="0"/>
                <wp:positionH relativeFrom="page">
                  <wp:align>center</wp:align>
                </wp:positionH>
                <wp:positionV relativeFrom="page">
                  <wp:posOffset>900430</wp:posOffset>
                </wp:positionV>
                <wp:extent cx="7560000" cy="720000"/>
                <wp:effectExtent l="0" t="0" r="3175" b="4445"/>
                <wp:wrapNone/>
                <wp:docPr id="4" name="Rectangle 2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000" cy="720000"/>
                        </a:xfrm>
                        <a:prstGeom prst="rect">
                          <a:avLst/>
                        </a:prstGeom>
                        <a:solidFill>
                          <a:srgbClr val="B0A696"/>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0DE11D4" id="Rectangle 22" o:spid="_x0000_s1026" style="position:absolute;margin-left:0;margin-top:70.9pt;width:595.3pt;height:56.7pt;z-index:-251658239;visibility:visible;mso-wrap-style:square;mso-width-percent:0;mso-height-percent:0;mso-wrap-distance-left:9pt;mso-wrap-distance-top:0;mso-wrap-distance-right:9pt;mso-wrap-distance-bottom:0;mso-position-horizontal:center;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TgPT5gEAALUDAAAOAAAAZHJzL2Uyb0RvYy54bWysU1Fv0zAQfkfiP1h+p0mnrmNR06l0GkIa&#10;DGnwAxzHTiwcnzm7Tcuv5+x0XQVviDxYPt/d5/s+f1ndHQbL9gqDAVfz+azkTDkJrXFdzb9/e3j3&#10;nrMQhWuFBadqflSB363fvlmNvlJX0INtFTICcaEafc37GH1VFEH2ahBhBl45SmrAQUQKsStaFCOh&#10;D7a4KstlMQK2HkGqEOj0fkrydcbXWsn4pHVQkdma02wxr5jXJq3FeiWqDoXvjTyNIf5hikEYR5ee&#10;oe5FFGyH5i+owUiEADrOJAwFaG2kyhyIzbz8g81zL7zKXEic4M8yhf8HK7/sn/1XTKMH/wjyR2AO&#10;tr1wndogwtgr0dJ18yRUMfpQnRtSEKiVNeNnaOlpxS5C1uCgcUiAxI4dstTHs9TqEJmkw5vrZUkf&#10;Z5JyN/SStE9XiOql22OIHxUMLG1qjvSUGV3sH0OcSl9K8vRgTftgrM0Bds3WItsLevYP5WZ5uzyh&#10;h8sy61Kxg9Q2IaaTTDMxSyYKVQPtkVgiTN4hr9OmB/zF2Ui+qXn4uROoOLOfHCl1O18sktFysLgm&#10;apzhZaa5zAgnCarmkbNpu42TOXceTdfTTfNM2sGG1NUmE3+d6jQseSNLd/JxMt9lnKte/7b1bwAA&#10;AP//AwBQSwMEFAAGAAgAAAAhAE7OEqXcAAAACQEAAA8AAABkcnMvZG93bnJldi54bWxMj01PwzAM&#10;hu9I/IfISFwQS1tYBaXpBEOcUQvinDXuh2icLsm28u/xTnC0X+v185SbxU7iiD6MjhSkqwQEUuvM&#10;SL2Cz4+32wcQIWoyenKECn4wwKa6vCh1YdyJajw2sRdcQqHQCoYY50LK0A5odVi5GYmzznmrI4++&#10;l8brE5fbSWZJkkurR+IPg55xO2D73RysApd/3di9b14Iu2Dr/d17/brtlLq+Wp6fQERc4t8xnPEZ&#10;HSpm2rkDmSAmBSwSeXufssA5Th+THMROQbZeZyCrUv43qH4BAAD//wMAUEsBAi0AFAAGAAgAAAAh&#10;ALaDOJL+AAAA4QEAABMAAAAAAAAAAAAAAAAAAAAAAFtDb250ZW50X1R5cGVzXS54bWxQSwECLQAU&#10;AAYACAAAACEAOP0h/9YAAACUAQAACwAAAAAAAAAAAAAAAAAvAQAAX3JlbHMvLnJlbHNQSwECLQAU&#10;AAYACAAAACEA7U4D0+YBAAC1AwAADgAAAAAAAAAAAAAAAAAuAgAAZHJzL2Uyb0RvYy54bWxQSwEC&#10;LQAUAAYACAAAACEATs4SpdwAAAAJAQAADwAAAAAAAAAAAAAAAABABAAAZHJzL2Rvd25yZXYueG1s&#10;UEsFBgAAAAAEAAQA8wAAAEkFAAAAAA==&#10;" fillcolor="#b0a696" stroked="f">
                <w10:wrap anchorx="page" anchory="page"/>
                <w10:anchorlock/>
              </v:rect>
            </w:pict>
          </mc:Fallback>
        </mc:AlternateContent>
      </w:r>
      <w:r w:rsidR="008A54FC" w:rsidRPr="009456D8">
        <w:rPr>
          <w:rStyle w:val="ECCParagraph"/>
        </w:rPr>
        <w:t>LIST OF ABBREVIATIONS</w:t>
      </w:r>
    </w:p>
    <w:p w14:paraId="5B450E0A" w14:textId="77777777" w:rsidR="008A54FC" w:rsidRPr="009456D8" w:rsidRDefault="008A54FC" w:rsidP="00AC2686">
      <w:pPr>
        <w:pStyle w:val="coverpageTableofContent"/>
        <w:rPr>
          <w:rStyle w:val="ECCParagraph"/>
        </w:rPr>
      </w:pPr>
    </w:p>
    <w:tbl>
      <w:tblPr>
        <w:tblStyle w:val="ECCTable-clean"/>
        <w:tblW w:w="0" w:type="auto"/>
        <w:tblInd w:w="0" w:type="dxa"/>
        <w:tblLook w:val="01E0" w:firstRow="1" w:lastRow="1" w:firstColumn="1" w:lastColumn="1" w:noHBand="0" w:noVBand="0"/>
      </w:tblPr>
      <w:tblGrid>
        <w:gridCol w:w="2043"/>
        <w:gridCol w:w="7435"/>
      </w:tblGrid>
      <w:tr w:rsidR="00CE6FF5" w:rsidRPr="009456D8" w14:paraId="48357DE8" w14:textId="77777777" w:rsidTr="004475DD">
        <w:trPr>
          <w:cnfStyle w:val="100000000000" w:firstRow="1" w:lastRow="0" w:firstColumn="0" w:lastColumn="0" w:oddVBand="0" w:evenVBand="0" w:oddHBand="0" w:evenHBand="0" w:firstRowFirstColumn="0" w:firstRowLastColumn="0" w:lastRowFirstColumn="0" w:lastRowLastColumn="0"/>
          <w:trHeight w:val="70"/>
        </w:trPr>
        <w:tc>
          <w:tcPr>
            <w:tcW w:w="2043" w:type="dxa"/>
          </w:tcPr>
          <w:p w14:paraId="03388821" w14:textId="77777777" w:rsidR="00930439" w:rsidRPr="009456D8" w:rsidRDefault="00930439" w:rsidP="00BD0974">
            <w:pPr>
              <w:pStyle w:val="ECCTableHeaderredfont"/>
              <w:widowControl w:val="0"/>
              <w:spacing w:before="100" w:after="100"/>
              <w:rPr>
                <w:rStyle w:val="ECCParagraph"/>
              </w:rPr>
            </w:pPr>
            <w:r w:rsidRPr="009456D8">
              <w:rPr>
                <w:rStyle w:val="ECCParagraph"/>
              </w:rPr>
              <w:t>Abbreviation</w:t>
            </w:r>
          </w:p>
        </w:tc>
        <w:tc>
          <w:tcPr>
            <w:tcW w:w="7435" w:type="dxa"/>
          </w:tcPr>
          <w:p w14:paraId="2ACAFC15" w14:textId="31349959" w:rsidR="00930439" w:rsidRPr="009456D8" w:rsidRDefault="00930439" w:rsidP="00BD0974">
            <w:pPr>
              <w:pStyle w:val="ECCTableHeaderredfont"/>
              <w:widowControl w:val="0"/>
              <w:spacing w:before="100" w:after="100"/>
              <w:rPr>
                <w:rStyle w:val="ECCParagraph"/>
              </w:rPr>
            </w:pPr>
            <w:r w:rsidRPr="009456D8">
              <w:rPr>
                <w:rStyle w:val="ECCParagraph"/>
              </w:rPr>
              <w:t>Explanation</w:t>
            </w:r>
          </w:p>
        </w:tc>
      </w:tr>
      <w:tr w:rsidR="00742714" w:rsidRPr="009456D8" w14:paraId="1192FCAE" w14:textId="77777777" w:rsidTr="004475DD">
        <w:trPr>
          <w:trHeight w:val="295"/>
        </w:trPr>
        <w:tc>
          <w:tcPr>
            <w:tcW w:w="2043" w:type="dxa"/>
          </w:tcPr>
          <w:p w14:paraId="472C1AAD" w14:textId="4C1C8D4D" w:rsidR="00742714" w:rsidRPr="00C65843" w:rsidRDefault="00742714" w:rsidP="005022D2">
            <w:pPr>
              <w:pStyle w:val="ECCTabletext"/>
              <w:keepNext w:val="0"/>
              <w:widowControl w:val="0"/>
              <w:rPr>
                <w:rStyle w:val="ECCHLbold"/>
              </w:rPr>
            </w:pPr>
            <w:r w:rsidRPr="00C65843">
              <w:rPr>
                <w:rStyle w:val="ECCHLbold"/>
              </w:rPr>
              <w:t>AAS</w:t>
            </w:r>
          </w:p>
        </w:tc>
        <w:tc>
          <w:tcPr>
            <w:tcW w:w="7435" w:type="dxa"/>
          </w:tcPr>
          <w:p w14:paraId="0208402F" w14:textId="3CBE2DFE" w:rsidR="00742714" w:rsidRPr="009456D8" w:rsidRDefault="00742714" w:rsidP="005022D2">
            <w:pPr>
              <w:pStyle w:val="ECCTabletext"/>
              <w:keepNext w:val="0"/>
              <w:widowControl w:val="0"/>
              <w:rPr>
                <w:rStyle w:val="ECCParagraph"/>
              </w:rPr>
            </w:pPr>
            <w:r w:rsidRPr="009456D8">
              <w:rPr>
                <w:rStyle w:val="ECCParagraph"/>
              </w:rPr>
              <w:t>Active Antenna Systems</w:t>
            </w:r>
          </w:p>
        </w:tc>
      </w:tr>
      <w:tr w:rsidR="00AA3C45" w:rsidRPr="009456D8" w14:paraId="467AD0DA" w14:textId="77777777" w:rsidTr="004475DD">
        <w:trPr>
          <w:trHeight w:val="295"/>
        </w:trPr>
        <w:tc>
          <w:tcPr>
            <w:tcW w:w="2043" w:type="dxa"/>
          </w:tcPr>
          <w:p w14:paraId="3079E318" w14:textId="040E25F2" w:rsidR="00AA3C45" w:rsidRPr="00C65843" w:rsidRDefault="00AA3C45" w:rsidP="005022D2">
            <w:pPr>
              <w:pStyle w:val="ECCTabletext"/>
              <w:keepNext w:val="0"/>
              <w:widowControl w:val="0"/>
              <w:rPr>
                <w:rStyle w:val="ECCHLbold"/>
              </w:rPr>
            </w:pPr>
            <w:r w:rsidRPr="00C65843">
              <w:rPr>
                <w:rStyle w:val="ECCHLbold"/>
              </w:rPr>
              <w:t>BEM</w:t>
            </w:r>
          </w:p>
        </w:tc>
        <w:tc>
          <w:tcPr>
            <w:tcW w:w="7435" w:type="dxa"/>
          </w:tcPr>
          <w:p w14:paraId="4F09CFEF" w14:textId="2DD2683E" w:rsidR="00AA3C45" w:rsidRPr="009456D8" w:rsidRDefault="00AA3C45" w:rsidP="005022D2">
            <w:pPr>
              <w:pStyle w:val="ECCTabletext"/>
              <w:keepNext w:val="0"/>
              <w:widowControl w:val="0"/>
              <w:rPr>
                <w:rStyle w:val="ECCParagraph"/>
              </w:rPr>
            </w:pPr>
            <w:r w:rsidRPr="009456D8">
              <w:rPr>
                <w:rStyle w:val="ECCParagraph"/>
              </w:rPr>
              <w:t>Block Edge Mask</w:t>
            </w:r>
          </w:p>
        </w:tc>
      </w:tr>
      <w:tr w:rsidR="00742714" w:rsidRPr="009456D8" w14:paraId="201FFF96" w14:textId="77777777" w:rsidTr="004475DD">
        <w:trPr>
          <w:trHeight w:val="295"/>
        </w:trPr>
        <w:tc>
          <w:tcPr>
            <w:tcW w:w="2043" w:type="dxa"/>
          </w:tcPr>
          <w:p w14:paraId="4EF45C21" w14:textId="1A9130FF" w:rsidR="00742714" w:rsidRPr="00C65843" w:rsidRDefault="00742714" w:rsidP="005022D2">
            <w:pPr>
              <w:pStyle w:val="ECCTabletext"/>
              <w:keepNext w:val="0"/>
              <w:widowControl w:val="0"/>
              <w:rPr>
                <w:rStyle w:val="ECCHLbold"/>
              </w:rPr>
            </w:pPr>
            <w:r w:rsidRPr="00C65843">
              <w:rPr>
                <w:rStyle w:val="ECCHLbold"/>
              </w:rPr>
              <w:t>BS</w:t>
            </w:r>
          </w:p>
        </w:tc>
        <w:tc>
          <w:tcPr>
            <w:tcW w:w="7435" w:type="dxa"/>
          </w:tcPr>
          <w:p w14:paraId="0F7F4252" w14:textId="34865BD9" w:rsidR="00742714" w:rsidRPr="009456D8" w:rsidRDefault="00742714" w:rsidP="005022D2">
            <w:pPr>
              <w:pStyle w:val="ECCTabletext"/>
              <w:keepNext w:val="0"/>
              <w:widowControl w:val="0"/>
              <w:rPr>
                <w:rStyle w:val="ECCParagraph"/>
              </w:rPr>
            </w:pPr>
            <w:r w:rsidRPr="009456D8">
              <w:rPr>
                <w:rStyle w:val="ECCParagraph"/>
              </w:rPr>
              <w:t>Base Station</w:t>
            </w:r>
          </w:p>
        </w:tc>
      </w:tr>
      <w:tr w:rsidR="00742714" w:rsidRPr="009456D8" w14:paraId="1F14F1C7" w14:textId="77777777" w:rsidTr="004475DD">
        <w:trPr>
          <w:trHeight w:val="295"/>
        </w:trPr>
        <w:tc>
          <w:tcPr>
            <w:tcW w:w="2043" w:type="dxa"/>
          </w:tcPr>
          <w:p w14:paraId="6423F7C0" w14:textId="6A3EBF3C" w:rsidR="00742714" w:rsidRPr="00C65843" w:rsidRDefault="00742714" w:rsidP="005022D2">
            <w:pPr>
              <w:pStyle w:val="ECCTabletext"/>
              <w:keepNext w:val="0"/>
              <w:widowControl w:val="0"/>
              <w:rPr>
                <w:rStyle w:val="ECCHLbold"/>
              </w:rPr>
            </w:pPr>
            <w:r w:rsidRPr="00C65843">
              <w:rPr>
                <w:rStyle w:val="ECCHLbold"/>
              </w:rPr>
              <w:t>CEPT</w:t>
            </w:r>
          </w:p>
        </w:tc>
        <w:tc>
          <w:tcPr>
            <w:tcW w:w="7435" w:type="dxa"/>
          </w:tcPr>
          <w:p w14:paraId="52E46574" w14:textId="0AEEA966" w:rsidR="00742714" w:rsidRPr="009456D8" w:rsidRDefault="00742714" w:rsidP="005022D2">
            <w:pPr>
              <w:pStyle w:val="ECCTabletext"/>
              <w:keepNext w:val="0"/>
              <w:widowControl w:val="0"/>
              <w:rPr>
                <w:rStyle w:val="ECCParagraph"/>
              </w:rPr>
            </w:pPr>
            <w:r w:rsidRPr="009456D8">
              <w:rPr>
                <w:rStyle w:val="ECCParagraph"/>
              </w:rPr>
              <w:t>European Conference of Postal and Telecommunications Administrations</w:t>
            </w:r>
          </w:p>
        </w:tc>
      </w:tr>
      <w:tr w:rsidR="00742714" w:rsidRPr="009456D8" w14:paraId="5FED9D90" w14:textId="77777777" w:rsidTr="004475DD">
        <w:trPr>
          <w:trHeight w:val="295"/>
        </w:trPr>
        <w:tc>
          <w:tcPr>
            <w:tcW w:w="2043" w:type="dxa"/>
          </w:tcPr>
          <w:p w14:paraId="6E7DF690" w14:textId="543D42E8" w:rsidR="00742714" w:rsidRPr="00C65843" w:rsidRDefault="009742F4" w:rsidP="005022D2">
            <w:pPr>
              <w:pStyle w:val="ECCTabletext"/>
              <w:keepNext w:val="0"/>
              <w:widowControl w:val="0"/>
              <w:rPr>
                <w:rStyle w:val="ECCHLbold"/>
              </w:rPr>
            </w:pPr>
            <w:r w:rsidRPr="00C65843">
              <w:rPr>
                <w:rStyle w:val="ECCHLbold"/>
              </w:rPr>
              <w:t>DECT-2020 NR</w:t>
            </w:r>
          </w:p>
        </w:tc>
        <w:tc>
          <w:tcPr>
            <w:tcW w:w="7435" w:type="dxa"/>
          </w:tcPr>
          <w:p w14:paraId="7168E387" w14:textId="4D958AAD" w:rsidR="00742714" w:rsidRPr="009456D8" w:rsidRDefault="00742714" w:rsidP="005022D2">
            <w:pPr>
              <w:pStyle w:val="ECCTabletext"/>
              <w:keepNext w:val="0"/>
              <w:widowControl w:val="0"/>
              <w:rPr>
                <w:rStyle w:val="ECCParagraph"/>
              </w:rPr>
            </w:pPr>
            <w:r w:rsidRPr="009456D8">
              <w:rPr>
                <w:rStyle w:val="ECCParagraph"/>
              </w:rPr>
              <w:t>Digital Enhanced Cordless Telecommunications</w:t>
            </w:r>
            <w:r w:rsidR="00EF337B" w:rsidRPr="009456D8">
              <w:rPr>
                <w:rStyle w:val="ECCParagraph"/>
              </w:rPr>
              <w:t>-2020</w:t>
            </w:r>
            <w:r w:rsidRPr="009456D8">
              <w:rPr>
                <w:rStyle w:val="ECCParagraph"/>
              </w:rPr>
              <w:t xml:space="preserve"> New Radio</w:t>
            </w:r>
          </w:p>
        </w:tc>
      </w:tr>
      <w:tr w:rsidR="00742714" w:rsidRPr="009456D8" w14:paraId="26FFE0C2" w14:textId="77777777" w:rsidTr="004475DD">
        <w:trPr>
          <w:trHeight w:val="295"/>
        </w:trPr>
        <w:tc>
          <w:tcPr>
            <w:tcW w:w="2043" w:type="dxa"/>
          </w:tcPr>
          <w:p w14:paraId="39C29054" w14:textId="7497D395" w:rsidR="00742714" w:rsidRPr="00C65843" w:rsidRDefault="00742714" w:rsidP="005022D2">
            <w:pPr>
              <w:pStyle w:val="ECCTabletext"/>
              <w:keepNext w:val="0"/>
              <w:widowControl w:val="0"/>
              <w:rPr>
                <w:rStyle w:val="ECCHLbold"/>
              </w:rPr>
            </w:pPr>
            <w:r w:rsidRPr="00C65843">
              <w:rPr>
                <w:rStyle w:val="ECCHLbold"/>
              </w:rPr>
              <w:t>DL</w:t>
            </w:r>
          </w:p>
        </w:tc>
        <w:tc>
          <w:tcPr>
            <w:tcW w:w="7435" w:type="dxa"/>
          </w:tcPr>
          <w:p w14:paraId="7827B962" w14:textId="7DFA8C1F" w:rsidR="00742714" w:rsidRPr="009456D8" w:rsidRDefault="00742714" w:rsidP="005022D2">
            <w:pPr>
              <w:pStyle w:val="ECCTabletext"/>
              <w:keepNext w:val="0"/>
              <w:widowControl w:val="0"/>
              <w:rPr>
                <w:rStyle w:val="ECCParagraph"/>
              </w:rPr>
            </w:pPr>
            <w:r w:rsidRPr="009456D8">
              <w:rPr>
                <w:rStyle w:val="ECCParagraph"/>
              </w:rPr>
              <w:t>Downlink</w:t>
            </w:r>
          </w:p>
        </w:tc>
      </w:tr>
      <w:tr w:rsidR="00742714" w:rsidRPr="009456D8" w14:paraId="7DE52290" w14:textId="77777777" w:rsidTr="004475DD">
        <w:trPr>
          <w:trHeight w:val="295"/>
        </w:trPr>
        <w:tc>
          <w:tcPr>
            <w:tcW w:w="2043" w:type="dxa"/>
          </w:tcPr>
          <w:p w14:paraId="415E4B91" w14:textId="7F9CFE06" w:rsidR="00742714" w:rsidRPr="00C65843" w:rsidRDefault="00742714" w:rsidP="005022D2">
            <w:pPr>
              <w:pStyle w:val="ECCTabletext"/>
              <w:keepNext w:val="0"/>
              <w:widowControl w:val="0"/>
              <w:rPr>
                <w:rStyle w:val="ECCHLbold"/>
              </w:rPr>
            </w:pPr>
            <w:r w:rsidRPr="00C65843">
              <w:rPr>
                <w:rStyle w:val="ECCHLbold"/>
              </w:rPr>
              <w:t>ECC</w:t>
            </w:r>
          </w:p>
        </w:tc>
        <w:tc>
          <w:tcPr>
            <w:tcW w:w="7435" w:type="dxa"/>
          </w:tcPr>
          <w:p w14:paraId="5985D264" w14:textId="0FDE8644" w:rsidR="00742714" w:rsidRPr="009456D8" w:rsidRDefault="00742714" w:rsidP="005022D2">
            <w:pPr>
              <w:pStyle w:val="ECCTabletext"/>
              <w:keepNext w:val="0"/>
              <w:widowControl w:val="0"/>
              <w:rPr>
                <w:rStyle w:val="ECCParagraph"/>
              </w:rPr>
            </w:pPr>
            <w:r w:rsidRPr="009456D8">
              <w:rPr>
                <w:rStyle w:val="ECCParagraph"/>
              </w:rPr>
              <w:t>Electronic Communications Committee</w:t>
            </w:r>
          </w:p>
        </w:tc>
      </w:tr>
      <w:tr w:rsidR="00742714" w:rsidRPr="009456D8" w14:paraId="3DC93AAC" w14:textId="77777777" w:rsidTr="004475DD">
        <w:trPr>
          <w:trHeight w:val="295"/>
        </w:trPr>
        <w:tc>
          <w:tcPr>
            <w:tcW w:w="2043" w:type="dxa"/>
          </w:tcPr>
          <w:p w14:paraId="5A6BDF27" w14:textId="70BB3332" w:rsidR="00742714" w:rsidRPr="008F77D1" w:rsidRDefault="00017AC7" w:rsidP="005022D2">
            <w:pPr>
              <w:pStyle w:val="ECCTabletext"/>
              <w:keepNext w:val="0"/>
              <w:widowControl w:val="0"/>
              <w:rPr>
                <w:rStyle w:val="ECCHLbold"/>
                <w:b w:val="0"/>
                <w:bCs/>
              </w:rPr>
            </w:pPr>
            <w:r w:rsidRPr="008F77D1">
              <w:rPr>
                <w:rStyle w:val="ECCParagraph"/>
                <w:b/>
                <w:bCs/>
                <w:i/>
                <w:iCs/>
              </w:rPr>
              <w:t>e.i.r.p.</w:t>
            </w:r>
            <w:r w:rsidRPr="008F77D1">
              <w:rPr>
                <w:rStyle w:val="ECCParagraph"/>
                <w:b/>
                <w:bCs/>
              </w:rPr>
              <w:t xml:space="preserve"> </w:t>
            </w:r>
          </w:p>
        </w:tc>
        <w:tc>
          <w:tcPr>
            <w:tcW w:w="7435" w:type="dxa"/>
          </w:tcPr>
          <w:p w14:paraId="775CCA49" w14:textId="66D1873D" w:rsidR="00742714" w:rsidRPr="009456D8" w:rsidRDefault="00742714" w:rsidP="005022D2">
            <w:pPr>
              <w:pStyle w:val="ECCTabletext"/>
              <w:keepNext w:val="0"/>
              <w:widowControl w:val="0"/>
              <w:rPr>
                <w:rStyle w:val="ECCParagraph"/>
              </w:rPr>
            </w:pPr>
            <w:r w:rsidRPr="009456D8">
              <w:rPr>
                <w:rStyle w:val="ECCParagraph"/>
              </w:rPr>
              <w:t>Effective Isotropic Radiated Power</w:t>
            </w:r>
          </w:p>
        </w:tc>
      </w:tr>
      <w:tr w:rsidR="00742714" w:rsidRPr="009456D8" w14:paraId="177641E1" w14:textId="77777777" w:rsidTr="004475DD">
        <w:trPr>
          <w:trHeight w:val="295"/>
        </w:trPr>
        <w:tc>
          <w:tcPr>
            <w:tcW w:w="2043" w:type="dxa"/>
          </w:tcPr>
          <w:p w14:paraId="0890E179" w14:textId="1CF867A0" w:rsidR="00742714" w:rsidRPr="00C65843" w:rsidRDefault="00742714" w:rsidP="005022D2">
            <w:pPr>
              <w:pStyle w:val="ECCTabletext"/>
              <w:keepNext w:val="0"/>
              <w:widowControl w:val="0"/>
              <w:rPr>
                <w:rStyle w:val="ECCHLbold"/>
              </w:rPr>
            </w:pPr>
            <w:r w:rsidRPr="00C65843">
              <w:rPr>
                <w:rStyle w:val="ECCHLbold"/>
              </w:rPr>
              <w:t>ETSI</w:t>
            </w:r>
          </w:p>
        </w:tc>
        <w:tc>
          <w:tcPr>
            <w:tcW w:w="7435" w:type="dxa"/>
          </w:tcPr>
          <w:p w14:paraId="39269030" w14:textId="0F3E1345" w:rsidR="00742714" w:rsidRPr="009456D8" w:rsidRDefault="00742714" w:rsidP="005022D2">
            <w:pPr>
              <w:pStyle w:val="ECCTabletext"/>
              <w:keepNext w:val="0"/>
              <w:widowControl w:val="0"/>
              <w:rPr>
                <w:rStyle w:val="ECCParagraph"/>
              </w:rPr>
            </w:pPr>
            <w:r w:rsidRPr="009456D8">
              <w:rPr>
                <w:rStyle w:val="ECCParagraph"/>
              </w:rPr>
              <w:t>European Telecommunications Standards Institute</w:t>
            </w:r>
          </w:p>
        </w:tc>
      </w:tr>
      <w:tr w:rsidR="00742714" w:rsidRPr="009456D8" w14:paraId="7443473F" w14:textId="77777777" w:rsidTr="004475DD">
        <w:trPr>
          <w:trHeight w:val="295"/>
        </w:trPr>
        <w:tc>
          <w:tcPr>
            <w:tcW w:w="2043" w:type="dxa"/>
          </w:tcPr>
          <w:p w14:paraId="2ECA104F" w14:textId="00AC1D53" w:rsidR="00742714" w:rsidRPr="00C65843" w:rsidRDefault="00742714" w:rsidP="005022D2">
            <w:pPr>
              <w:pStyle w:val="ECCTabletext"/>
              <w:keepNext w:val="0"/>
              <w:widowControl w:val="0"/>
              <w:rPr>
                <w:rStyle w:val="ECCHLbold"/>
              </w:rPr>
            </w:pPr>
            <w:r w:rsidRPr="00C65843">
              <w:rPr>
                <w:rStyle w:val="ECCHLbold"/>
              </w:rPr>
              <w:t>EU</w:t>
            </w:r>
          </w:p>
        </w:tc>
        <w:tc>
          <w:tcPr>
            <w:tcW w:w="7435" w:type="dxa"/>
          </w:tcPr>
          <w:p w14:paraId="18E069B0" w14:textId="5B75E4F4" w:rsidR="00742714" w:rsidRPr="009456D8" w:rsidRDefault="00742714" w:rsidP="005022D2">
            <w:pPr>
              <w:pStyle w:val="ECCTabletext"/>
              <w:keepNext w:val="0"/>
              <w:widowControl w:val="0"/>
              <w:rPr>
                <w:rStyle w:val="ECCParagraph"/>
              </w:rPr>
            </w:pPr>
            <w:r w:rsidRPr="009456D8">
              <w:rPr>
                <w:rStyle w:val="ECCParagraph"/>
              </w:rPr>
              <w:t>European Union</w:t>
            </w:r>
          </w:p>
        </w:tc>
      </w:tr>
      <w:tr w:rsidR="00742714" w:rsidRPr="009456D8" w14:paraId="23F42DD2" w14:textId="77777777" w:rsidTr="004475DD">
        <w:trPr>
          <w:trHeight w:val="295"/>
        </w:trPr>
        <w:tc>
          <w:tcPr>
            <w:tcW w:w="2043" w:type="dxa"/>
          </w:tcPr>
          <w:p w14:paraId="54113292" w14:textId="65EDB578" w:rsidR="00742714" w:rsidRPr="00C65843" w:rsidRDefault="00742714" w:rsidP="005022D2">
            <w:pPr>
              <w:pStyle w:val="ECCTabletext"/>
              <w:keepNext w:val="0"/>
              <w:widowControl w:val="0"/>
              <w:rPr>
                <w:rStyle w:val="ECCHLbold"/>
              </w:rPr>
            </w:pPr>
            <w:r w:rsidRPr="00C65843">
              <w:rPr>
                <w:rStyle w:val="ECCHLbold"/>
              </w:rPr>
              <w:t>FS</w:t>
            </w:r>
          </w:p>
        </w:tc>
        <w:tc>
          <w:tcPr>
            <w:tcW w:w="7435" w:type="dxa"/>
          </w:tcPr>
          <w:p w14:paraId="32CE0074" w14:textId="54DD48E5" w:rsidR="00742714" w:rsidRPr="009456D8" w:rsidRDefault="00742714" w:rsidP="005022D2">
            <w:pPr>
              <w:pStyle w:val="ECCTabletext"/>
              <w:keepNext w:val="0"/>
              <w:widowControl w:val="0"/>
              <w:rPr>
                <w:rStyle w:val="ECCParagraph"/>
              </w:rPr>
            </w:pPr>
            <w:r w:rsidRPr="009456D8">
              <w:rPr>
                <w:rStyle w:val="ECCParagraph"/>
              </w:rPr>
              <w:t>Fixed Service</w:t>
            </w:r>
          </w:p>
        </w:tc>
      </w:tr>
      <w:tr w:rsidR="00742714" w:rsidRPr="009456D8" w14:paraId="1D58492F" w14:textId="77777777" w:rsidTr="004475DD">
        <w:trPr>
          <w:trHeight w:val="295"/>
        </w:trPr>
        <w:tc>
          <w:tcPr>
            <w:tcW w:w="2043" w:type="dxa"/>
          </w:tcPr>
          <w:p w14:paraId="698E964C" w14:textId="6B579EE6" w:rsidR="00742714" w:rsidRPr="00C65843" w:rsidRDefault="00742714" w:rsidP="005022D2">
            <w:pPr>
              <w:pStyle w:val="ECCTabletext"/>
              <w:keepNext w:val="0"/>
              <w:widowControl w:val="0"/>
              <w:rPr>
                <w:rStyle w:val="ECCHLbold"/>
              </w:rPr>
            </w:pPr>
            <w:r w:rsidRPr="00C65843">
              <w:rPr>
                <w:rStyle w:val="ECCHLbold"/>
              </w:rPr>
              <w:t>FSS</w:t>
            </w:r>
          </w:p>
        </w:tc>
        <w:tc>
          <w:tcPr>
            <w:tcW w:w="7435" w:type="dxa"/>
          </w:tcPr>
          <w:p w14:paraId="1E28C69D" w14:textId="48425461" w:rsidR="00742714" w:rsidRPr="009456D8" w:rsidRDefault="00742714" w:rsidP="005022D2">
            <w:pPr>
              <w:pStyle w:val="ECCTabletext"/>
              <w:keepNext w:val="0"/>
              <w:widowControl w:val="0"/>
              <w:rPr>
                <w:rStyle w:val="ECCParagraph"/>
              </w:rPr>
            </w:pPr>
            <w:r w:rsidRPr="009456D8">
              <w:rPr>
                <w:rStyle w:val="ECCParagraph"/>
              </w:rPr>
              <w:t>Fixed Satellite Service</w:t>
            </w:r>
          </w:p>
        </w:tc>
      </w:tr>
      <w:tr w:rsidR="00742714" w:rsidRPr="009456D8" w14:paraId="457D5E5A" w14:textId="77777777" w:rsidTr="004475DD">
        <w:trPr>
          <w:trHeight w:val="295"/>
        </w:trPr>
        <w:tc>
          <w:tcPr>
            <w:tcW w:w="2043" w:type="dxa"/>
          </w:tcPr>
          <w:p w14:paraId="069FF074" w14:textId="1B77CED9" w:rsidR="00742714" w:rsidRPr="00C65843" w:rsidRDefault="00742714" w:rsidP="005022D2">
            <w:pPr>
              <w:pStyle w:val="ECCTabletext"/>
              <w:keepNext w:val="0"/>
              <w:widowControl w:val="0"/>
              <w:rPr>
                <w:rStyle w:val="ECCHLbold"/>
              </w:rPr>
            </w:pPr>
            <w:r w:rsidRPr="00C65843">
              <w:rPr>
                <w:rStyle w:val="ECCHLbold"/>
              </w:rPr>
              <w:t>MFCN</w:t>
            </w:r>
          </w:p>
        </w:tc>
        <w:tc>
          <w:tcPr>
            <w:tcW w:w="7435" w:type="dxa"/>
          </w:tcPr>
          <w:p w14:paraId="40D84FE2" w14:textId="33ABE940" w:rsidR="00742714" w:rsidRPr="009456D8" w:rsidRDefault="00742714" w:rsidP="005022D2">
            <w:pPr>
              <w:pStyle w:val="ECCTabletext"/>
              <w:keepNext w:val="0"/>
              <w:widowControl w:val="0"/>
              <w:rPr>
                <w:rStyle w:val="ECCParagraph"/>
              </w:rPr>
            </w:pPr>
            <w:r w:rsidRPr="009456D8">
              <w:rPr>
                <w:rStyle w:val="ECCParagraph"/>
              </w:rPr>
              <w:t>Mobile Fixed Communications Network</w:t>
            </w:r>
          </w:p>
        </w:tc>
      </w:tr>
      <w:tr w:rsidR="00742714" w:rsidRPr="009456D8" w14:paraId="73BAF851" w14:textId="77777777" w:rsidTr="004475DD">
        <w:trPr>
          <w:trHeight w:val="295"/>
        </w:trPr>
        <w:tc>
          <w:tcPr>
            <w:tcW w:w="2043" w:type="dxa"/>
          </w:tcPr>
          <w:p w14:paraId="759986F2" w14:textId="5E4726E2" w:rsidR="00742714" w:rsidRPr="00C65843" w:rsidRDefault="00742714" w:rsidP="005022D2">
            <w:pPr>
              <w:pStyle w:val="ECCTabletext"/>
              <w:keepNext w:val="0"/>
              <w:widowControl w:val="0"/>
              <w:rPr>
                <w:rStyle w:val="ECCHLbold"/>
              </w:rPr>
            </w:pPr>
            <w:r w:rsidRPr="00C65843">
              <w:rPr>
                <w:rStyle w:val="ECCHLbold"/>
              </w:rPr>
              <w:t>non-AAS</w:t>
            </w:r>
          </w:p>
        </w:tc>
        <w:tc>
          <w:tcPr>
            <w:tcW w:w="7435" w:type="dxa"/>
          </w:tcPr>
          <w:p w14:paraId="1DDAF378" w14:textId="6520182F" w:rsidR="00742714" w:rsidRPr="009456D8" w:rsidRDefault="00742714" w:rsidP="005022D2">
            <w:pPr>
              <w:pStyle w:val="ECCTabletext"/>
              <w:keepNext w:val="0"/>
              <w:widowControl w:val="0"/>
              <w:rPr>
                <w:rStyle w:val="ECCParagraph"/>
              </w:rPr>
            </w:pPr>
            <w:r w:rsidRPr="009456D8">
              <w:rPr>
                <w:rStyle w:val="ECCParagraph"/>
              </w:rPr>
              <w:t>Non Active Antenna Systems</w:t>
            </w:r>
          </w:p>
        </w:tc>
      </w:tr>
      <w:tr w:rsidR="00FB6BB3" w:rsidRPr="009456D8" w14:paraId="128EEE7C" w14:textId="77777777" w:rsidTr="004475DD">
        <w:trPr>
          <w:trHeight w:val="295"/>
        </w:trPr>
        <w:tc>
          <w:tcPr>
            <w:tcW w:w="2043" w:type="dxa"/>
          </w:tcPr>
          <w:p w14:paraId="566CB930" w14:textId="4C9DDB9C" w:rsidR="00FB6BB3" w:rsidRPr="00C65843" w:rsidRDefault="00FB6BB3" w:rsidP="005022D2">
            <w:pPr>
              <w:pStyle w:val="ECCTabletext"/>
              <w:keepNext w:val="0"/>
              <w:widowControl w:val="0"/>
              <w:rPr>
                <w:rStyle w:val="ECCHLbold"/>
              </w:rPr>
            </w:pPr>
            <w:r>
              <w:rPr>
                <w:rStyle w:val="ECCHLbold"/>
              </w:rPr>
              <w:t>NRB</w:t>
            </w:r>
          </w:p>
        </w:tc>
        <w:tc>
          <w:tcPr>
            <w:tcW w:w="7435" w:type="dxa"/>
          </w:tcPr>
          <w:p w14:paraId="24094453" w14:textId="1B91EE25" w:rsidR="00FB6BB3" w:rsidRPr="00FB6BB3" w:rsidRDefault="00FB6BB3" w:rsidP="005022D2">
            <w:pPr>
              <w:pStyle w:val="pf0"/>
              <w:widowControl w:val="0"/>
              <w:rPr>
                <w:rStyle w:val="ECCParagraph"/>
                <w:szCs w:val="20"/>
              </w:rPr>
            </w:pPr>
            <w:r w:rsidRPr="00FB6BB3">
              <w:rPr>
                <w:rStyle w:val="cf01"/>
                <w:sz w:val="20"/>
                <w:szCs w:val="20"/>
              </w:rPr>
              <w:t>Number of Resource Block</w:t>
            </w:r>
          </w:p>
        </w:tc>
      </w:tr>
      <w:tr w:rsidR="00AA3C45" w:rsidRPr="009456D8" w14:paraId="7468EAA4" w14:textId="77777777" w:rsidTr="004475DD">
        <w:trPr>
          <w:trHeight w:val="295"/>
        </w:trPr>
        <w:tc>
          <w:tcPr>
            <w:tcW w:w="2043" w:type="dxa"/>
          </w:tcPr>
          <w:p w14:paraId="7A3F75B1" w14:textId="0988CEEF" w:rsidR="00AA3C45" w:rsidRPr="00C65843" w:rsidRDefault="00AA3C45" w:rsidP="005022D2">
            <w:pPr>
              <w:pStyle w:val="ECCTabletext"/>
              <w:keepNext w:val="0"/>
              <w:widowControl w:val="0"/>
              <w:rPr>
                <w:rStyle w:val="ECCHLbold"/>
              </w:rPr>
            </w:pPr>
            <w:r w:rsidRPr="00C65843">
              <w:rPr>
                <w:rStyle w:val="ECCHLbold"/>
              </w:rPr>
              <w:t>PtP</w:t>
            </w:r>
          </w:p>
        </w:tc>
        <w:tc>
          <w:tcPr>
            <w:tcW w:w="7435" w:type="dxa"/>
          </w:tcPr>
          <w:p w14:paraId="6F92F90A" w14:textId="5D5804B7" w:rsidR="00AA3C45" w:rsidRPr="00BD0974" w:rsidRDefault="00AA3C45" w:rsidP="005022D2">
            <w:pPr>
              <w:pStyle w:val="ECCTabletext"/>
              <w:keepNext w:val="0"/>
              <w:widowControl w:val="0"/>
              <w:rPr>
                <w:rStyle w:val="ECCParagraph"/>
                <w:szCs w:val="20"/>
              </w:rPr>
            </w:pPr>
            <w:r w:rsidRPr="00BD0974">
              <w:rPr>
                <w:rStyle w:val="ECCParagraph"/>
                <w:szCs w:val="20"/>
              </w:rPr>
              <w:t>Point</w:t>
            </w:r>
            <w:r w:rsidR="00BD0974">
              <w:rPr>
                <w:rStyle w:val="ECCParagraph"/>
                <w:szCs w:val="20"/>
              </w:rPr>
              <w:t>-</w:t>
            </w:r>
            <w:r w:rsidRPr="00BD0974">
              <w:rPr>
                <w:rStyle w:val="ECCParagraph"/>
                <w:szCs w:val="20"/>
              </w:rPr>
              <w:t>to</w:t>
            </w:r>
            <w:r w:rsidR="00BD0974">
              <w:rPr>
                <w:rStyle w:val="ECCParagraph"/>
                <w:szCs w:val="20"/>
              </w:rPr>
              <w:t>-</w:t>
            </w:r>
            <w:r w:rsidRPr="00BD0974">
              <w:rPr>
                <w:rStyle w:val="ECCParagraph"/>
                <w:szCs w:val="20"/>
              </w:rPr>
              <w:t>Point</w:t>
            </w:r>
          </w:p>
        </w:tc>
      </w:tr>
      <w:tr w:rsidR="00AA3C45" w:rsidRPr="009456D8" w14:paraId="0E633A0A" w14:textId="77777777" w:rsidTr="004475DD">
        <w:trPr>
          <w:trHeight w:val="295"/>
        </w:trPr>
        <w:tc>
          <w:tcPr>
            <w:tcW w:w="2043" w:type="dxa"/>
          </w:tcPr>
          <w:p w14:paraId="47D6CE71" w14:textId="7267DF13" w:rsidR="00AA3C45" w:rsidRPr="00C65843" w:rsidRDefault="00E90889" w:rsidP="005022D2">
            <w:pPr>
              <w:pStyle w:val="ECCTabletext"/>
              <w:keepNext w:val="0"/>
              <w:widowControl w:val="0"/>
              <w:rPr>
                <w:rStyle w:val="ECCHLbold"/>
              </w:rPr>
            </w:pPr>
            <w:r w:rsidRPr="00C65843">
              <w:rPr>
                <w:rStyle w:val="ECCHLbold"/>
              </w:rPr>
              <w:t>PmP</w:t>
            </w:r>
          </w:p>
        </w:tc>
        <w:tc>
          <w:tcPr>
            <w:tcW w:w="7435" w:type="dxa"/>
          </w:tcPr>
          <w:p w14:paraId="16BA9141" w14:textId="76EAA83D" w:rsidR="00AA3C45" w:rsidRPr="00BD0974" w:rsidRDefault="00AA3C45" w:rsidP="005022D2">
            <w:pPr>
              <w:pStyle w:val="ECCTabletext"/>
              <w:keepNext w:val="0"/>
              <w:widowControl w:val="0"/>
              <w:rPr>
                <w:rStyle w:val="ECCParagraph"/>
                <w:szCs w:val="20"/>
              </w:rPr>
            </w:pPr>
            <w:r w:rsidRPr="00BD0974">
              <w:rPr>
                <w:rStyle w:val="ECCParagraph"/>
                <w:szCs w:val="20"/>
              </w:rPr>
              <w:t>Point</w:t>
            </w:r>
            <w:r w:rsidR="00BD0974">
              <w:rPr>
                <w:rStyle w:val="ECCParagraph"/>
                <w:szCs w:val="20"/>
              </w:rPr>
              <w:t>-</w:t>
            </w:r>
            <w:r w:rsidRPr="00BD0974">
              <w:rPr>
                <w:rStyle w:val="ECCParagraph"/>
                <w:szCs w:val="20"/>
              </w:rPr>
              <w:t>to</w:t>
            </w:r>
            <w:r w:rsidR="00BD0974">
              <w:rPr>
                <w:rStyle w:val="ECCParagraph"/>
                <w:szCs w:val="20"/>
              </w:rPr>
              <w:t>-M</w:t>
            </w:r>
            <w:r w:rsidRPr="00BD0974">
              <w:rPr>
                <w:rStyle w:val="ECCParagraph"/>
                <w:szCs w:val="20"/>
              </w:rPr>
              <w:t>ultipoint</w:t>
            </w:r>
          </w:p>
        </w:tc>
      </w:tr>
      <w:tr w:rsidR="00742714" w:rsidRPr="009456D8" w14:paraId="34D98009" w14:textId="77777777" w:rsidTr="004475DD">
        <w:trPr>
          <w:trHeight w:val="295"/>
        </w:trPr>
        <w:tc>
          <w:tcPr>
            <w:tcW w:w="2043" w:type="dxa"/>
          </w:tcPr>
          <w:p w14:paraId="66D51E54" w14:textId="6AAB93F3" w:rsidR="00742714" w:rsidRPr="00C65843" w:rsidRDefault="00742714" w:rsidP="005022D2">
            <w:pPr>
              <w:pStyle w:val="ECCTabletext"/>
              <w:keepNext w:val="0"/>
              <w:widowControl w:val="0"/>
              <w:rPr>
                <w:rStyle w:val="ECCHLbold"/>
              </w:rPr>
            </w:pPr>
            <w:r w:rsidRPr="00C65843">
              <w:rPr>
                <w:rStyle w:val="ECCHLbold"/>
              </w:rPr>
              <w:t>RA</w:t>
            </w:r>
          </w:p>
        </w:tc>
        <w:tc>
          <w:tcPr>
            <w:tcW w:w="7435" w:type="dxa"/>
          </w:tcPr>
          <w:p w14:paraId="18F973BB" w14:textId="42859E2E" w:rsidR="00742714" w:rsidRPr="00FB6BB3" w:rsidRDefault="00742714" w:rsidP="005022D2">
            <w:pPr>
              <w:pStyle w:val="ECCTabletext"/>
              <w:keepNext w:val="0"/>
              <w:widowControl w:val="0"/>
              <w:rPr>
                <w:rStyle w:val="ECCParagraph"/>
                <w:szCs w:val="20"/>
              </w:rPr>
            </w:pPr>
            <w:r w:rsidRPr="00FB6BB3">
              <w:rPr>
                <w:rStyle w:val="ECCParagraph"/>
                <w:szCs w:val="20"/>
              </w:rPr>
              <w:t xml:space="preserve">Radio </w:t>
            </w:r>
            <w:r w:rsidR="008764F5" w:rsidRPr="00FB6BB3">
              <w:rPr>
                <w:rStyle w:val="ECCParagraph"/>
                <w:szCs w:val="20"/>
              </w:rPr>
              <w:t>A</w:t>
            </w:r>
            <w:r w:rsidRPr="00FB6BB3">
              <w:rPr>
                <w:rStyle w:val="ECCParagraph"/>
                <w:szCs w:val="20"/>
              </w:rPr>
              <w:t>ltimeters</w:t>
            </w:r>
          </w:p>
        </w:tc>
      </w:tr>
      <w:tr w:rsidR="00F75E41" w:rsidRPr="009456D8" w14:paraId="21E22994" w14:textId="77777777" w:rsidTr="004475DD">
        <w:trPr>
          <w:trHeight w:val="295"/>
        </w:trPr>
        <w:tc>
          <w:tcPr>
            <w:tcW w:w="2043" w:type="dxa"/>
          </w:tcPr>
          <w:p w14:paraId="1190C54A" w14:textId="613FF59C" w:rsidR="00F75E41" w:rsidRPr="00C65843" w:rsidRDefault="00F75E41" w:rsidP="005022D2">
            <w:pPr>
              <w:pStyle w:val="ECCTabletext"/>
              <w:keepNext w:val="0"/>
              <w:widowControl w:val="0"/>
              <w:rPr>
                <w:rStyle w:val="ECCHLbold"/>
              </w:rPr>
            </w:pPr>
            <w:r>
              <w:rPr>
                <w:rStyle w:val="ECCHLbold"/>
              </w:rPr>
              <w:t>RB</w:t>
            </w:r>
          </w:p>
        </w:tc>
        <w:tc>
          <w:tcPr>
            <w:tcW w:w="7435" w:type="dxa"/>
          </w:tcPr>
          <w:p w14:paraId="79ED5BA8" w14:textId="3D962B1B" w:rsidR="00F75E41" w:rsidRPr="00FB6BB3" w:rsidRDefault="00F75E41" w:rsidP="005022D2">
            <w:pPr>
              <w:pStyle w:val="pf0"/>
              <w:widowControl w:val="0"/>
              <w:rPr>
                <w:rStyle w:val="ECCParagraph"/>
                <w:szCs w:val="20"/>
              </w:rPr>
            </w:pPr>
            <w:r w:rsidRPr="00FB6BB3">
              <w:rPr>
                <w:rStyle w:val="cf01"/>
                <w:sz w:val="20"/>
                <w:szCs w:val="20"/>
              </w:rPr>
              <w:t>Resource Block</w:t>
            </w:r>
          </w:p>
        </w:tc>
      </w:tr>
      <w:tr w:rsidR="00742714" w:rsidRPr="009456D8" w14:paraId="7CCC34A2" w14:textId="77777777" w:rsidTr="004475DD">
        <w:trPr>
          <w:trHeight w:val="295"/>
        </w:trPr>
        <w:tc>
          <w:tcPr>
            <w:tcW w:w="2043" w:type="dxa"/>
          </w:tcPr>
          <w:p w14:paraId="1711AE77" w14:textId="5357C80A" w:rsidR="00742714" w:rsidRPr="00C65843" w:rsidRDefault="00742714" w:rsidP="005022D2">
            <w:pPr>
              <w:pStyle w:val="ECCTabletext"/>
              <w:keepNext w:val="0"/>
              <w:widowControl w:val="0"/>
              <w:rPr>
                <w:rStyle w:val="ECCHLbold"/>
              </w:rPr>
            </w:pPr>
            <w:r w:rsidRPr="00C65843">
              <w:rPr>
                <w:rStyle w:val="ECCHLbold"/>
              </w:rPr>
              <w:t>Rx</w:t>
            </w:r>
          </w:p>
        </w:tc>
        <w:tc>
          <w:tcPr>
            <w:tcW w:w="7435" w:type="dxa"/>
          </w:tcPr>
          <w:p w14:paraId="1C5ED2DD" w14:textId="6A3174DE" w:rsidR="00742714" w:rsidRPr="009456D8" w:rsidRDefault="00742714" w:rsidP="005022D2">
            <w:pPr>
              <w:pStyle w:val="ECCTabletext"/>
              <w:keepNext w:val="0"/>
              <w:widowControl w:val="0"/>
              <w:rPr>
                <w:rStyle w:val="ECCParagraph"/>
              </w:rPr>
            </w:pPr>
            <w:r w:rsidRPr="009456D8">
              <w:rPr>
                <w:rStyle w:val="ECCParagraph"/>
              </w:rPr>
              <w:t>Receiver</w:t>
            </w:r>
          </w:p>
        </w:tc>
      </w:tr>
      <w:tr w:rsidR="00F77302" w:rsidRPr="009456D8" w14:paraId="0804D571" w14:textId="77777777" w:rsidTr="004475DD">
        <w:trPr>
          <w:trHeight w:val="295"/>
        </w:trPr>
        <w:tc>
          <w:tcPr>
            <w:tcW w:w="2043" w:type="dxa"/>
          </w:tcPr>
          <w:p w14:paraId="19726607" w14:textId="38B11D44" w:rsidR="00F77302" w:rsidRPr="00C65843" w:rsidRDefault="00B877FE" w:rsidP="005022D2">
            <w:pPr>
              <w:pStyle w:val="ECCTabletext"/>
              <w:keepNext w:val="0"/>
              <w:widowControl w:val="0"/>
              <w:rPr>
                <w:rStyle w:val="ECCHLbold"/>
              </w:rPr>
            </w:pPr>
            <w:r w:rsidRPr="00C65843">
              <w:rPr>
                <w:rStyle w:val="ECCHLbold"/>
              </w:rPr>
              <w:t>TDD</w:t>
            </w:r>
          </w:p>
        </w:tc>
        <w:tc>
          <w:tcPr>
            <w:tcW w:w="7435" w:type="dxa"/>
          </w:tcPr>
          <w:p w14:paraId="54C0EB04" w14:textId="0C72C765" w:rsidR="00F77302" w:rsidRPr="009456D8" w:rsidRDefault="00B877FE" w:rsidP="005022D2">
            <w:pPr>
              <w:pStyle w:val="ECCTabletext"/>
              <w:keepNext w:val="0"/>
              <w:widowControl w:val="0"/>
              <w:rPr>
                <w:rStyle w:val="ECCParagraph"/>
              </w:rPr>
            </w:pPr>
            <w:r w:rsidRPr="009456D8">
              <w:rPr>
                <w:rStyle w:val="ECCParagraph"/>
              </w:rPr>
              <w:t>Time division duplex</w:t>
            </w:r>
          </w:p>
        </w:tc>
      </w:tr>
      <w:tr w:rsidR="006A5C3A" w:rsidRPr="009456D8" w14:paraId="493A9DE0" w14:textId="77777777" w:rsidTr="004475DD">
        <w:trPr>
          <w:trHeight w:val="295"/>
        </w:trPr>
        <w:tc>
          <w:tcPr>
            <w:tcW w:w="2043" w:type="dxa"/>
          </w:tcPr>
          <w:p w14:paraId="3969A25A" w14:textId="7DBC9BA2" w:rsidR="006A5C3A" w:rsidRPr="00C65843" w:rsidRDefault="006A5C3A" w:rsidP="005022D2">
            <w:pPr>
              <w:pStyle w:val="ECCTabletext"/>
              <w:keepNext w:val="0"/>
              <w:widowControl w:val="0"/>
              <w:rPr>
                <w:rStyle w:val="ECCHLbold"/>
              </w:rPr>
            </w:pPr>
            <w:r w:rsidRPr="00C65843">
              <w:rPr>
                <w:rStyle w:val="ECCHLbold"/>
              </w:rPr>
              <w:t>TPC</w:t>
            </w:r>
          </w:p>
        </w:tc>
        <w:tc>
          <w:tcPr>
            <w:tcW w:w="7435" w:type="dxa"/>
          </w:tcPr>
          <w:p w14:paraId="248624B3" w14:textId="2A581DDF" w:rsidR="006A5C3A" w:rsidRPr="009456D8" w:rsidRDefault="006A5C3A" w:rsidP="005022D2">
            <w:pPr>
              <w:pStyle w:val="ECCTabletext"/>
              <w:keepNext w:val="0"/>
              <w:widowControl w:val="0"/>
              <w:rPr>
                <w:rStyle w:val="ECCParagraph"/>
              </w:rPr>
            </w:pPr>
            <w:r w:rsidRPr="009456D8">
              <w:rPr>
                <w:rStyle w:val="ECCParagraph"/>
              </w:rPr>
              <w:t>Transmitter Power Control</w:t>
            </w:r>
          </w:p>
        </w:tc>
      </w:tr>
      <w:tr w:rsidR="00742714" w:rsidRPr="009456D8" w14:paraId="5644BD10" w14:textId="77777777" w:rsidTr="004475DD">
        <w:trPr>
          <w:trHeight w:val="295"/>
        </w:trPr>
        <w:tc>
          <w:tcPr>
            <w:tcW w:w="2043" w:type="dxa"/>
          </w:tcPr>
          <w:p w14:paraId="70E06F3C" w14:textId="69A1FDA6" w:rsidR="00742714" w:rsidRPr="00C65843" w:rsidRDefault="00742714" w:rsidP="005022D2">
            <w:pPr>
              <w:pStyle w:val="ECCTabletext"/>
              <w:keepNext w:val="0"/>
              <w:widowControl w:val="0"/>
              <w:rPr>
                <w:rStyle w:val="ECCHLbold"/>
              </w:rPr>
            </w:pPr>
            <w:r w:rsidRPr="00C65843">
              <w:rPr>
                <w:rStyle w:val="ECCHLbold"/>
              </w:rPr>
              <w:t>Tx</w:t>
            </w:r>
          </w:p>
        </w:tc>
        <w:tc>
          <w:tcPr>
            <w:tcW w:w="7435" w:type="dxa"/>
          </w:tcPr>
          <w:p w14:paraId="6D183F63" w14:textId="065D67BB" w:rsidR="00742714" w:rsidRPr="009456D8" w:rsidRDefault="00742714" w:rsidP="005022D2">
            <w:pPr>
              <w:pStyle w:val="ECCTabletext"/>
              <w:keepNext w:val="0"/>
              <w:widowControl w:val="0"/>
              <w:rPr>
                <w:rStyle w:val="ECCParagraph"/>
              </w:rPr>
            </w:pPr>
            <w:r w:rsidRPr="009456D8">
              <w:rPr>
                <w:rStyle w:val="ECCParagraph"/>
              </w:rPr>
              <w:t>Transmitter</w:t>
            </w:r>
          </w:p>
        </w:tc>
      </w:tr>
      <w:tr w:rsidR="00742714" w:rsidRPr="009456D8" w14:paraId="726625DF" w14:textId="77777777" w:rsidTr="004475DD">
        <w:trPr>
          <w:trHeight w:val="295"/>
        </w:trPr>
        <w:tc>
          <w:tcPr>
            <w:tcW w:w="2043" w:type="dxa"/>
          </w:tcPr>
          <w:p w14:paraId="2615F1A5" w14:textId="068CB73A" w:rsidR="00742714" w:rsidRPr="00C65843" w:rsidRDefault="00742714" w:rsidP="005022D2">
            <w:pPr>
              <w:pStyle w:val="ECCTabletext"/>
              <w:keepNext w:val="0"/>
              <w:widowControl w:val="0"/>
              <w:rPr>
                <w:rStyle w:val="ECCHLbold"/>
              </w:rPr>
            </w:pPr>
            <w:r w:rsidRPr="00C65843">
              <w:rPr>
                <w:rStyle w:val="ECCHLbold"/>
              </w:rPr>
              <w:t>UL</w:t>
            </w:r>
          </w:p>
        </w:tc>
        <w:tc>
          <w:tcPr>
            <w:tcW w:w="7435" w:type="dxa"/>
          </w:tcPr>
          <w:p w14:paraId="32E410D2" w14:textId="486126CF" w:rsidR="00742714" w:rsidRPr="009456D8" w:rsidRDefault="00742714" w:rsidP="005022D2">
            <w:pPr>
              <w:pStyle w:val="ECCTabletext"/>
              <w:keepNext w:val="0"/>
              <w:widowControl w:val="0"/>
              <w:rPr>
                <w:rStyle w:val="ECCParagraph"/>
              </w:rPr>
            </w:pPr>
            <w:r w:rsidRPr="009456D8">
              <w:rPr>
                <w:rStyle w:val="ECCParagraph"/>
              </w:rPr>
              <w:t>Uplink</w:t>
            </w:r>
          </w:p>
        </w:tc>
      </w:tr>
      <w:tr w:rsidR="00742714" w:rsidRPr="009456D8" w14:paraId="2EF05862" w14:textId="77777777" w:rsidTr="004475DD">
        <w:trPr>
          <w:trHeight w:val="295"/>
        </w:trPr>
        <w:tc>
          <w:tcPr>
            <w:tcW w:w="2043" w:type="dxa"/>
          </w:tcPr>
          <w:p w14:paraId="53C7D731" w14:textId="5F5DF174" w:rsidR="00742714" w:rsidRPr="00C65843" w:rsidRDefault="00742714" w:rsidP="005022D2">
            <w:pPr>
              <w:pStyle w:val="ECCTabletext"/>
              <w:keepNext w:val="0"/>
              <w:widowControl w:val="0"/>
              <w:rPr>
                <w:rStyle w:val="ECCHLbold"/>
              </w:rPr>
            </w:pPr>
            <w:r w:rsidRPr="00C65843">
              <w:rPr>
                <w:rStyle w:val="ECCHLbold"/>
              </w:rPr>
              <w:t>UK</w:t>
            </w:r>
          </w:p>
        </w:tc>
        <w:tc>
          <w:tcPr>
            <w:tcW w:w="7435" w:type="dxa"/>
          </w:tcPr>
          <w:p w14:paraId="34976451" w14:textId="521A9DAD" w:rsidR="00742714" w:rsidRPr="009456D8" w:rsidRDefault="00742714" w:rsidP="005022D2">
            <w:pPr>
              <w:pStyle w:val="ECCTabletext"/>
              <w:keepNext w:val="0"/>
              <w:widowControl w:val="0"/>
              <w:rPr>
                <w:rStyle w:val="ECCParagraph"/>
              </w:rPr>
            </w:pPr>
            <w:r w:rsidRPr="009456D8">
              <w:rPr>
                <w:rStyle w:val="ECCParagraph"/>
              </w:rPr>
              <w:t>United Kingdom</w:t>
            </w:r>
          </w:p>
        </w:tc>
      </w:tr>
      <w:tr w:rsidR="00742714" w:rsidRPr="009456D8" w14:paraId="64B9B530" w14:textId="77777777" w:rsidTr="004475DD">
        <w:trPr>
          <w:trHeight w:val="295"/>
        </w:trPr>
        <w:tc>
          <w:tcPr>
            <w:tcW w:w="2043" w:type="dxa"/>
          </w:tcPr>
          <w:p w14:paraId="557B8317" w14:textId="3204D0A0" w:rsidR="00742714" w:rsidRPr="00C65843" w:rsidRDefault="00742714" w:rsidP="005022D2">
            <w:pPr>
              <w:pStyle w:val="ECCTabletext"/>
              <w:keepNext w:val="0"/>
              <w:widowControl w:val="0"/>
              <w:rPr>
                <w:rStyle w:val="ECCHLbold"/>
              </w:rPr>
            </w:pPr>
            <w:r w:rsidRPr="00C65843">
              <w:rPr>
                <w:rStyle w:val="ECCHLbold"/>
              </w:rPr>
              <w:t>VGOS</w:t>
            </w:r>
          </w:p>
        </w:tc>
        <w:tc>
          <w:tcPr>
            <w:tcW w:w="7435" w:type="dxa"/>
          </w:tcPr>
          <w:p w14:paraId="7E60DAE0" w14:textId="621FE4D1" w:rsidR="00742714" w:rsidRPr="009456D8" w:rsidRDefault="00742714" w:rsidP="005022D2">
            <w:pPr>
              <w:pStyle w:val="ECCTabletext"/>
              <w:keepNext w:val="0"/>
              <w:widowControl w:val="0"/>
              <w:rPr>
                <w:rStyle w:val="ECCParagraph"/>
              </w:rPr>
            </w:pPr>
            <w:r w:rsidRPr="009456D8">
              <w:rPr>
                <w:rStyle w:val="ECCParagraph"/>
              </w:rPr>
              <w:t>VLBI Global Observing System</w:t>
            </w:r>
          </w:p>
        </w:tc>
      </w:tr>
      <w:tr w:rsidR="00742714" w:rsidRPr="009456D8" w14:paraId="4C2CBF08" w14:textId="77777777" w:rsidTr="004475DD">
        <w:trPr>
          <w:trHeight w:val="295"/>
        </w:trPr>
        <w:tc>
          <w:tcPr>
            <w:tcW w:w="2043" w:type="dxa"/>
          </w:tcPr>
          <w:p w14:paraId="0126EB2D" w14:textId="7DC449A9" w:rsidR="00742714" w:rsidRPr="00C65843" w:rsidRDefault="00742714" w:rsidP="005022D2">
            <w:pPr>
              <w:pStyle w:val="ECCTabletext"/>
              <w:keepNext w:val="0"/>
              <w:widowControl w:val="0"/>
              <w:rPr>
                <w:rStyle w:val="ECCHLbold"/>
              </w:rPr>
            </w:pPr>
            <w:r w:rsidRPr="00C65843">
              <w:rPr>
                <w:rStyle w:val="ECCHLbold"/>
              </w:rPr>
              <w:t>VLBI</w:t>
            </w:r>
          </w:p>
        </w:tc>
        <w:tc>
          <w:tcPr>
            <w:tcW w:w="7435" w:type="dxa"/>
          </w:tcPr>
          <w:p w14:paraId="4D18D192" w14:textId="7C9A0023" w:rsidR="00742714" w:rsidRPr="009456D8" w:rsidRDefault="00742714" w:rsidP="005022D2">
            <w:pPr>
              <w:pStyle w:val="ECCTabletext"/>
              <w:keepNext w:val="0"/>
              <w:widowControl w:val="0"/>
              <w:rPr>
                <w:rStyle w:val="ECCParagraph"/>
              </w:rPr>
            </w:pPr>
            <w:r w:rsidRPr="009456D8">
              <w:rPr>
                <w:rStyle w:val="ECCParagraph"/>
              </w:rPr>
              <w:t>Very Long Baseline Interferometry</w:t>
            </w:r>
          </w:p>
        </w:tc>
      </w:tr>
      <w:tr w:rsidR="00742714" w:rsidRPr="009456D8" w14:paraId="36C8B422" w14:textId="77777777" w:rsidTr="004475DD">
        <w:trPr>
          <w:trHeight w:val="295"/>
        </w:trPr>
        <w:tc>
          <w:tcPr>
            <w:tcW w:w="2043" w:type="dxa"/>
          </w:tcPr>
          <w:p w14:paraId="2D122F00" w14:textId="6E4AD9CB" w:rsidR="00742714" w:rsidRPr="00C65843" w:rsidRDefault="00742714" w:rsidP="005022D2">
            <w:pPr>
              <w:pStyle w:val="ECCTabletext"/>
              <w:keepNext w:val="0"/>
              <w:widowControl w:val="0"/>
              <w:rPr>
                <w:rStyle w:val="ECCHLbold"/>
              </w:rPr>
            </w:pPr>
            <w:r w:rsidRPr="00C65843">
              <w:rPr>
                <w:rStyle w:val="ECCHLbold"/>
              </w:rPr>
              <w:t>WAIC</w:t>
            </w:r>
          </w:p>
        </w:tc>
        <w:tc>
          <w:tcPr>
            <w:tcW w:w="7435" w:type="dxa"/>
          </w:tcPr>
          <w:p w14:paraId="2DA1E486" w14:textId="3B04333B" w:rsidR="00742714" w:rsidRPr="009456D8" w:rsidRDefault="00742714" w:rsidP="005022D2">
            <w:pPr>
              <w:pStyle w:val="ECCTabletext"/>
              <w:keepNext w:val="0"/>
              <w:widowControl w:val="0"/>
              <w:rPr>
                <w:rStyle w:val="ECCParagraph"/>
              </w:rPr>
            </w:pPr>
            <w:r w:rsidRPr="009456D8">
              <w:rPr>
                <w:rStyle w:val="ECCParagraph"/>
              </w:rPr>
              <w:t>Wireless Avionics Intra-Communications</w:t>
            </w:r>
          </w:p>
        </w:tc>
      </w:tr>
      <w:tr w:rsidR="00742714" w:rsidRPr="009456D8" w14:paraId="676C6A59" w14:textId="77777777" w:rsidTr="004475DD">
        <w:trPr>
          <w:trHeight w:val="295"/>
        </w:trPr>
        <w:tc>
          <w:tcPr>
            <w:tcW w:w="2043" w:type="dxa"/>
          </w:tcPr>
          <w:p w14:paraId="43C9F0D1" w14:textId="2C121033" w:rsidR="00742714" w:rsidRPr="00C65843" w:rsidRDefault="00742714" w:rsidP="005022D2">
            <w:pPr>
              <w:pStyle w:val="ECCTabletext"/>
              <w:keepNext w:val="0"/>
              <w:widowControl w:val="0"/>
              <w:rPr>
                <w:rStyle w:val="ECCHLbold"/>
              </w:rPr>
            </w:pPr>
            <w:r w:rsidRPr="00C65843">
              <w:rPr>
                <w:rStyle w:val="ECCHLbold"/>
              </w:rPr>
              <w:t>WBB LMP</w:t>
            </w:r>
          </w:p>
        </w:tc>
        <w:tc>
          <w:tcPr>
            <w:tcW w:w="7435" w:type="dxa"/>
          </w:tcPr>
          <w:p w14:paraId="352855B2" w14:textId="3E565DEB" w:rsidR="00BC00F0" w:rsidRPr="009456D8" w:rsidRDefault="00E2125E" w:rsidP="005022D2">
            <w:pPr>
              <w:pStyle w:val="ECCTabletext"/>
              <w:keepNext w:val="0"/>
              <w:widowControl w:val="0"/>
              <w:rPr>
                <w:rStyle w:val="ECCParagraph"/>
              </w:rPr>
            </w:pPr>
            <w:r>
              <w:rPr>
                <w:rStyle w:val="ECCParagraph"/>
              </w:rPr>
              <w:t>T</w:t>
            </w:r>
            <w:r w:rsidR="000175A7" w:rsidRPr="000175A7">
              <w:rPr>
                <w:rStyle w:val="ECCParagraph"/>
              </w:rPr>
              <w:t xml:space="preserve">errestrial wireless broadband low/medium </w:t>
            </w:r>
            <w:r w:rsidR="002B065A">
              <w:rPr>
                <w:rStyle w:val="ECCParagraph"/>
              </w:rPr>
              <w:t xml:space="preserve">power </w:t>
            </w:r>
            <w:r w:rsidR="000175A7" w:rsidRPr="000175A7">
              <w:rPr>
                <w:rStyle w:val="ECCParagraph"/>
              </w:rPr>
              <w:t>systems providing local-area network connectivity</w:t>
            </w:r>
          </w:p>
        </w:tc>
      </w:tr>
    </w:tbl>
    <w:p w14:paraId="6BA977E9" w14:textId="69107056" w:rsidR="00797D4C" w:rsidRPr="009456D8" w:rsidRDefault="00797D4C" w:rsidP="004D14BE">
      <w:pPr>
        <w:pStyle w:val="Heading1"/>
        <w:tabs>
          <w:tab w:val="left" w:pos="340"/>
        </w:tabs>
        <w:rPr>
          <w:rStyle w:val="ECCParagraph"/>
        </w:rPr>
      </w:pPr>
      <w:bookmarkStart w:id="18" w:name="_Toc380056497"/>
      <w:bookmarkStart w:id="19" w:name="_Toc380059748"/>
      <w:bookmarkStart w:id="20" w:name="_Toc380059785"/>
      <w:bookmarkStart w:id="21" w:name="_Toc396153636"/>
      <w:bookmarkStart w:id="22" w:name="_Toc396383863"/>
      <w:bookmarkStart w:id="23" w:name="_Toc396917296"/>
      <w:bookmarkStart w:id="24" w:name="_Toc396917345"/>
      <w:bookmarkStart w:id="25" w:name="_Toc396917407"/>
      <w:bookmarkStart w:id="26" w:name="_Toc396917460"/>
      <w:bookmarkStart w:id="27" w:name="_Toc396917627"/>
      <w:bookmarkStart w:id="28" w:name="_Toc396917642"/>
      <w:bookmarkStart w:id="29" w:name="_Toc396917747"/>
      <w:bookmarkStart w:id="30" w:name="_Toc160031439"/>
      <w:bookmarkStart w:id="31" w:name="_Toc160181005"/>
      <w:bookmarkStart w:id="32" w:name="_Toc172791698"/>
      <w:r w:rsidRPr="009456D8">
        <w:rPr>
          <w:rStyle w:val="ECCParagraph"/>
        </w:rPr>
        <w:lastRenderedPageBreak/>
        <w:t>Introduction</w:t>
      </w:r>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r w:rsidR="00AF77AE" w:rsidRPr="009456D8">
        <w:rPr>
          <w:rStyle w:val="ECCParagraph"/>
        </w:rPr>
        <w:t xml:space="preserve"> </w:t>
      </w:r>
    </w:p>
    <w:p w14:paraId="2B24D654" w14:textId="093D0498" w:rsidR="00742714" w:rsidRPr="009456D8" w:rsidRDefault="00742714" w:rsidP="00126D31">
      <w:pPr>
        <w:rPr>
          <w:rStyle w:val="ECCParagraph"/>
        </w:rPr>
      </w:pPr>
      <w:r w:rsidRPr="009456D8">
        <w:rPr>
          <w:rStyle w:val="ECCParagraph"/>
        </w:rPr>
        <w:t xml:space="preserve">This Report investigates the technical feasibility of the shared use of the 3.8-4.2 GHz frequency band by terrestrial wireless broadband systems </w:t>
      </w:r>
      <w:r w:rsidR="00AA3C45" w:rsidRPr="009456D8">
        <w:rPr>
          <w:rStyle w:val="ECCParagraph"/>
        </w:rPr>
        <w:t xml:space="preserve">(WBB systems) </w:t>
      </w:r>
      <w:r w:rsidRPr="009456D8">
        <w:rPr>
          <w:rStyle w:val="ECCParagraph"/>
        </w:rPr>
        <w:t>providing local-area network connectivity</w:t>
      </w:r>
      <w:r w:rsidR="00E92FE5" w:rsidRPr="009456D8">
        <w:rPr>
          <w:rStyle w:val="ECCParagraph"/>
        </w:rPr>
        <w:t xml:space="preserve"> </w:t>
      </w:r>
      <w:r w:rsidR="001B22A2" w:rsidRPr="009456D8">
        <w:rPr>
          <w:rStyle w:val="ECCParagraph"/>
        </w:rPr>
        <w:t xml:space="preserve">with base stations operating at low/medium power </w:t>
      </w:r>
      <w:r w:rsidR="00E92FE5" w:rsidRPr="009456D8">
        <w:rPr>
          <w:rStyle w:val="ECCParagraph"/>
        </w:rPr>
        <w:t xml:space="preserve">(here and after with abbreviation WBB LMP) </w:t>
      </w:r>
      <w:r w:rsidRPr="009456D8">
        <w:rPr>
          <w:rStyle w:val="ECCParagraph"/>
        </w:rPr>
        <w:t>with focus on vertical industries and other terrestrial wireless use cases, proving the results of:</w:t>
      </w:r>
    </w:p>
    <w:p w14:paraId="3F3F22D1" w14:textId="7C57A6F9" w:rsidR="00742714" w:rsidRPr="009456D8" w:rsidRDefault="00742714" w:rsidP="00126D31">
      <w:pPr>
        <w:pStyle w:val="ECCBulletsLv1"/>
        <w:rPr>
          <w:rStyle w:val="ECCParagraph"/>
        </w:rPr>
      </w:pPr>
      <w:r w:rsidRPr="009456D8">
        <w:rPr>
          <w:rStyle w:val="ECCParagraph"/>
        </w:rPr>
        <w:t xml:space="preserve">sharing and compatibility studies between </w:t>
      </w:r>
      <w:r w:rsidR="00AA3C45" w:rsidRPr="009456D8">
        <w:rPr>
          <w:rStyle w:val="ECCParagraph"/>
        </w:rPr>
        <w:t xml:space="preserve">WBB LMP </w:t>
      </w:r>
      <w:r w:rsidRPr="009456D8">
        <w:rPr>
          <w:rStyle w:val="ECCParagraph"/>
        </w:rPr>
        <w:t>networks;</w:t>
      </w:r>
    </w:p>
    <w:p w14:paraId="529E5534" w14:textId="4ECB5E0F" w:rsidR="001B22A2" w:rsidRPr="009456D8" w:rsidRDefault="00742714" w:rsidP="00126D31">
      <w:pPr>
        <w:pStyle w:val="ECCBulletsLv1"/>
        <w:rPr>
          <w:rStyle w:val="ECCParagraph"/>
        </w:rPr>
      </w:pPr>
      <w:r w:rsidRPr="009456D8">
        <w:rPr>
          <w:rStyle w:val="ECCParagraph"/>
        </w:rPr>
        <w:t xml:space="preserve">sharing and compatibility studies between </w:t>
      </w:r>
      <w:r w:rsidR="00AA3C45" w:rsidRPr="009456D8">
        <w:rPr>
          <w:rStyle w:val="ECCParagraph"/>
        </w:rPr>
        <w:t xml:space="preserve">WBB LMP networks </w:t>
      </w:r>
      <w:r w:rsidRPr="009456D8">
        <w:rPr>
          <w:rStyle w:val="ECCParagraph"/>
        </w:rPr>
        <w:t xml:space="preserve">and incumbent users in the 3.8-4.2 GHz frequency band, notably receiving satellite earth stations in the fixed satellite service and terrestrial fixed links to ensure the protection and the future evolution and development of </w:t>
      </w:r>
      <w:r w:rsidR="001B22A2" w:rsidRPr="009456D8">
        <w:rPr>
          <w:rStyle w:val="ECCParagraph"/>
        </w:rPr>
        <w:t>th</w:t>
      </w:r>
      <w:r w:rsidR="00103449" w:rsidRPr="009456D8">
        <w:rPr>
          <w:rStyle w:val="ECCParagraph"/>
        </w:rPr>
        <w:t>e</w:t>
      </w:r>
      <w:r w:rsidR="001B22A2" w:rsidRPr="009456D8">
        <w:rPr>
          <w:rStyle w:val="ECCParagraph"/>
        </w:rPr>
        <w:t>s</w:t>
      </w:r>
      <w:r w:rsidR="00103449" w:rsidRPr="009456D8">
        <w:rPr>
          <w:rStyle w:val="ECCParagraph"/>
        </w:rPr>
        <w:t>e</w:t>
      </w:r>
      <w:r w:rsidRPr="009456D8">
        <w:rPr>
          <w:rStyle w:val="ECCParagraph"/>
        </w:rPr>
        <w:t xml:space="preserve"> incumbent users sharing this band</w:t>
      </w:r>
      <w:r w:rsidR="003A774B" w:rsidRPr="009456D8">
        <w:rPr>
          <w:rStyle w:val="ECCParagraph"/>
        </w:rPr>
        <w:t>;</w:t>
      </w:r>
      <w:r w:rsidRPr="009456D8">
        <w:rPr>
          <w:rStyle w:val="ECCParagraph"/>
        </w:rPr>
        <w:t xml:space="preserve"> </w:t>
      </w:r>
    </w:p>
    <w:p w14:paraId="716AB46C" w14:textId="1A4FFB0A" w:rsidR="004510CD" w:rsidRPr="009456D8" w:rsidRDefault="00742714" w:rsidP="00126D31">
      <w:pPr>
        <w:pStyle w:val="ECCBulletsLv1"/>
        <w:rPr>
          <w:rStyle w:val="ECCParagraph"/>
        </w:rPr>
      </w:pPr>
      <w:r w:rsidRPr="009456D8">
        <w:rPr>
          <w:rStyle w:val="ECCParagraph"/>
        </w:rPr>
        <w:t xml:space="preserve">sharing and compatibility studies between </w:t>
      </w:r>
      <w:r w:rsidR="00AA3C45" w:rsidRPr="009456D8">
        <w:rPr>
          <w:rStyle w:val="ECCParagraph"/>
        </w:rPr>
        <w:t xml:space="preserve">WBB LMP networks </w:t>
      </w:r>
      <w:r w:rsidRPr="009456D8">
        <w:rPr>
          <w:rStyle w:val="ECCParagraph"/>
        </w:rPr>
        <w:t>and spectrum users in adjacent bands (such as MFCN below 3.8 GHz).</w:t>
      </w:r>
      <w:r w:rsidR="00DE7FA1" w:rsidRPr="009456D8">
        <w:rPr>
          <w:rStyle w:val="ECCParagraph"/>
        </w:rPr>
        <w:t xml:space="preserve"> </w:t>
      </w:r>
    </w:p>
    <w:p w14:paraId="2A326E2A" w14:textId="5D05F8E0" w:rsidR="00742714" w:rsidRPr="009456D8" w:rsidRDefault="00176BE1" w:rsidP="00E92050">
      <w:pPr>
        <w:rPr>
          <w:rStyle w:val="ECCParagraph"/>
        </w:rPr>
      </w:pPr>
      <w:r w:rsidRPr="009456D8">
        <w:rPr>
          <w:rStyle w:val="ECCParagraph"/>
        </w:rPr>
        <w:t>The adjacent band co-existence study between WBB LMP in 3.8-4.2 GHz band and Radio Altimeters in 4.2</w:t>
      </w:r>
      <w:r w:rsidR="00C110FC">
        <w:rPr>
          <w:rStyle w:val="ECCParagraph"/>
        </w:rPr>
        <w:t> </w:t>
      </w:r>
      <w:r w:rsidRPr="009456D8">
        <w:rPr>
          <w:rStyle w:val="ECCParagraph"/>
        </w:rPr>
        <w:t>-</w:t>
      </w:r>
      <w:r w:rsidR="00C110FC">
        <w:rPr>
          <w:rStyle w:val="ECCParagraph"/>
        </w:rPr>
        <w:t> </w:t>
      </w:r>
      <w:r w:rsidRPr="009456D8">
        <w:rPr>
          <w:rStyle w:val="ECCParagraph"/>
        </w:rPr>
        <w:t xml:space="preserve">4.4 GHz band is </w:t>
      </w:r>
      <w:r w:rsidR="00F819ED" w:rsidRPr="009456D8">
        <w:rPr>
          <w:rStyle w:val="ECCParagraph"/>
        </w:rPr>
        <w:t>covered</w:t>
      </w:r>
      <w:r w:rsidRPr="009456D8">
        <w:rPr>
          <w:rStyle w:val="ECCParagraph"/>
        </w:rPr>
        <w:t xml:space="preserve"> </w:t>
      </w:r>
      <w:r w:rsidR="00F819ED" w:rsidRPr="009456D8">
        <w:rPr>
          <w:rStyle w:val="ECCParagraph"/>
        </w:rPr>
        <w:t>by</w:t>
      </w:r>
      <w:r w:rsidRPr="009456D8">
        <w:rPr>
          <w:rStyle w:val="ECCParagraph"/>
        </w:rPr>
        <w:t xml:space="preserve"> </w:t>
      </w:r>
      <w:r w:rsidR="00F819ED" w:rsidRPr="009456D8">
        <w:rPr>
          <w:rStyle w:val="ECCParagraph"/>
        </w:rPr>
        <w:t>the</w:t>
      </w:r>
      <w:r w:rsidR="00DE7FA1" w:rsidRPr="009456D8">
        <w:rPr>
          <w:rStyle w:val="ECCParagraph"/>
        </w:rPr>
        <w:t xml:space="preserve"> </w:t>
      </w:r>
      <w:r w:rsidR="00DE7FA1" w:rsidRPr="004475DD">
        <w:t xml:space="preserve">separate ECC </w:t>
      </w:r>
      <w:r w:rsidR="00E92050" w:rsidRPr="004475DD">
        <w:t>R</w:t>
      </w:r>
      <w:r w:rsidR="00DE7FA1" w:rsidRPr="004475DD">
        <w:t>eport</w:t>
      </w:r>
      <w:r w:rsidR="00EF4380" w:rsidRPr="004475DD">
        <w:t xml:space="preserve"> </w:t>
      </w:r>
      <w:r w:rsidR="008D138F" w:rsidRPr="004475DD">
        <w:t>362</w:t>
      </w:r>
      <w:r w:rsidR="00EF4380" w:rsidRPr="009456D8">
        <w:rPr>
          <w:rStyle w:val="ECCParagraph"/>
        </w:rPr>
        <w:t xml:space="preserve"> </w:t>
      </w:r>
      <w:r w:rsidR="00EF4380" w:rsidRPr="009456D8">
        <w:rPr>
          <w:rStyle w:val="ECCParagraph"/>
        </w:rPr>
        <w:fldChar w:fldCharType="begin"/>
      </w:r>
      <w:r w:rsidR="00EF4380" w:rsidRPr="009456D8">
        <w:rPr>
          <w:rStyle w:val="ECCParagraph"/>
        </w:rPr>
        <w:instrText xml:space="preserve"> REF _Ref166676201 \r \h </w:instrText>
      </w:r>
      <w:r w:rsidR="00BB175C" w:rsidRPr="009456D8">
        <w:rPr>
          <w:rStyle w:val="ECCParagraph"/>
        </w:rPr>
        <w:instrText xml:space="preserve"> \* MERGEFORMAT </w:instrText>
      </w:r>
      <w:r w:rsidR="00EF4380" w:rsidRPr="009456D8">
        <w:rPr>
          <w:rStyle w:val="ECCParagraph"/>
        </w:rPr>
      </w:r>
      <w:r w:rsidR="00EF4380" w:rsidRPr="009456D8">
        <w:rPr>
          <w:rStyle w:val="ECCParagraph"/>
        </w:rPr>
        <w:fldChar w:fldCharType="separate"/>
      </w:r>
      <w:r w:rsidR="00C12604" w:rsidRPr="009456D8">
        <w:rPr>
          <w:rStyle w:val="ECCParagraph"/>
        </w:rPr>
        <w:t>[1]</w:t>
      </w:r>
      <w:r w:rsidR="00EF4380" w:rsidRPr="009456D8">
        <w:rPr>
          <w:rStyle w:val="ECCParagraph"/>
        </w:rPr>
        <w:fldChar w:fldCharType="end"/>
      </w:r>
      <w:r w:rsidR="004B44A4" w:rsidRPr="009456D8">
        <w:rPr>
          <w:rStyle w:val="ECCParagraph"/>
        </w:rPr>
        <w:t>.</w:t>
      </w:r>
    </w:p>
    <w:p w14:paraId="2B36EC8F" w14:textId="77777777" w:rsidR="00742714" w:rsidRPr="009456D8" w:rsidRDefault="00742714" w:rsidP="00126D31">
      <w:pPr>
        <w:rPr>
          <w:rStyle w:val="ECCParagraph"/>
        </w:rPr>
      </w:pPr>
    </w:p>
    <w:p w14:paraId="7B3F1665" w14:textId="3106ED96" w:rsidR="00742714" w:rsidRPr="009456D8" w:rsidRDefault="00742714" w:rsidP="009C3773">
      <w:pPr>
        <w:pStyle w:val="Heading1"/>
        <w:rPr>
          <w:rStyle w:val="ECCParagraph"/>
        </w:rPr>
      </w:pPr>
      <w:bookmarkStart w:id="33" w:name="_Ref157012504"/>
      <w:bookmarkStart w:id="34" w:name="_Toc160031440"/>
      <w:bookmarkStart w:id="35" w:name="_Toc160181006"/>
      <w:bookmarkStart w:id="36" w:name="_Toc172791699"/>
      <w:bookmarkStart w:id="37" w:name="_Toc526845760"/>
      <w:bookmarkStart w:id="38" w:name="_Toc10466711"/>
      <w:bookmarkStart w:id="39" w:name="_Toc99702218"/>
      <w:bookmarkStart w:id="40" w:name="_Toc138704624"/>
      <w:bookmarkStart w:id="41" w:name="_Toc138704751"/>
      <w:bookmarkStart w:id="42" w:name="_Toc138342304"/>
      <w:r w:rsidRPr="009456D8">
        <w:rPr>
          <w:rStyle w:val="ECCParagraph"/>
        </w:rPr>
        <w:lastRenderedPageBreak/>
        <w:t>Definitions</w:t>
      </w:r>
      <w:bookmarkEnd w:id="33"/>
      <w:bookmarkEnd w:id="34"/>
      <w:bookmarkEnd w:id="35"/>
      <w:bookmarkEnd w:id="36"/>
    </w:p>
    <w:p w14:paraId="2C721961" w14:textId="2624CF9A" w:rsidR="00742714" w:rsidRPr="009456D8" w:rsidRDefault="00742714" w:rsidP="00E92050">
      <w:pPr>
        <w:pStyle w:val="Heading2"/>
        <w:rPr>
          <w:rStyle w:val="ECCParagraph"/>
        </w:rPr>
      </w:pPr>
      <w:bookmarkStart w:id="43" w:name="_Toc160031441"/>
      <w:bookmarkStart w:id="44" w:name="_Toc160181007"/>
      <w:bookmarkStart w:id="45" w:name="_Toc172791700"/>
      <w:r w:rsidRPr="009456D8">
        <w:rPr>
          <w:rStyle w:val="ECCParagraph"/>
        </w:rPr>
        <w:t>Synchronisation</w:t>
      </w:r>
      <w:bookmarkEnd w:id="43"/>
      <w:bookmarkEnd w:id="44"/>
      <w:bookmarkEnd w:id="45"/>
    </w:p>
    <w:p w14:paraId="304464BF" w14:textId="13DCEDAC" w:rsidR="00742714" w:rsidRPr="009456D8" w:rsidRDefault="00742714" w:rsidP="004F4D81">
      <w:pPr>
        <w:rPr>
          <w:rStyle w:val="ECCParagraph"/>
        </w:rPr>
      </w:pPr>
      <w:r w:rsidRPr="009456D8">
        <w:rPr>
          <w:rStyle w:val="ECCParagraph"/>
        </w:rPr>
        <w:t>The definitions below may not necessarily apply to an entire network. In particular, there are use cases where different base stations within a network may be unsynchronised or semi-synchronised.</w:t>
      </w:r>
    </w:p>
    <w:p w14:paraId="4AD9CA4E" w14:textId="30195199" w:rsidR="00742714" w:rsidRPr="009456D8" w:rsidRDefault="00742714" w:rsidP="00E92050">
      <w:pPr>
        <w:pStyle w:val="Heading3"/>
        <w:rPr>
          <w:rStyle w:val="ECCParagraph"/>
        </w:rPr>
      </w:pPr>
      <w:bookmarkStart w:id="46" w:name="_Toc160031442"/>
      <w:bookmarkStart w:id="47" w:name="_Toc160181008"/>
      <w:bookmarkStart w:id="48" w:name="_Toc172791701"/>
      <w:r w:rsidRPr="009456D8">
        <w:rPr>
          <w:rStyle w:val="ECCParagraph"/>
        </w:rPr>
        <w:t>Synchronised operation</w:t>
      </w:r>
      <w:bookmarkEnd w:id="46"/>
      <w:bookmarkEnd w:id="47"/>
      <w:bookmarkEnd w:id="48"/>
    </w:p>
    <w:p w14:paraId="2032E0CA" w14:textId="5D22C760" w:rsidR="00742714" w:rsidRPr="009456D8" w:rsidRDefault="00742714" w:rsidP="004F4D81">
      <w:pPr>
        <w:rPr>
          <w:rStyle w:val="ECCParagraph"/>
        </w:rPr>
      </w:pPr>
      <w:r w:rsidRPr="009456D8">
        <w:rPr>
          <w:rStyle w:val="ECCParagraph"/>
        </w:rPr>
        <w:t xml:space="preserve">The synchronised operation in the context of this Report means operation of TDD in several different networks, where no simultaneous UL and DL transmissions occur, i.e. at any given moment in time either all networks transmit in DL or all networks transmit in UL. This requires the alignment of all DL and UL transmissions for all TDD networks involved as well as </w:t>
      </w:r>
      <w:r w:rsidR="00F819ED" w:rsidRPr="009456D8">
        <w:rPr>
          <w:rStyle w:val="ECCParagraph"/>
        </w:rPr>
        <w:t xml:space="preserve">a common phase clock reference </w:t>
      </w:r>
      <w:r w:rsidRPr="009456D8">
        <w:rPr>
          <w:rStyle w:val="ECCParagraph"/>
        </w:rPr>
        <w:t>synchronising the beginning of the frame across all networks.</w:t>
      </w:r>
    </w:p>
    <w:p w14:paraId="5AE65FAD" w14:textId="7CB33615" w:rsidR="00742714" w:rsidRPr="009456D8" w:rsidRDefault="00742714" w:rsidP="00E92050">
      <w:pPr>
        <w:pStyle w:val="Heading3"/>
        <w:rPr>
          <w:rStyle w:val="ECCParagraph"/>
        </w:rPr>
      </w:pPr>
      <w:bookmarkStart w:id="49" w:name="_Toc160031443"/>
      <w:bookmarkStart w:id="50" w:name="_Toc160181009"/>
      <w:bookmarkStart w:id="51" w:name="_Toc172791702"/>
      <w:r w:rsidRPr="009456D8">
        <w:rPr>
          <w:rStyle w:val="ECCParagraph"/>
        </w:rPr>
        <w:t>Unsynchronised operation</w:t>
      </w:r>
      <w:bookmarkEnd w:id="49"/>
      <w:bookmarkEnd w:id="50"/>
      <w:bookmarkEnd w:id="51"/>
    </w:p>
    <w:p w14:paraId="52F155D3" w14:textId="78ADB876" w:rsidR="00742714" w:rsidRPr="009456D8" w:rsidRDefault="00742714" w:rsidP="004F4D81">
      <w:pPr>
        <w:rPr>
          <w:rStyle w:val="ECCParagraph"/>
        </w:rPr>
      </w:pPr>
      <w:r w:rsidRPr="009456D8">
        <w:rPr>
          <w:rStyle w:val="ECCParagraph"/>
        </w:rPr>
        <w:t>The unsynchronised operation in the context of this Report means operation of TDD in several different networks, where at any given moment in time at least one network transmits in DL while at least one network transmits in UL. This might happen if the TDD networks either do not align all DL and UL transmissions or do not synchronise at the beginning of the frame</w:t>
      </w:r>
      <w:r w:rsidR="00F819ED" w:rsidRPr="009456D8">
        <w:rPr>
          <w:rStyle w:val="ECCParagraph"/>
        </w:rPr>
        <w:t xml:space="preserve"> i.e. </w:t>
      </w:r>
      <w:r w:rsidR="000E49AC" w:rsidRPr="009456D8">
        <w:rPr>
          <w:rStyle w:val="ECCParagraph"/>
        </w:rPr>
        <w:t>no common</w:t>
      </w:r>
      <w:r w:rsidR="00F819ED" w:rsidRPr="009456D8">
        <w:rPr>
          <w:rStyle w:val="ECCParagraph"/>
        </w:rPr>
        <w:t xml:space="preserve"> phase clock reference</w:t>
      </w:r>
      <w:r w:rsidRPr="009456D8">
        <w:rPr>
          <w:rStyle w:val="ECCParagraph"/>
        </w:rPr>
        <w:t>.</w:t>
      </w:r>
    </w:p>
    <w:p w14:paraId="0F7661A9" w14:textId="17368C29" w:rsidR="00742714" w:rsidRPr="009456D8" w:rsidRDefault="00742714" w:rsidP="00E92050">
      <w:pPr>
        <w:pStyle w:val="Heading3"/>
        <w:rPr>
          <w:rStyle w:val="ECCParagraph"/>
        </w:rPr>
      </w:pPr>
      <w:bookmarkStart w:id="52" w:name="_Toc160031444"/>
      <w:bookmarkStart w:id="53" w:name="_Toc160181010"/>
      <w:bookmarkStart w:id="54" w:name="_Toc172791703"/>
      <w:r w:rsidRPr="009456D8">
        <w:rPr>
          <w:rStyle w:val="ECCParagraph"/>
        </w:rPr>
        <w:t>Semi-synchronised operation</w:t>
      </w:r>
      <w:bookmarkEnd w:id="52"/>
      <w:bookmarkEnd w:id="53"/>
      <w:bookmarkEnd w:id="54"/>
    </w:p>
    <w:p w14:paraId="4B8D5A59" w14:textId="3E34DF41" w:rsidR="00742714" w:rsidRPr="009456D8" w:rsidRDefault="00742714" w:rsidP="00742714">
      <w:pPr>
        <w:rPr>
          <w:rStyle w:val="ECCParagraph"/>
        </w:rPr>
      </w:pPr>
      <w:r w:rsidRPr="009456D8">
        <w:rPr>
          <w:rStyle w:val="ECCParagraph"/>
        </w:rPr>
        <w:t xml:space="preserve">The semi-synchronised operation corresponds to the case where a part of the frame is consistent with synchronised operation as described above, while the remaining portion of the frame is consistent with unsynchronised operation as described above. This requires the adoption of a frame structure for all TDD networks involved, including slots where the UL/DL direction is not specified, as well as </w:t>
      </w:r>
      <w:r w:rsidR="00F819ED" w:rsidRPr="009456D8">
        <w:rPr>
          <w:rStyle w:val="ECCParagraph"/>
        </w:rPr>
        <w:t xml:space="preserve">a common phase clock reference </w:t>
      </w:r>
      <w:r w:rsidRPr="009456D8">
        <w:rPr>
          <w:rStyle w:val="ECCParagraph"/>
        </w:rPr>
        <w:t>synchronising the beginning of the frame across all networks</w:t>
      </w:r>
      <w:r w:rsidR="00E92050" w:rsidRPr="009456D8">
        <w:rPr>
          <w:rStyle w:val="ECCParagraph"/>
        </w:rPr>
        <w:t>.</w:t>
      </w:r>
    </w:p>
    <w:p w14:paraId="73C5440B" w14:textId="5B6831F9" w:rsidR="00CB32CE" w:rsidRPr="009456D8" w:rsidRDefault="00CB32CE" w:rsidP="00E92050">
      <w:pPr>
        <w:pStyle w:val="Heading3"/>
        <w:rPr>
          <w:rStyle w:val="ECCParagraph"/>
        </w:rPr>
      </w:pPr>
      <w:bookmarkStart w:id="55" w:name="_Ref157012536"/>
      <w:bookmarkStart w:id="56" w:name="_Toc160031445"/>
      <w:bookmarkStart w:id="57" w:name="_Toc160181011"/>
      <w:bookmarkStart w:id="58" w:name="_Toc172791704"/>
      <w:r w:rsidRPr="009456D8">
        <w:rPr>
          <w:rStyle w:val="ECCParagraph"/>
        </w:rPr>
        <w:t>Semi-synchronised operation with DL to UL modifications for WBB LMP</w:t>
      </w:r>
      <w:bookmarkEnd w:id="55"/>
      <w:bookmarkEnd w:id="56"/>
      <w:bookmarkEnd w:id="57"/>
      <w:bookmarkEnd w:id="58"/>
    </w:p>
    <w:p w14:paraId="0A5D35AD" w14:textId="2E443365" w:rsidR="00CB32CE" w:rsidRPr="009456D8" w:rsidRDefault="00CB32CE" w:rsidP="004F4D81">
      <w:pPr>
        <w:rPr>
          <w:rStyle w:val="ECCParagraph"/>
        </w:rPr>
      </w:pPr>
      <w:r w:rsidRPr="009456D8">
        <w:rPr>
          <w:rStyle w:val="ECCParagraph"/>
        </w:rPr>
        <w:t>In this Report, a specific sub-case of semi-synchronised operation, in which only DL to UL modifications are allowed</w:t>
      </w:r>
      <w:r w:rsidR="000E49AC" w:rsidRPr="009456D8">
        <w:rPr>
          <w:rStyle w:val="ECCParagraph"/>
        </w:rPr>
        <w:t xml:space="preserve"> to WBB LMP network compared to the frame structure of the MFCN network</w:t>
      </w:r>
      <w:r w:rsidRPr="009456D8">
        <w:rPr>
          <w:rStyle w:val="ECCParagraph"/>
        </w:rPr>
        <w:t xml:space="preserve">, is considered. This case is especially interesting for those scenarios where WBB LMP networks require more UL resources than those available in the frame structure of the MFCN network below 3800 MHz. In the case of semi-synchronised operation with DL to UL modifications, only the default DL transmission direction in the frame structure may be modified into UL. As a result, if </w:t>
      </w:r>
      <w:r w:rsidR="000E49AC" w:rsidRPr="009456D8">
        <w:rPr>
          <w:rStyle w:val="ECCParagraph"/>
        </w:rPr>
        <w:t xml:space="preserve">only </w:t>
      </w:r>
      <w:r w:rsidRPr="009456D8">
        <w:rPr>
          <w:rStyle w:val="ECCParagraph"/>
        </w:rPr>
        <w:t xml:space="preserve">DL to UL modifications are performed by the WBB LMP networks, MFCN below 3800 MHz will not receive additional BS-to-BS cross-interference from the WBB LMP network. However, WBB LMP network </w:t>
      </w:r>
      <w:r w:rsidR="000E49AC" w:rsidRPr="009456D8">
        <w:rPr>
          <w:rStyle w:val="ECCParagraph"/>
        </w:rPr>
        <w:t xml:space="preserve">could </w:t>
      </w:r>
      <w:r w:rsidRPr="009456D8">
        <w:rPr>
          <w:rStyle w:val="ECCParagraph"/>
        </w:rPr>
        <w:t>receive additional BS-to-BS cross-interference which might need to be handled</w:t>
      </w:r>
      <w:r w:rsidR="002C2820" w:rsidRPr="009456D8">
        <w:rPr>
          <w:rStyle w:val="ECCParagraph"/>
        </w:rPr>
        <w:t>.</w:t>
      </w:r>
      <w:r w:rsidRPr="009456D8">
        <w:rPr>
          <w:rStyle w:val="ECCParagraph"/>
        </w:rPr>
        <w:t xml:space="preserve"> </w:t>
      </w:r>
    </w:p>
    <w:p w14:paraId="128CA7D7" w14:textId="5196FBBD" w:rsidR="00CB32CE" w:rsidRPr="009456D8" w:rsidRDefault="00CB32CE" w:rsidP="004F4D81">
      <w:pPr>
        <w:rPr>
          <w:rStyle w:val="ECCParagraph"/>
        </w:rPr>
      </w:pPr>
      <w:r w:rsidRPr="009456D8">
        <w:rPr>
          <w:rStyle w:val="ECCParagraph"/>
        </w:rPr>
        <w:t xml:space="preserve">The approach could be implemented with either one of the frame structures recommended in ECC Recommendation (20)03 </w:t>
      </w:r>
      <w:r w:rsidR="00956987" w:rsidRPr="009456D8">
        <w:rPr>
          <w:rStyle w:val="ECCParagraph"/>
        </w:rPr>
        <w:fldChar w:fldCharType="begin"/>
      </w:r>
      <w:r w:rsidR="00956987" w:rsidRPr="009456D8">
        <w:rPr>
          <w:rStyle w:val="ECCParagraph"/>
        </w:rPr>
        <w:instrText xml:space="preserve"> REF _Ref166678894 \r \h </w:instrText>
      </w:r>
      <w:r w:rsidR="00BB175C" w:rsidRPr="009456D8">
        <w:rPr>
          <w:rStyle w:val="ECCParagraph"/>
        </w:rPr>
        <w:instrText xml:space="preserve"> \* MERGEFORMAT </w:instrText>
      </w:r>
      <w:r w:rsidR="00956987" w:rsidRPr="009456D8">
        <w:rPr>
          <w:rStyle w:val="ECCParagraph"/>
        </w:rPr>
      </w:r>
      <w:r w:rsidR="00956987" w:rsidRPr="009456D8">
        <w:rPr>
          <w:rStyle w:val="ECCParagraph"/>
        </w:rPr>
        <w:fldChar w:fldCharType="separate"/>
      </w:r>
      <w:r w:rsidR="00C12604" w:rsidRPr="009456D8">
        <w:rPr>
          <w:rStyle w:val="ECCParagraph"/>
        </w:rPr>
        <w:t>[2]</w:t>
      </w:r>
      <w:r w:rsidR="00956987" w:rsidRPr="009456D8">
        <w:rPr>
          <w:rStyle w:val="ECCParagraph"/>
        </w:rPr>
        <w:fldChar w:fldCharType="end"/>
      </w:r>
      <w:r w:rsidRPr="009456D8">
        <w:rPr>
          <w:rStyle w:val="ECCParagraph"/>
        </w:rPr>
        <w:t>.</w:t>
      </w:r>
    </w:p>
    <w:p w14:paraId="4671F13C" w14:textId="284464A4" w:rsidR="00C81973" w:rsidRPr="009456D8" w:rsidRDefault="00C81973" w:rsidP="00E37D44">
      <w:pPr>
        <w:rPr>
          <w:rStyle w:val="ECCParagraph"/>
        </w:rPr>
      </w:pPr>
      <w:r w:rsidRPr="009456D8">
        <w:rPr>
          <w:rStyle w:val="ECCParagraph"/>
        </w:rPr>
        <w:fldChar w:fldCharType="begin"/>
      </w:r>
      <w:r w:rsidRPr="009456D8">
        <w:rPr>
          <w:rStyle w:val="ECCParagraph"/>
        </w:rPr>
        <w:instrText xml:space="preserve"> REF _Ref156046984 \h </w:instrText>
      </w:r>
      <w:r w:rsidR="002E55C0"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w:t>
      </w:r>
      <w:r w:rsidRPr="009456D8">
        <w:rPr>
          <w:rStyle w:val="ECCParagraph"/>
        </w:rPr>
        <w:fldChar w:fldCharType="end"/>
      </w:r>
      <w:r w:rsidRPr="009456D8">
        <w:rPr>
          <w:rStyle w:val="ECCParagraph"/>
        </w:rPr>
        <w:t xml:space="preserve"> illustrates the concepts via an example of the three different synchronisation options.</w:t>
      </w:r>
    </w:p>
    <w:p w14:paraId="3CD3D375" w14:textId="33C41E54" w:rsidR="00742714" w:rsidRPr="009456D8" w:rsidRDefault="00742714" w:rsidP="00E070D1">
      <w:pPr>
        <w:pStyle w:val="ECCFiguregraphcentred"/>
        <w:rPr>
          <w:rStyle w:val="ECCParagraph"/>
        </w:rPr>
      </w:pPr>
      <w:r w:rsidRPr="009456D8">
        <w:rPr>
          <w:rStyle w:val="ECCParagraph"/>
          <w:noProof/>
          <w:lang w:val="de-DE"/>
        </w:rPr>
        <w:drawing>
          <wp:inline distT="0" distB="0" distL="0" distR="0" wp14:anchorId="05CC3C35" wp14:editId="4C229CC5">
            <wp:extent cx="4597757" cy="992117"/>
            <wp:effectExtent l="0" t="0" r="0" b="0"/>
            <wp:docPr id="1397439115" name="Picture 1" descr="A screenshot of a video gam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7439115" name="Picture 1" descr="A screenshot of a video game&#10;&#10;Description automatically generated"/>
                    <pic:cNvPicPr>
                      <a:picLocks noChangeAspect="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4617652" cy="996410"/>
                    </a:xfrm>
                    <a:prstGeom prst="rect">
                      <a:avLst/>
                    </a:prstGeom>
                    <a:noFill/>
                  </pic:spPr>
                </pic:pic>
              </a:graphicData>
            </a:graphic>
          </wp:inline>
        </w:drawing>
      </w:r>
    </w:p>
    <w:p w14:paraId="1AB6B827" w14:textId="1BAA85EC" w:rsidR="00AE737B" w:rsidRPr="009456D8" w:rsidRDefault="00AE737B" w:rsidP="00E92050">
      <w:pPr>
        <w:pStyle w:val="Caption"/>
        <w:rPr>
          <w:rStyle w:val="ECCParagraph"/>
        </w:rPr>
      </w:pPr>
      <w:bookmarkStart w:id="59" w:name="_Ref156046984"/>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w:t>
      </w:r>
      <w:r w:rsidRPr="009456D8">
        <w:rPr>
          <w:rStyle w:val="ECCParagraph"/>
        </w:rPr>
        <w:fldChar w:fldCharType="end"/>
      </w:r>
      <w:bookmarkEnd w:id="59"/>
      <w:r w:rsidRPr="009456D8">
        <w:rPr>
          <w:rStyle w:val="ECCParagraph"/>
        </w:rPr>
        <w:t>: Different synchronisation options</w:t>
      </w:r>
    </w:p>
    <w:p w14:paraId="73C23925" w14:textId="3228FD28" w:rsidR="000E49AC" w:rsidRPr="009456D8" w:rsidRDefault="000E49AC" w:rsidP="00E37D44">
      <w:pPr>
        <w:rPr>
          <w:rStyle w:val="ECCParagraph"/>
        </w:rPr>
      </w:pPr>
      <w:r w:rsidRPr="009456D8">
        <w:rPr>
          <w:rStyle w:val="ECCParagraph"/>
        </w:rPr>
        <w:lastRenderedPageBreak/>
        <w:t>Although semi-synchronised operation is also possible employing UL to DL modifications</w:t>
      </w:r>
      <w:r w:rsidR="009146B4" w:rsidRPr="009456D8">
        <w:rPr>
          <w:rStyle w:val="ECCParagraph"/>
        </w:rPr>
        <w:t xml:space="preserve">, </w:t>
      </w:r>
      <w:r w:rsidRPr="009456D8">
        <w:rPr>
          <w:rStyle w:val="ECCParagraph"/>
        </w:rPr>
        <w:t>this case is not considered in this Report since this would cause additional BS-to-BS cross-interference from the WBB LMP network to MFCN below 3800 MHz.</w:t>
      </w:r>
    </w:p>
    <w:p w14:paraId="2F9D9E86" w14:textId="62D5BF64" w:rsidR="00742714" w:rsidRPr="009456D8" w:rsidRDefault="00742714" w:rsidP="00E37D44">
      <w:pPr>
        <w:rPr>
          <w:rStyle w:val="ECCParagraph"/>
        </w:rPr>
      </w:pPr>
      <w:r w:rsidRPr="009456D8">
        <w:rPr>
          <w:rStyle w:val="ECCParagraph"/>
        </w:rPr>
        <w:t>From the perspective of flexibility for local network deployments</w:t>
      </w:r>
      <w:r w:rsidR="00DE4295" w:rsidRPr="009456D8">
        <w:rPr>
          <w:rStyle w:val="ECCParagraph"/>
        </w:rPr>
        <w:t>,</w:t>
      </w:r>
      <w:r w:rsidRPr="009456D8">
        <w:rPr>
          <w:rStyle w:val="ECCParagraph"/>
        </w:rPr>
        <w:t xml:space="preserve"> unsynchronised operation is usually the preferred option. However, for some cases, especially if the required separation distance for unsynchronised operation is a challenge, synchronisation </w:t>
      </w:r>
      <w:r w:rsidR="00DE4295" w:rsidRPr="009456D8">
        <w:rPr>
          <w:rStyle w:val="ECCParagraph"/>
        </w:rPr>
        <w:t xml:space="preserve">might be </w:t>
      </w:r>
      <w:r w:rsidRPr="009456D8">
        <w:rPr>
          <w:rStyle w:val="ECCParagraph"/>
        </w:rPr>
        <w:t>necessary. For those cases, additional frame structure flexibility is achieved by employing semi-synchronised operation.</w:t>
      </w:r>
    </w:p>
    <w:p w14:paraId="4CD73739" w14:textId="77777777" w:rsidR="00742714" w:rsidRPr="009456D8" w:rsidRDefault="00742714" w:rsidP="00E37D44">
      <w:pPr>
        <w:rPr>
          <w:rStyle w:val="ECCParagraph"/>
        </w:rPr>
      </w:pPr>
      <w:r w:rsidRPr="009456D8">
        <w:rPr>
          <w:rStyle w:val="ECCParagraph"/>
        </w:rPr>
        <w:t>The benefits of semi-synchronised operation with DL to UL modifications compared to unsynchronised operation are as follows:</w:t>
      </w:r>
    </w:p>
    <w:p w14:paraId="776E568D" w14:textId="3D1C5B09" w:rsidR="00742714" w:rsidRPr="009456D8" w:rsidRDefault="00742714" w:rsidP="00E37D44">
      <w:pPr>
        <w:pStyle w:val="ECCBulletsLv1"/>
        <w:rPr>
          <w:rStyle w:val="ECCParagraph"/>
        </w:rPr>
      </w:pPr>
      <w:r w:rsidRPr="009456D8">
        <w:rPr>
          <w:rStyle w:val="ECCParagraph"/>
        </w:rPr>
        <w:t xml:space="preserve">The </w:t>
      </w:r>
      <w:r w:rsidR="00236DDA" w:rsidRPr="009456D8">
        <w:rPr>
          <w:rStyle w:val="ECCParagraph"/>
        </w:rPr>
        <w:t>protection to MFCN</w:t>
      </w:r>
      <w:r w:rsidRPr="009456D8">
        <w:rPr>
          <w:rStyle w:val="ECCParagraph"/>
        </w:rPr>
        <w:t xml:space="preserve"> </w:t>
      </w:r>
      <w:r w:rsidR="004A592A" w:rsidRPr="009456D8">
        <w:rPr>
          <w:rStyle w:val="ECCParagraph"/>
        </w:rPr>
        <w:t>BS</w:t>
      </w:r>
      <w:r w:rsidRPr="009456D8">
        <w:rPr>
          <w:rStyle w:val="ECCParagraph"/>
        </w:rPr>
        <w:t xml:space="preserve"> below 3800 MHz will be identical to synchronised operation</w:t>
      </w:r>
      <w:r w:rsidR="004A592A" w:rsidRPr="009456D8">
        <w:rPr>
          <w:rStyle w:val="ECCParagraph"/>
        </w:rPr>
        <w:t>. Considering LMP base station to MFCN base station interference</w:t>
      </w:r>
      <w:r w:rsidR="00C81973" w:rsidRPr="009456D8">
        <w:rPr>
          <w:rStyle w:val="ECCParagraph"/>
        </w:rPr>
        <w:t>;</w:t>
      </w:r>
    </w:p>
    <w:p w14:paraId="5EFB5F0C" w14:textId="03DD3DD7" w:rsidR="00742714" w:rsidRPr="009456D8" w:rsidRDefault="00742714" w:rsidP="00E37D44">
      <w:pPr>
        <w:pStyle w:val="ECCBulletsLv1"/>
        <w:rPr>
          <w:rStyle w:val="ECCParagraph"/>
        </w:rPr>
      </w:pPr>
      <w:r w:rsidRPr="009456D8">
        <w:rPr>
          <w:rStyle w:val="ECCParagraph"/>
        </w:rPr>
        <w:t xml:space="preserve">The separation distance to MFCN can be significantly reduced </w:t>
      </w:r>
      <w:r w:rsidR="005A3CB8" w:rsidRPr="009456D8">
        <w:rPr>
          <w:rStyle w:val="ECCParagraph"/>
        </w:rPr>
        <w:t>compared to unsynchroni</w:t>
      </w:r>
      <w:r w:rsidR="00444E96" w:rsidRPr="009456D8">
        <w:rPr>
          <w:rStyle w:val="ECCParagraph"/>
        </w:rPr>
        <w:t>s</w:t>
      </w:r>
      <w:r w:rsidR="005A3CB8" w:rsidRPr="009456D8">
        <w:rPr>
          <w:rStyle w:val="ECCParagraph"/>
        </w:rPr>
        <w:t>ed case</w:t>
      </w:r>
      <w:r w:rsidR="00953BCB" w:rsidRPr="009456D8">
        <w:rPr>
          <w:rStyle w:val="ECCParagraph"/>
        </w:rPr>
        <w:t>, although there might be possible constraints on WBB LMP uplink performance</w:t>
      </w:r>
      <w:r w:rsidRPr="009456D8">
        <w:rPr>
          <w:rStyle w:val="ECCParagraph"/>
        </w:rPr>
        <w:t>.</w:t>
      </w:r>
    </w:p>
    <w:p w14:paraId="6C7A4B10" w14:textId="599A2537" w:rsidR="00742714" w:rsidRPr="009456D8" w:rsidRDefault="00742714" w:rsidP="00E37D44">
      <w:pPr>
        <w:rPr>
          <w:rStyle w:val="ECCParagraph"/>
        </w:rPr>
      </w:pPr>
      <w:r w:rsidRPr="009456D8">
        <w:rPr>
          <w:rStyle w:val="ECCParagraph"/>
        </w:rPr>
        <w:t xml:space="preserve">Compared to synchronised operation the benefit is the possibility to </w:t>
      </w:r>
      <w:r w:rsidR="00E7268B" w:rsidRPr="009456D8">
        <w:rPr>
          <w:rStyle w:val="ECCParagraph"/>
        </w:rPr>
        <w:t>use</w:t>
      </w:r>
      <w:r w:rsidRPr="009456D8">
        <w:rPr>
          <w:rStyle w:val="ECCParagraph"/>
        </w:rPr>
        <w:t xml:space="preserve"> more UL resources than provided by the </w:t>
      </w:r>
      <w:r w:rsidR="00DE4295" w:rsidRPr="009456D8">
        <w:rPr>
          <w:rStyle w:val="ECCParagraph"/>
        </w:rPr>
        <w:t>defined</w:t>
      </w:r>
      <w:r w:rsidRPr="009456D8">
        <w:rPr>
          <w:rStyle w:val="ECCParagraph"/>
        </w:rPr>
        <w:t xml:space="preserve"> frame structure of the MFCN network below 3800 MHz.</w:t>
      </w:r>
    </w:p>
    <w:p w14:paraId="3A171735" w14:textId="21027C90" w:rsidR="001D1FD1" w:rsidRPr="009456D8" w:rsidRDefault="00742714" w:rsidP="00F3181B">
      <w:pPr>
        <w:rPr>
          <w:rStyle w:val="ECCParagraph"/>
        </w:rPr>
      </w:pPr>
      <w:r w:rsidRPr="009456D8">
        <w:rPr>
          <w:rStyle w:val="ECCParagraph"/>
        </w:rPr>
        <w:t xml:space="preserve">It should be noted that semi-synchronisation is </w:t>
      </w:r>
      <w:r w:rsidR="00042968" w:rsidRPr="009456D8">
        <w:rPr>
          <w:rStyle w:val="ECCParagraph"/>
        </w:rPr>
        <w:t>reali</w:t>
      </w:r>
      <w:r w:rsidR="00042968">
        <w:rPr>
          <w:rStyle w:val="ECCParagraph"/>
        </w:rPr>
        <w:t>s</w:t>
      </w:r>
      <w:r w:rsidR="00042968" w:rsidRPr="00042968">
        <w:rPr>
          <w:rStyle w:val="ECCParagraph"/>
        </w:rPr>
        <w:t>ed</w:t>
      </w:r>
      <w:r w:rsidRPr="009456D8">
        <w:rPr>
          <w:rStyle w:val="ECCParagraph"/>
        </w:rPr>
        <w:t xml:space="preserve"> </w:t>
      </w:r>
      <w:r w:rsidR="00D710A2" w:rsidRPr="009456D8">
        <w:rPr>
          <w:rStyle w:val="ECCParagraph"/>
        </w:rPr>
        <w:t>i</w:t>
      </w:r>
      <w:r w:rsidRPr="009456D8">
        <w:rPr>
          <w:rStyle w:val="ECCParagraph"/>
        </w:rPr>
        <w:t>n the same way as synchronised operation and simply requires setting the corresponding network parameters related to the DL to UL modifications in the frame structure of the WBB LMP.</w:t>
      </w:r>
    </w:p>
    <w:p w14:paraId="064842E9" w14:textId="23D281E3" w:rsidR="00664CEF" w:rsidRPr="009456D8" w:rsidRDefault="001F7FB7" w:rsidP="00E92050">
      <w:pPr>
        <w:pStyle w:val="Heading2"/>
        <w:rPr>
          <w:rStyle w:val="ECCParagraph"/>
          <w:rFonts w:eastAsia="Calibri"/>
        </w:rPr>
      </w:pPr>
      <w:bookmarkStart w:id="60" w:name="_Toc160031446"/>
      <w:bookmarkStart w:id="61" w:name="_Toc160181012"/>
      <w:bookmarkStart w:id="62" w:name="_Toc172791705"/>
      <w:r w:rsidRPr="009456D8">
        <w:rPr>
          <w:rStyle w:val="ECCParagraph"/>
        </w:rPr>
        <w:t>Licensed Area</w:t>
      </w:r>
      <w:bookmarkEnd w:id="60"/>
      <w:bookmarkEnd w:id="61"/>
      <w:bookmarkEnd w:id="62"/>
    </w:p>
    <w:p w14:paraId="539F606C" w14:textId="77B31452" w:rsidR="00F06684" w:rsidRPr="009456D8" w:rsidRDefault="00F06684" w:rsidP="00DE3951">
      <w:pPr>
        <w:rPr>
          <w:rStyle w:val="ECCParagraph"/>
        </w:rPr>
      </w:pPr>
      <w:r w:rsidRPr="009456D8">
        <w:rPr>
          <w:rStyle w:val="ECCParagraph"/>
        </w:rPr>
        <w:t xml:space="preserve">In the context of </w:t>
      </w:r>
      <w:r w:rsidR="003355F6" w:rsidRPr="009456D8">
        <w:rPr>
          <w:rStyle w:val="ECCParagraph"/>
        </w:rPr>
        <w:t xml:space="preserve">some studies in </w:t>
      </w:r>
      <w:r w:rsidRPr="009456D8">
        <w:rPr>
          <w:rStyle w:val="ECCParagraph"/>
        </w:rPr>
        <w:t xml:space="preserve">this </w:t>
      </w:r>
      <w:r w:rsidR="00CF44E7">
        <w:rPr>
          <w:rStyle w:val="ECCParagraph"/>
        </w:rPr>
        <w:t>R</w:t>
      </w:r>
      <w:r w:rsidRPr="009456D8">
        <w:rPr>
          <w:rStyle w:val="ECCParagraph"/>
        </w:rPr>
        <w:t>eport</w:t>
      </w:r>
      <w:r w:rsidR="00CF44E7">
        <w:rPr>
          <w:rStyle w:val="ECCParagraph"/>
        </w:rPr>
        <w:t>,</w:t>
      </w:r>
      <w:r w:rsidRPr="009456D8">
        <w:rPr>
          <w:rStyle w:val="ECCParagraph"/>
        </w:rPr>
        <w:t xml:space="preserve"> the</w:t>
      </w:r>
      <w:r w:rsidR="00F3181B" w:rsidRPr="009456D8">
        <w:rPr>
          <w:rStyle w:val="ECCParagraph"/>
        </w:rPr>
        <w:t xml:space="preserve"> </w:t>
      </w:r>
      <w:r w:rsidRPr="009456D8">
        <w:rPr>
          <w:rStyle w:val="ECCParagraph"/>
        </w:rPr>
        <w:t xml:space="preserve">licensed area </w:t>
      </w:r>
      <w:r w:rsidR="005E5DFD" w:rsidRPr="009456D8">
        <w:rPr>
          <w:rStyle w:val="ECCParagraph"/>
        </w:rPr>
        <w:t xml:space="preserve">of WBB LMP </w:t>
      </w:r>
      <w:r w:rsidRPr="009456D8">
        <w:rPr>
          <w:rStyle w:val="ECCParagraph"/>
        </w:rPr>
        <w:t>is geographical zone bounded by specific conditions to be met (</w:t>
      </w:r>
      <w:r w:rsidR="00F3181B" w:rsidRPr="009456D8">
        <w:rPr>
          <w:rStyle w:val="ECCParagraph"/>
        </w:rPr>
        <w:t xml:space="preserve">e.g. </w:t>
      </w:r>
      <w:r w:rsidRPr="009456D8">
        <w:rPr>
          <w:rStyle w:val="ECCParagraph"/>
        </w:rPr>
        <w:t xml:space="preserve">a pfd/field strength not to be exceeded) at </w:t>
      </w:r>
      <w:r w:rsidR="00C65F0B" w:rsidRPr="00C65F0B">
        <w:t>a given height at the border of the licensed area</w:t>
      </w:r>
      <w:r w:rsidRPr="009456D8">
        <w:rPr>
          <w:rStyle w:val="ECCParagraph"/>
        </w:rPr>
        <w:t>.</w:t>
      </w:r>
    </w:p>
    <w:p w14:paraId="606150F4" w14:textId="14BA0003" w:rsidR="009C3773" w:rsidRPr="009456D8" w:rsidRDefault="009C3773" w:rsidP="009C3773">
      <w:pPr>
        <w:pStyle w:val="Heading1"/>
        <w:rPr>
          <w:rStyle w:val="ECCParagraph"/>
        </w:rPr>
      </w:pPr>
      <w:bookmarkStart w:id="63" w:name="_Toc160031447"/>
      <w:bookmarkStart w:id="64" w:name="_Toc160181013"/>
      <w:bookmarkStart w:id="65" w:name="_Toc172791706"/>
      <w:r w:rsidRPr="009456D8">
        <w:rPr>
          <w:rStyle w:val="ECCParagraph"/>
        </w:rPr>
        <w:lastRenderedPageBreak/>
        <w:t xml:space="preserve">Allocations and applications in the </w:t>
      </w:r>
      <w:r w:rsidR="00D818E7">
        <w:rPr>
          <w:rStyle w:val="ECCParagraph"/>
        </w:rPr>
        <w:t xml:space="preserve">frequency </w:t>
      </w:r>
      <w:r w:rsidRPr="009456D8">
        <w:rPr>
          <w:rStyle w:val="ECCParagraph"/>
        </w:rPr>
        <w:t xml:space="preserve">band </w:t>
      </w:r>
      <w:r w:rsidR="00E72C32" w:rsidRPr="009456D8">
        <w:rPr>
          <w:rStyle w:val="ECCParagraph"/>
        </w:rPr>
        <w:t xml:space="preserve">3800-4200 MHz </w:t>
      </w:r>
      <w:r w:rsidRPr="009456D8">
        <w:rPr>
          <w:rStyle w:val="ECCParagraph"/>
        </w:rPr>
        <w:t>and adjacent bands</w:t>
      </w:r>
      <w:bookmarkEnd w:id="37"/>
      <w:bookmarkEnd w:id="38"/>
      <w:bookmarkEnd w:id="63"/>
      <w:bookmarkEnd w:id="64"/>
      <w:bookmarkEnd w:id="65"/>
    </w:p>
    <w:p w14:paraId="0ABD8AB4" w14:textId="574D7DA2" w:rsidR="0017064A" w:rsidRPr="009456D8" w:rsidRDefault="0017064A" w:rsidP="00DE3951">
      <w:pPr>
        <w:rPr>
          <w:rStyle w:val="ECCParagraph"/>
        </w:rPr>
      </w:pPr>
      <w:r w:rsidRPr="009456D8">
        <w:rPr>
          <w:rStyle w:val="ECCParagraph"/>
        </w:rPr>
        <w:t>Allocation of services and application</w:t>
      </w:r>
      <w:r w:rsidR="00E848CE" w:rsidRPr="009456D8">
        <w:rPr>
          <w:rStyle w:val="ECCParagraph"/>
        </w:rPr>
        <w:t>s</w:t>
      </w:r>
      <w:r w:rsidRPr="009456D8">
        <w:rPr>
          <w:rStyle w:val="ECCParagraph"/>
        </w:rPr>
        <w:t xml:space="preserve"> according to </w:t>
      </w:r>
      <w:r w:rsidR="00B32CF5" w:rsidRPr="009456D8">
        <w:rPr>
          <w:rStyle w:val="ECCParagraph"/>
        </w:rPr>
        <w:t xml:space="preserve">ECA Table </w:t>
      </w:r>
      <w:r w:rsidR="00B32CF5" w:rsidRPr="009456D8">
        <w:rPr>
          <w:rStyle w:val="ECCParagraph"/>
        </w:rPr>
        <w:fldChar w:fldCharType="begin"/>
      </w:r>
      <w:r w:rsidR="00B32CF5" w:rsidRPr="009456D8">
        <w:rPr>
          <w:rStyle w:val="ECCParagraph"/>
        </w:rPr>
        <w:instrText xml:space="preserve"> REF _Ref164335859 \r \h </w:instrText>
      </w:r>
      <w:r w:rsidR="003355F6" w:rsidRPr="009456D8">
        <w:rPr>
          <w:rStyle w:val="ECCParagraph"/>
        </w:rPr>
        <w:instrText xml:space="preserve"> \* MERGEFORMAT </w:instrText>
      </w:r>
      <w:r w:rsidR="00B32CF5" w:rsidRPr="009456D8">
        <w:rPr>
          <w:rStyle w:val="ECCParagraph"/>
        </w:rPr>
      </w:r>
      <w:r w:rsidR="00B32CF5" w:rsidRPr="009456D8">
        <w:rPr>
          <w:rStyle w:val="ECCParagraph"/>
        </w:rPr>
        <w:fldChar w:fldCharType="separate"/>
      </w:r>
      <w:r w:rsidR="00C12604" w:rsidRPr="009456D8">
        <w:rPr>
          <w:rStyle w:val="ECCParagraph"/>
        </w:rPr>
        <w:t>[3]</w:t>
      </w:r>
      <w:r w:rsidR="00B32CF5" w:rsidRPr="009456D8">
        <w:rPr>
          <w:rStyle w:val="ECCParagraph"/>
        </w:rPr>
        <w:fldChar w:fldCharType="end"/>
      </w:r>
      <w:r w:rsidR="00B32CF5" w:rsidRPr="009456D8">
        <w:rPr>
          <w:rStyle w:val="ECCParagraph"/>
        </w:rPr>
        <w:t xml:space="preserve"> in </w:t>
      </w:r>
      <w:r w:rsidRPr="009456D8">
        <w:rPr>
          <w:rStyle w:val="ECCParagraph"/>
        </w:rPr>
        <w:t>ECO Frequency Information System (</w:t>
      </w:r>
      <w:hyperlink r:id="rId14" w:history="1">
        <w:r w:rsidRPr="009456D8">
          <w:rPr>
            <w:rStyle w:val="ECCParagraph"/>
          </w:rPr>
          <w:t>EFIS</w:t>
        </w:r>
      </w:hyperlink>
      <w:r w:rsidRPr="009456D8">
        <w:rPr>
          <w:rStyle w:val="ECCParagraph"/>
        </w:rPr>
        <w:t xml:space="preserve">) for </w:t>
      </w:r>
      <w:r w:rsidR="00E848CE" w:rsidRPr="009456D8">
        <w:rPr>
          <w:rStyle w:val="ECCParagraph"/>
        </w:rPr>
        <w:t>the</w:t>
      </w:r>
      <w:r w:rsidRPr="009456D8">
        <w:rPr>
          <w:rStyle w:val="ECCParagraph"/>
        </w:rPr>
        <w:t xml:space="preserve"> frequency range 3400-4400 MHz are provided in </w:t>
      </w:r>
      <w:r w:rsidRPr="009456D8">
        <w:rPr>
          <w:rStyle w:val="ECCParagraph"/>
        </w:rPr>
        <w:fldChar w:fldCharType="begin"/>
      </w:r>
      <w:r w:rsidRPr="009456D8">
        <w:rPr>
          <w:rStyle w:val="ECCParagraph"/>
        </w:rPr>
        <w:instrText xml:space="preserve"> REF _Ref156047419 \h  \* MERGEFORMAT </w:instrText>
      </w:r>
      <w:r w:rsidRPr="009456D8">
        <w:rPr>
          <w:rStyle w:val="ECCParagraph"/>
        </w:rPr>
      </w:r>
      <w:r w:rsidRPr="009456D8">
        <w:rPr>
          <w:rStyle w:val="ECCParagraph"/>
        </w:rPr>
        <w:fldChar w:fldCharType="separate"/>
      </w:r>
      <w:r w:rsidR="00C12604" w:rsidRPr="009456D8">
        <w:rPr>
          <w:rStyle w:val="ECCParagraph"/>
        </w:rPr>
        <w:t>Table 1</w:t>
      </w:r>
      <w:r w:rsidRPr="009456D8">
        <w:rPr>
          <w:rStyle w:val="ECCParagraph"/>
        </w:rPr>
        <w:fldChar w:fldCharType="end"/>
      </w:r>
      <w:r w:rsidRPr="009456D8">
        <w:rPr>
          <w:rStyle w:val="ECCParagraph"/>
        </w:rPr>
        <w:t>.</w:t>
      </w:r>
    </w:p>
    <w:p w14:paraId="247EE054" w14:textId="75EF6454" w:rsidR="0017064A" w:rsidRPr="009456D8" w:rsidRDefault="0017064A" w:rsidP="007733E3">
      <w:pPr>
        <w:pStyle w:val="Caption"/>
        <w:rPr>
          <w:rStyle w:val="ECCParagraph"/>
        </w:rPr>
      </w:pPr>
      <w:bookmarkStart w:id="66" w:name="_Ref156047419"/>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w:t>
      </w:r>
      <w:r w:rsidRPr="009456D8">
        <w:rPr>
          <w:rStyle w:val="ECCParagraph"/>
        </w:rPr>
        <w:fldChar w:fldCharType="end"/>
      </w:r>
      <w:bookmarkEnd w:id="66"/>
      <w:r w:rsidRPr="009456D8">
        <w:rPr>
          <w:rStyle w:val="ECCParagraph"/>
        </w:rPr>
        <w:t>: Services and systems to be considered for studies</w:t>
      </w:r>
    </w:p>
    <w:tbl>
      <w:tblPr>
        <w:tblStyle w:val="ECCTable-redheader"/>
        <w:tblW w:w="5000" w:type="pct"/>
        <w:tblInd w:w="0" w:type="dxa"/>
        <w:tblLook w:val="04A0" w:firstRow="1" w:lastRow="0" w:firstColumn="1" w:lastColumn="0" w:noHBand="0" w:noVBand="1"/>
      </w:tblPr>
      <w:tblGrid>
        <w:gridCol w:w="3114"/>
        <w:gridCol w:w="3969"/>
        <w:gridCol w:w="2546"/>
      </w:tblGrid>
      <w:tr w:rsidR="0017064A" w:rsidRPr="009456D8" w14:paraId="143A88EB" w14:textId="77777777" w:rsidTr="00E92050">
        <w:trPr>
          <w:cnfStyle w:val="100000000000" w:firstRow="1" w:lastRow="0" w:firstColumn="0" w:lastColumn="0" w:oddVBand="0" w:evenVBand="0" w:oddHBand="0" w:evenHBand="0" w:firstRowFirstColumn="0" w:firstRowLastColumn="0" w:lastRowFirstColumn="0" w:lastRowLastColumn="0"/>
          <w:trHeight w:val="265"/>
        </w:trPr>
        <w:tc>
          <w:tcPr>
            <w:tcW w:w="1617" w:type="pct"/>
          </w:tcPr>
          <w:p w14:paraId="3270AE30" w14:textId="77777777" w:rsidR="0017064A" w:rsidRPr="009456D8" w:rsidRDefault="0017064A" w:rsidP="00E92050">
            <w:pPr>
              <w:rPr>
                <w:rStyle w:val="ECCParagraph"/>
              </w:rPr>
            </w:pPr>
            <w:r w:rsidRPr="009456D8">
              <w:rPr>
                <w:rStyle w:val="ECCParagraph"/>
              </w:rPr>
              <w:t>Studies</w:t>
            </w:r>
          </w:p>
        </w:tc>
        <w:tc>
          <w:tcPr>
            <w:tcW w:w="2061" w:type="pct"/>
          </w:tcPr>
          <w:p w14:paraId="27D73FB4" w14:textId="77777777" w:rsidR="0017064A" w:rsidRPr="009456D8" w:rsidRDefault="0017064A" w:rsidP="00E92050">
            <w:pPr>
              <w:rPr>
                <w:rStyle w:val="ECCParagraph"/>
              </w:rPr>
            </w:pPr>
            <w:r w:rsidRPr="009456D8">
              <w:rPr>
                <w:rStyle w:val="ECCParagraph"/>
              </w:rPr>
              <w:t>Allocation</w:t>
            </w:r>
          </w:p>
        </w:tc>
        <w:tc>
          <w:tcPr>
            <w:tcW w:w="1322" w:type="pct"/>
          </w:tcPr>
          <w:p w14:paraId="07B3B52F" w14:textId="77777777" w:rsidR="0017064A" w:rsidRPr="009456D8" w:rsidRDefault="0017064A" w:rsidP="00E92050">
            <w:pPr>
              <w:rPr>
                <w:rStyle w:val="ECCParagraph"/>
              </w:rPr>
            </w:pPr>
            <w:r w:rsidRPr="009456D8">
              <w:rPr>
                <w:rStyle w:val="ECCParagraph"/>
              </w:rPr>
              <w:t>Application</w:t>
            </w:r>
          </w:p>
        </w:tc>
      </w:tr>
      <w:tr w:rsidR="0017064A" w:rsidRPr="009456D8" w14:paraId="65F441D8" w14:textId="77777777" w:rsidTr="00E92050">
        <w:trPr>
          <w:trHeight w:val="265"/>
        </w:trPr>
        <w:tc>
          <w:tcPr>
            <w:tcW w:w="1617" w:type="pct"/>
            <w:vMerge w:val="restart"/>
          </w:tcPr>
          <w:p w14:paraId="24A365BB" w14:textId="77777777" w:rsidR="0017064A" w:rsidRPr="009456D8" w:rsidRDefault="0017064A" w:rsidP="00E92050">
            <w:pPr>
              <w:rPr>
                <w:rStyle w:val="ECCParagraph"/>
              </w:rPr>
            </w:pPr>
            <w:r w:rsidRPr="009456D8">
              <w:rPr>
                <w:rStyle w:val="ECCParagraph"/>
              </w:rPr>
              <w:t>In-band (sharing):</w:t>
            </w:r>
          </w:p>
          <w:p w14:paraId="2B827FEA" w14:textId="77777777" w:rsidR="0017064A" w:rsidRPr="009456D8" w:rsidRDefault="0017064A" w:rsidP="00E92050">
            <w:pPr>
              <w:rPr>
                <w:rStyle w:val="ECCParagraph"/>
              </w:rPr>
            </w:pPr>
            <w:r w:rsidRPr="009456D8">
              <w:rPr>
                <w:rStyle w:val="ECCParagraph"/>
              </w:rPr>
              <w:t>3800-4200 MHz</w:t>
            </w:r>
          </w:p>
        </w:tc>
        <w:tc>
          <w:tcPr>
            <w:tcW w:w="2061" w:type="pct"/>
          </w:tcPr>
          <w:p w14:paraId="48720AB3" w14:textId="77777777" w:rsidR="0017064A" w:rsidRPr="009456D8" w:rsidRDefault="0017064A" w:rsidP="00E92050">
            <w:pPr>
              <w:rPr>
                <w:rStyle w:val="ECCParagraph"/>
              </w:rPr>
            </w:pPr>
            <w:r w:rsidRPr="009456D8">
              <w:rPr>
                <w:rStyle w:val="ECCParagraph"/>
              </w:rPr>
              <w:t>FIXED</w:t>
            </w:r>
          </w:p>
        </w:tc>
        <w:tc>
          <w:tcPr>
            <w:tcW w:w="1322" w:type="pct"/>
          </w:tcPr>
          <w:p w14:paraId="5A1154EF" w14:textId="77777777" w:rsidR="0017064A" w:rsidRPr="009456D8" w:rsidRDefault="0017064A" w:rsidP="00E92050">
            <w:pPr>
              <w:rPr>
                <w:rStyle w:val="ECCParagraph"/>
              </w:rPr>
            </w:pPr>
            <w:r w:rsidRPr="009456D8">
              <w:rPr>
                <w:rStyle w:val="ECCParagraph"/>
              </w:rPr>
              <w:t>Fixed link</w:t>
            </w:r>
          </w:p>
        </w:tc>
      </w:tr>
      <w:tr w:rsidR="0017064A" w:rsidRPr="009456D8" w14:paraId="568C2BF3" w14:textId="77777777" w:rsidTr="00E92050">
        <w:trPr>
          <w:trHeight w:val="265"/>
        </w:trPr>
        <w:tc>
          <w:tcPr>
            <w:tcW w:w="1617" w:type="pct"/>
            <w:vMerge/>
          </w:tcPr>
          <w:p w14:paraId="668EE052" w14:textId="77777777" w:rsidR="0017064A" w:rsidRPr="009456D8" w:rsidRDefault="0017064A" w:rsidP="00E92050">
            <w:pPr>
              <w:rPr>
                <w:rStyle w:val="ECCParagraph"/>
              </w:rPr>
            </w:pPr>
          </w:p>
        </w:tc>
        <w:tc>
          <w:tcPr>
            <w:tcW w:w="2061" w:type="pct"/>
          </w:tcPr>
          <w:p w14:paraId="1240965D" w14:textId="77777777" w:rsidR="0017064A" w:rsidRPr="009456D8" w:rsidRDefault="0017064A" w:rsidP="00E92050">
            <w:pPr>
              <w:rPr>
                <w:rStyle w:val="ECCParagraph"/>
              </w:rPr>
            </w:pPr>
            <w:r w:rsidRPr="009456D8">
              <w:rPr>
                <w:rStyle w:val="ECCParagraph"/>
              </w:rPr>
              <w:t>FIXED-SATELLITE (space-to-Earth)</w:t>
            </w:r>
          </w:p>
        </w:tc>
        <w:tc>
          <w:tcPr>
            <w:tcW w:w="1322" w:type="pct"/>
          </w:tcPr>
          <w:p w14:paraId="52D528D4" w14:textId="77777777" w:rsidR="0017064A" w:rsidRPr="009456D8" w:rsidRDefault="0017064A" w:rsidP="00E92050">
            <w:pPr>
              <w:rPr>
                <w:rStyle w:val="ECCParagraph"/>
              </w:rPr>
            </w:pPr>
            <w:r w:rsidRPr="009456D8">
              <w:rPr>
                <w:rStyle w:val="ECCParagraph"/>
              </w:rPr>
              <w:t>Earth station</w:t>
            </w:r>
          </w:p>
        </w:tc>
      </w:tr>
      <w:tr w:rsidR="0017064A" w:rsidRPr="009456D8" w14:paraId="3FFB5995" w14:textId="77777777" w:rsidTr="00E92050">
        <w:trPr>
          <w:trHeight w:val="265"/>
        </w:trPr>
        <w:tc>
          <w:tcPr>
            <w:tcW w:w="1617" w:type="pct"/>
            <w:vMerge/>
          </w:tcPr>
          <w:p w14:paraId="5A7EE86F" w14:textId="77777777" w:rsidR="0017064A" w:rsidRPr="009456D8" w:rsidRDefault="0017064A" w:rsidP="00E92050">
            <w:pPr>
              <w:rPr>
                <w:rStyle w:val="ECCParagraph"/>
              </w:rPr>
            </w:pPr>
          </w:p>
        </w:tc>
        <w:tc>
          <w:tcPr>
            <w:tcW w:w="2061" w:type="pct"/>
          </w:tcPr>
          <w:p w14:paraId="51A7DE63" w14:textId="77777777" w:rsidR="0017064A" w:rsidRPr="009456D8" w:rsidRDefault="0017064A" w:rsidP="00E92050">
            <w:pPr>
              <w:rPr>
                <w:rStyle w:val="ECCParagraph"/>
              </w:rPr>
            </w:pPr>
            <w:r w:rsidRPr="009456D8">
              <w:rPr>
                <w:rStyle w:val="ECCParagraph"/>
              </w:rPr>
              <w:t>MOBILE</w:t>
            </w:r>
            <w:r w:rsidR="00523BC6" w:rsidRPr="009456D8">
              <w:rPr>
                <w:rStyle w:val="ECCParagraph"/>
              </w:rPr>
              <w:t xml:space="preserve"> </w:t>
            </w:r>
            <w:r w:rsidR="00C80CE8" w:rsidRPr="009456D8">
              <w:rPr>
                <w:rStyle w:val="ECCParagraph"/>
              </w:rPr>
              <w:t>(Note 1)</w:t>
            </w:r>
          </w:p>
        </w:tc>
        <w:tc>
          <w:tcPr>
            <w:tcW w:w="1322" w:type="pct"/>
          </w:tcPr>
          <w:p w14:paraId="300B63AB" w14:textId="77777777" w:rsidR="0017064A" w:rsidRPr="009456D8" w:rsidRDefault="0017064A" w:rsidP="00E92050">
            <w:pPr>
              <w:rPr>
                <w:rStyle w:val="ECCParagraph"/>
              </w:rPr>
            </w:pPr>
            <w:r w:rsidRPr="009456D8">
              <w:rPr>
                <w:rStyle w:val="ECCParagraph"/>
              </w:rPr>
              <w:t>WBB LMP</w:t>
            </w:r>
            <w:r w:rsidR="00C80CE8" w:rsidRPr="009456D8">
              <w:rPr>
                <w:rStyle w:val="ECCParagraph"/>
              </w:rPr>
              <w:t xml:space="preserve"> (N</w:t>
            </w:r>
            <w:r w:rsidR="009A43E5" w:rsidRPr="009456D8">
              <w:rPr>
                <w:rStyle w:val="ECCParagraph"/>
              </w:rPr>
              <w:t>ote 2</w:t>
            </w:r>
            <w:r w:rsidR="00C80CE8" w:rsidRPr="009456D8">
              <w:rPr>
                <w:rStyle w:val="ECCParagraph"/>
              </w:rPr>
              <w:t>)</w:t>
            </w:r>
          </w:p>
        </w:tc>
      </w:tr>
      <w:tr w:rsidR="0017064A" w:rsidRPr="009456D8" w14:paraId="40AAA5F0" w14:textId="77777777" w:rsidTr="00E92050">
        <w:trPr>
          <w:trHeight w:val="265"/>
        </w:trPr>
        <w:tc>
          <w:tcPr>
            <w:tcW w:w="1617" w:type="pct"/>
            <w:vMerge w:val="restart"/>
          </w:tcPr>
          <w:p w14:paraId="28A88764" w14:textId="77777777" w:rsidR="0017064A" w:rsidRPr="009456D8" w:rsidRDefault="0017064A" w:rsidP="00E92050">
            <w:pPr>
              <w:rPr>
                <w:rStyle w:val="ECCParagraph"/>
              </w:rPr>
            </w:pPr>
            <w:r w:rsidRPr="009456D8">
              <w:rPr>
                <w:rStyle w:val="ECCParagraph"/>
              </w:rPr>
              <w:t>Adjacent band (compatibility):</w:t>
            </w:r>
          </w:p>
          <w:p w14:paraId="645ECE22" w14:textId="77777777" w:rsidR="0017064A" w:rsidRPr="009456D8" w:rsidRDefault="0017064A" w:rsidP="00E92050">
            <w:pPr>
              <w:rPr>
                <w:rStyle w:val="ECCParagraph"/>
              </w:rPr>
            </w:pPr>
            <w:r w:rsidRPr="009456D8">
              <w:rPr>
                <w:rStyle w:val="ECCParagraph"/>
              </w:rPr>
              <w:t>3400-3800 MHz and 4200-4400 MHz, as applicable</w:t>
            </w:r>
          </w:p>
        </w:tc>
        <w:tc>
          <w:tcPr>
            <w:tcW w:w="2061" w:type="pct"/>
          </w:tcPr>
          <w:p w14:paraId="2416E125" w14:textId="77777777" w:rsidR="0017064A" w:rsidRPr="009456D8" w:rsidRDefault="0017064A" w:rsidP="00E92050">
            <w:pPr>
              <w:rPr>
                <w:rStyle w:val="ECCParagraph"/>
              </w:rPr>
            </w:pPr>
            <w:r w:rsidRPr="009456D8">
              <w:rPr>
                <w:rStyle w:val="ECCParagraph"/>
              </w:rPr>
              <w:t>FIXED</w:t>
            </w:r>
          </w:p>
        </w:tc>
        <w:tc>
          <w:tcPr>
            <w:tcW w:w="1322" w:type="pct"/>
          </w:tcPr>
          <w:p w14:paraId="1CC80669" w14:textId="77777777" w:rsidR="0017064A" w:rsidRPr="009456D8" w:rsidRDefault="0017064A" w:rsidP="00E92050">
            <w:pPr>
              <w:rPr>
                <w:rStyle w:val="ECCParagraph"/>
              </w:rPr>
            </w:pPr>
            <w:r w:rsidRPr="009456D8">
              <w:rPr>
                <w:rStyle w:val="ECCParagraph"/>
              </w:rPr>
              <w:t>Fixed link</w:t>
            </w:r>
          </w:p>
        </w:tc>
      </w:tr>
      <w:tr w:rsidR="0017064A" w:rsidRPr="009456D8" w14:paraId="5C275877" w14:textId="77777777" w:rsidTr="00E92050">
        <w:trPr>
          <w:trHeight w:val="265"/>
        </w:trPr>
        <w:tc>
          <w:tcPr>
            <w:tcW w:w="1617" w:type="pct"/>
            <w:vMerge/>
          </w:tcPr>
          <w:p w14:paraId="6DACC013" w14:textId="77777777" w:rsidR="0017064A" w:rsidRPr="009456D8" w:rsidRDefault="0017064A" w:rsidP="00E92050">
            <w:pPr>
              <w:rPr>
                <w:rStyle w:val="ECCParagraph"/>
              </w:rPr>
            </w:pPr>
          </w:p>
        </w:tc>
        <w:tc>
          <w:tcPr>
            <w:tcW w:w="2061" w:type="pct"/>
          </w:tcPr>
          <w:p w14:paraId="17519B95" w14:textId="77777777" w:rsidR="0017064A" w:rsidRPr="009456D8" w:rsidRDefault="0017064A" w:rsidP="00E92050">
            <w:pPr>
              <w:rPr>
                <w:rStyle w:val="ECCParagraph"/>
              </w:rPr>
            </w:pPr>
            <w:r w:rsidRPr="009456D8">
              <w:rPr>
                <w:rStyle w:val="ECCParagraph"/>
              </w:rPr>
              <w:t>FIXED-SATELLITE (space-to-Earth)</w:t>
            </w:r>
          </w:p>
        </w:tc>
        <w:tc>
          <w:tcPr>
            <w:tcW w:w="1322" w:type="pct"/>
          </w:tcPr>
          <w:p w14:paraId="30CA4E37" w14:textId="77777777" w:rsidR="0017064A" w:rsidRPr="009456D8" w:rsidRDefault="0017064A" w:rsidP="00E92050">
            <w:pPr>
              <w:rPr>
                <w:rStyle w:val="ECCParagraph"/>
              </w:rPr>
            </w:pPr>
            <w:r w:rsidRPr="009456D8">
              <w:rPr>
                <w:rStyle w:val="ECCParagraph"/>
              </w:rPr>
              <w:t>Earth station</w:t>
            </w:r>
          </w:p>
        </w:tc>
      </w:tr>
      <w:tr w:rsidR="0017064A" w:rsidRPr="009456D8" w14:paraId="2BE4B0FB" w14:textId="77777777" w:rsidTr="00E92050">
        <w:trPr>
          <w:trHeight w:val="265"/>
        </w:trPr>
        <w:tc>
          <w:tcPr>
            <w:tcW w:w="1617" w:type="pct"/>
            <w:vMerge/>
          </w:tcPr>
          <w:p w14:paraId="6C79A7D1" w14:textId="77777777" w:rsidR="0017064A" w:rsidRPr="009456D8" w:rsidRDefault="0017064A" w:rsidP="00E92050">
            <w:pPr>
              <w:rPr>
                <w:rStyle w:val="ECCParagraph"/>
              </w:rPr>
            </w:pPr>
          </w:p>
        </w:tc>
        <w:tc>
          <w:tcPr>
            <w:tcW w:w="2061" w:type="pct"/>
          </w:tcPr>
          <w:p w14:paraId="1227EDEC" w14:textId="77777777" w:rsidR="0017064A" w:rsidRPr="009456D8" w:rsidRDefault="0017064A" w:rsidP="00E92050">
            <w:pPr>
              <w:rPr>
                <w:rStyle w:val="ECCParagraph"/>
              </w:rPr>
            </w:pPr>
            <w:r w:rsidRPr="009456D8">
              <w:rPr>
                <w:rStyle w:val="ECCParagraph"/>
              </w:rPr>
              <w:t>MOBILE</w:t>
            </w:r>
          </w:p>
        </w:tc>
        <w:tc>
          <w:tcPr>
            <w:tcW w:w="1322" w:type="pct"/>
          </w:tcPr>
          <w:p w14:paraId="20DF26EA" w14:textId="77777777" w:rsidR="0017064A" w:rsidRPr="009456D8" w:rsidRDefault="0017064A" w:rsidP="00E92050">
            <w:pPr>
              <w:rPr>
                <w:rStyle w:val="ECCParagraph"/>
              </w:rPr>
            </w:pPr>
            <w:r w:rsidRPr="009456D8">
              <w:rPr>
                <w:rStyle w:val="ECCParagraph"/>
              </w:rPr>
              <w:t>MFCN</w:t>
            </w:r>
            <w:r w:rsidR="00C80CE8" w:rsidRPr="009456D8">
              <w:rPr>
                <w:rStyle w:val="ECCParagraph"/>
              </w:rPr>
              <w:t xml:space="preserve"> (N</w:t>
            </w:r>
            <w:r w:rsidR="009A43E5" w:rsidRPr="009456D8">
              <w:rPr>
                <w:rStyle w:val="ECCParagraph"/>
              </w:rPr>
              <w:t>ote 3</w:t>
            </w:r>
            <w:r w:rsidR="00C80CE8" w:rsidRPr="009456D8">
              <w:rPr>
                <w:rStyle w:val="ECCParagraph"/>
              </w:rPr>
              <w:t>)</w:t>
            </w:r>
          </w:p>
        </w:tc>
      </w:tr>
      <w:tr w:rsidR="0017064A" w:rsidRPr="009456D8" w14:paraId="2416311E" w14:textId="77777777" w:rsidTr="00E92050">
        <w:trPr>
          <w:trHeight w:val="265"/>
        </w:trPr>
        <w:tc>
          <w:tcPr>
            <w:tcW w:w="1617" w:type="pct"/>
            <w:vMerge/>
          </w:tcPr>
          <w:p w14:paraId="7F665C14" w14:textId="77777777" w:rsidR="0017064A" w:rsidRPr="009456D8" w:rsidRDefault="0017064A" w:rsidP="00E92050">
            <w:pPr>
              <w:rPr>
                <w:rStyle w:val="ECCParagraph"/>
              </w:rPr>
            </w:pPr>
          </w:p>
        </w:tc>
        <w:tc>
          <w:tcPr>
            <w:tcW w:w="2061" w:type="pct"/>
          </w:tcPr>
          <w:p w14:paraId="14E775BC" w14:textId="7A3D9A1F" w:rsidR="0017064A" w:rsidRPr="009456D8" w:rsidRDefault="0017064A" w:rsidP="00E92050">
            <w:pPr>
              <w:rPr>
                <w:rStyle w:val="ECCParagraph"/>
              </w:rPr>
            </w:pPr>
            <w:r w:rsidRPr="009456D8">
              <w:rPr>
                <w:rStyle w:val="ECCParagraph"/>
              </w:rPr>
              <w:t>AERONAUTICAL MOBILE (R)</w:t>
            </w:r>
          </w:p>
        </w:tc>
        <w:tc>
          <w:tcPr>
            <w:tcW w:w="1322" w:type="pct"/>
          </w:tcPr>
          <w:p w14:paraId="0E9C7A8D" w14:textId="77777777" w:rsidR="0017064A" w:rsidRPr="009456D8" w:rsidRDefault="0017064A" w:rsidP="00E92050">
            <w:pPr>
              <w:rPr>
                <w:rStyle w:val="ECCParagraph"/>
              </w:rPr>
            </w:pPr>
            <w:r w:rsidRPr="009456D8">
              <w:rPr>
                <w:rStyle w:val="ECCParagraph"/>
              </w:rPr>
              <w:t>WAIC</w:t>
            </w:r>
            <w:r w:rsidR="00C80CE8" w:rsidRPr="009456D8">
              <w:rPr>
                <w:rStyle w:val="ECCParagraph"/>
              </w:rPr>
              <w:t xml:space="preserve"> (N</w:t>
            </w:r>
            <w:r w:rsidR="009A43E5" w:rsidRPr="009456D8">
              <w:rPr>
                <w:rStyle w:val="ECCParagraph"/>
              </w:rPr>
              <w:t>ote 4</w:t>
            </w:r>
            <w:r w:rsidR="00C80CE8" w:rsidRPr="009456D8">
              <w:rPr>
                <w:rStyle w:val="ECCParagraph"/>
              </w:rPr>
              <w:t>)</w:t>
            </w:r>
          </w:p>
        </w:tc>
      </w:tr>
      <w:tr w:rsidR="0017064A" w:rsidRPr="009456D8" w14:paraId="1130F322" w14:textId="77777777" w:rsidTr="00E92050">
        <w:trPr>
          <w:trHeight w:val="265"/>
        </w:trPr>
        <w:tc>
          <w:tcPr>
            <w:tcW w:w="1617" w:type="pct"/>
            <w:vMerge/>
          </w:tcPr>
          <w:p w14:paraId="026700BA" w14:textId="77777777" w:rsidR="0017064A" w:rsidRPr="009456D8" w:rsidRDefault="0017064A" w:rsidP="00E92050">
            <w:pPr>
              <w:rPr>
                <w:rStyle w:val="ECCParagraph"/>
              </w:rPr>
            </w:pPr>
          </w:p>
        </w:tc>
        <w:tc>
          <w:tcPr>
            <w:tcW w:w="2061" w:type="pct"/>
          </w:tcPr>
          <w:p w14:paraId="44939538" w14:textId="77777777" w:rsidR="0017064A" w:rsidRPr="009456D8" w:rsidRDefault="0017064A" w:rsidP="00E92050">
            <w:pPr>
              <w:rPr>
                <w:rStyle w:val="ECCParagraph"/>
              </w:rPr>
            </w:pPr>
            <w:r w:rsidRPr="009456D8">
              <w:rPr>
                <w:rStyle w:val="ECCParagraph"/>
              </w:rPr>
              <w:t>AERONAUTICAL RADIONAVIGATION</w:t>
            </w:r>
          </w:p>
        </w:tc>
        <w:tc>
          <w:tcPr>
            <w:tcW w:w="1322" w:type="pct"/>
          </w:tcPr>
          <w:p w14:paraId="6CD06148" w14:textId="77777777" w:rsidR="0017064A" w:rsidRPr="009456D8" w:rsidRDefault="0017064A" w:rsidP="00E92050">
            <w:pPr>
              <w:rPr>
                <w:rStyle w:val="ECCParagraph"/>
              </w:rPr>
            </w:pPr>
            <w:r w:rsidRPr="009456D8">
              <w:rPr>
                <w:rStyle w:val="ECCParagraph"/>
              </w:rPr>
              <w:t>RA</w:t>
            </w:r>
            <w:r w:rsidR="00C80CE8" w:rsidRPr="009456D8">
              <w:rPr>
                <w:rStyle w:val="ECCParagraph"/>
              </w:rPr>
              <w:t xml:space="preserve"> (N</w:t>
            </w:r>
            <w:r w:rsidR="009A43E5" w:rsidRPr="009456D8">
              <w:rPr>
                <w:rStyle w:val="ECCParagraph"/>
              </w:rPr>
              <w:t>ote 5</w:t>
            </w:r>
            <w:r w:rsidR="00C80CE8" w:rsidRPr="009456D8">
              <w:rPr>
                <w:rStyle w:val="ECCParagraph"/>
              </w:rPr>
              <w:t>)</w:t>
            </w:r>
          </w:p>
        </w:tc>
      </w:tr>
      <w:tr w:rsidR="0017064A" w:rsidRPr="00D818E7" w14:paraId="03257181" w14:textId="77777777" w:rsidTr="00E92050">
        <w:trPr>
          <w:trHeight w:val="265"/>
        </w:trPr>
        <w:tc>
          <w:tcPr>
            <w:tcW w:w="5000" w:type="pct"/>
            <w:gridSpan w:val="3"/>
          </w:tcPr>
          <w:p w14:paraId="11C4A2C5" w14:textId="0AA70A73" w:rsidR="00523BC6" w:rsidRPr="00D818E7" w:rsidRDefault="0017064A" w:rsidP="00D818E7">
            <w:pPr>
              <w:pStyle w:val="ECCTablenote"/>
              <w:rPr>
                <w:rStyle w:val="ECCParagraph"/>
                <w:sz w:val="16"/>
              </w:rPr>
            </w:pPr>
            <w:r w:rsidRPr="00D818E7">
              <w:rPr>
                <w:rStyle w:val="ECCParagraph"/>
                <w:sz w:val="16"/>
              </w:rPr>
              <w:t>Note</w:t>
            </w:r>
            <w:r w:rsidR="00523BC6" w:rsidRPr="00D818E7">
              <w:rPr>
                <w:rStyle w:val="ECCParagraph"/>
                <w:sz w:val="16"/>
              </w:rPr>
              <w:t>1</w:t>
            </w:r>
            <w:r w:rsidRPr="00D818E7">
              <w:rPr>
                <w:rStyle w:val="ECCParagraph"/>
                <w:sz w:val="16"/>
              </w:rPr>
              <w:t>:</w:t>
            </w:r>
            <w:r w:rsidR="00523BC6" w:rsidRPr="00D818E7">
              <w:rPr>
                <w:rStyle w:val="ECCParagraph"/>
                <w:sz w:val="16"/>
              </w:rPr>
              <w:t xml:space="preserve"> </w:t>
            </w:r>
            <w:r w:rsidR="00C80CE8" w:rsidRPr="00D818E7">
              <w:rPr>
                <w:rStyle w:val="ECCParagraph"/>
                <w:sz w:val="16"/>
              </w:rPr>
              <w:t xml:space="preserve">The band 3800-4200 MHz is allocated on a secondary basis in the Radio Regulations </w:t>
            </w:r>
            <w:r w:rsidR="00B32CF5" w:rsidRPr="00D818E7">
              <w:rPr>
                <w:rStyle w:val="ECCParagraph"/>
                <w:sz w:val="16"/>
              </w:rPr>
              <w:fldChar w:fldCharType="begin"/>
            </w:r>
            <w:r w:rsidR="00B32CF5" w:rsidRPr="00D818E7">
              <w:rPr>
                <w:rStyle w:val="ECCParagraph"/>
                <w:sz w:val="16"/>
              </w:rPr>
              <w:instrText xml:space="preserve"> REF _Ref164335521 \r \h </w:instrText>
            </w:r>
            <w:r w:rsidR="0040119A" w:rsidRPr="00D818E7">
              <w:rPr>
                <w:rStyle w:val="ECCParagraph"/>
                <w:sz w:val="16"/>
              </w:rPr>
              <w:instrText xml:space="preserve"> \* MERGEFORMAT </w:instrText>
            </w:r>
            <w:r w:rsidR="00B32CF5" w:rsidRPr="00D818E7">
              <w:rPr>
                <w:rStyle w:val="ECCParagraph"/>
                <w:sz w:val="16"/>
              </w:rPr>
            </w:r>
            <w:r w:rsidR="00B32CF5" w:rsidRPr="00D818E7">
              <w:rPr>
                <w:rStyle w:val="ECCParagraph"/>
                <w:sz w:val="16"/>
              </w:rPr>
              <w:fldChar w:fldCharType="separate"/>
            </w:r>
            <w:r w:rsidR="00C12604" w:rsidRPr="00D818E7">
              <w:rPr>
                <w:rStyle w:val="ECCParagraph"/>
                <w:sz w:val="16"/>
              </w:rPr>
              <w:t>[4]</w:t>
            </w:r>
            <w:r w:rsidR="00B32CF5" w:rsidRPr="00D818E7">
              <w:rPr>
                <w:rStyle w:val="ECCParagraph"/>
                <w:sz w:val="16"/>
              </w:rPr>
              <w:fldChar w:fldCharType="end"/>
            </w:r>
            <w:r w:rsidR="00B32CF5" w:rsidRPr="00D818E7">
              <w:rPr>
                <w:rStyle w:val="ECCParagraph"/>
                <w:sz w:val="16"/>
              </w:rPr>
              <w:t xml:space="preserve"> in Re</w:t>
            </w:r>
            <w:r w:rsidR="00C80CE8" w:rsidRPr="00D818E7">
              <w:rPr>
                <w:rStyle w:val="ECCParagraph"/>
                <w:sz w:val="16"/>
              </w:rPr>
              <w:t>gion 1 to the mobile service and in some CEPT countries the mobile service may be on secondary basis</w:t>
            </w:r>
            <w:r w:rsidR="009A43E5" w:rsidRPr="00D818E7">
              <w:rPr>
                <w:rStyle w:val="ECCParagraph"/>
                <w:sz w:val="16"/>
              </w:rPr>
              <w:t>.</w:t>
            </w:r>
          </w:p>
          <w:p w14:paraId="4C1B3CF1" w14:textId="400DA441" w:rsidR="008C3AC5" w:rsidRDefault="0017064A" w:rsidP="00D818E7">
            <w:pPr>
              <w:pStyle w:val="ECCTablenote"/>
              <w:rPr>
                <w:rStyle w:val="ECCParagraph"/>
                <w:sz w:val="16"/>
              </w:rPr>
            </w:pPr>
            <w:r w:rsidRPr="00D818E7">
              <w:rPr>
                <w:rStyle w:val="ECCParagraph"/>
                <w:sz w:val="16"/>
              </w:rPr>
              <w:t>Note</w:t>
            </w:r>
            <w:r w:rsidR="00523BC6" w:rsidRPr="00D818E7">
              <w:rPr>
                <w:rStyle w:val="ECCParagraph"/>
                <w:sz w:val="16"/>
              </w:rPr>
              <w:t xml:space="preserve"> 2</w:t>
            </w:r>
            <w:r w:rsidRPr="00D818E7">
              <w:rPr>
                <w:rStyle w:val="ECCParagraph"/>
                <w:sz w:val="16"/>
              </w:rPr>
              <w:t xml:space="preserve">: WBB LMP – </w:t>
            </w:r>
            <w:r w:rsidRPr="00BE508C">
              <w:rPr>
                <w:rStyle w:val="ECCParagraph"/>
                <w:sz w:val="16"/>
              </w:rPr>
              <w:t xml:space="preserve">terrestrial wireless broadband </w:t>
            </w:r>
            <w:r w:rsidR="00610C3E" w:rsidRPr="003D2A36">
              <w:rPr>
                <w:rStyle w:val="ECCParagraph"/>
                <w:rFonts w:eastAsia="Times New Roman"/>
                <w:sz w:val="16"/>
              </w:rPr>
              <w:t xml:space="preserve">low/medium power </w:t>
            </w:r>
            <w:r w:rsidRPr="00BE508C">
              <w:rPr>
                <w:rStyle w:val="ECCParagraph"/>
                <w:sz w:val="16"/>
              </w:rPr>
              <w:t>systems providing local-area network connectivity</w:t>
            </w:r>
            <w:r w:rsidR="009A43E5" w:rsidRPr="00BE508C">
              <w:rPr>
                <w:rStyle w:val="ECCParagraph"/>
                <w:sz w:val="16"/>
              </w:rPr>
              <w:t>.</w:t>
            </w:r>
          </w:p>
          <w:p w14:paraId="50E0E4CE" w14:textId="666336D7" w:rsidR="009A43E5" w:rsidRPr="00D818E7" w:rsidRDefault="009A43E5" w:rsidP="00D818E7">
            <w:pPr>
              <w:pStyle w:val="ECCTablenote"/>
              <w:rPr>
                <w:rStyle w:val="ECCParagraph"/>
                <w:sz w:val="16"/>
              </w:rPr>
            </w:pPr>
            <w:r w:rsidRPr="00D818E7">
              <w:rPr>
                <w:rStyle w:val="ECCParagraph"/>
                <w:sz w:val="16"/>
              </w:rPr>
              <w:t>Note 3:</w:t>
            </w:r>
            <w:r w:rsidR="0017064A" w:rsidRPr="00D818E7">
              <w:rPr>
                <w:rStyle w:val="ECCParagraph"/>
                <w:sz w:val="16"/>
              </w:rPr>
              <w:t xml:space="preserve"> MFCN – mobile/fixed communications networks which includes IMT and other communications networks in the mobile and fixed services" which would include fixed wireless access but not point-to-point links</w:t>
            </w:r>
            <w:r w:rsidRPr="00D818E7">
              <w:rPr>
                <w:rStyle w:val="ECCParagraph"/>
                <w:sz w:val="16"/>
              </w:rPr>
              <w:t>.</w:t>
            </w:r>
          </w:p>
          <w:p w14:paraId="0F38AD86" w14:textId="073BBF29" w:rsidR="009A43E5" w:rsidRPr="00D818E7" w:rsidRDefault="009A43E5" w:rsidP="00D818E7">
            <w:pPr>
              <w:pStyle w:val="ECCTablenote"/>
              <w:rPr>
                <w:rStyle w:val="ECCParagraph"/>
                <w:sz w:val="16"/>
              </w:rPr>
            </w:pPr>
            <w:r w:rsidRPr="00D818E7">
              <w:rPr>
                <w:rStyle w:val="ECCParagraph"/>
                <w:sz w:val="16"/>
              </w:rPr>
              <w:t xml:space="preserve">Note 4: </w:t>
            </w:r>
            <w:r w:rsidR="0017064A" w:rsidRPr="00D818E7">
              <w:rPr>
                <w:rStyle w:val="ECCParagraph"/>
                <w:sz w:val="16"/>
              </w:rPr>
              <w:t>WAIC – wireless avionics intra-communication</w:t>
            </w:r>
            <w:r w:rsidRPr="00D818E7">
              <w:rPr>
                <w:rStyle w:val="ECCParagraph"/>
                <w:sz w:val="16"/>
              </w:rPr>
              <w:t>.</w:t>
            </w:r>
          </w:p>
          <w:p w14:paraId="1DEC0917" w14:textId="2A583B47" w:rsidR="0017064A" w:rsidRPr="00D818E7" w:rsidRDefault="009A43E5" w:rsidP="00D818E7">
            <w:pPr>
              <w:pStyle w:val="ECCTablenote"/>
              <w:rPr>
                <w:rStyle w:val="ECCParagraph"/>
                <w:sz w:val="16"/>
              </w:rPr>
            </w:pPr>
            <w:r w:rsidRPr="00D818E7">
              <w:rPr>
                <w:rStyle w:val="ECCParagraph"/>
                <w:sz w:val="16"/>
              </w:rPr>
              <w:t xml:space="preserve">Note 5: </w:t>
            </w:r>
            <w:r w:rsidR="0017064A" w:rsidRPr="00D818E7">
              <w:rPr>
                <w:rStyle w:val="ECCParagraph"/>
                <w:sz w:val="16"/>
              </w:rPr>
              <w:t>RA – Radio Altimeters.</w:t>
            </w:r>
          </w:p>
        </w:tc>
      </w:tr>
    </w:tbl>
    <w:p w14:paraId="7E7CF03D" w14:textId="5DF2C7BD" w:rsidR="0017064A" w:rsidRPr="009456D8" w:rsidRDefault="00B674F0" w:rsidP="0017064A">
      <w:pPr>
        <w:pStyle w:val="Heading2"/>
        <w:rPr>
          <w:rStyle w:val="ECCParagraph"/>
        </w:rPr>
      </w:pPr>
      <w:bookmarkStart w:id="67" w:name="_Toc160031448"/>
      <w:bookmarkStart w:id="68" w:name="_Toc160181014"/>
      <w:bookmarkStart w:id="69" w:name="_Toc172791707"/>
      <w:r w:rsidRPr="009456D8">
        <w:rPr>
          <w:rStyle w:val="ECCParagraph"/>
        </w:rPr>
        <w:t xml:space="preserve">Allocations and applications in the </w:t>
      </w:r>
      <w:r w:rsidR="00D818E7">
        <w:rPr>
          <w:rStyle w:val="ECCParagraph"/>
        </w:rPr>
        <w:t xml:space="preserve">frequency </w:t>
      </w:r>
      <w:r w:rsidRPr="009456D8">
        <w:rPr>
          <w:rStyle w:val="ECCParagraph"/>
        </w:rPr>
        <w:t>band</w:t>
      </w:r>
      <w:r w:rsidR="0017064A" w:rsidRPr="009456D8">
        <w:rPr>
          <w:rStyle w:val="ECCParagraph"/>
        </w:rPr>
        <w:t xml:space="preserve"> 3800-4200 </w:t>
      </w:r>
      <w:r w:rsidRPr="009456D8">
        <w:rPr>
          <w:rStyle w:val="ECCParagraph"/>
        </w:rPr>
        <w:t>MHz</w:t>
      </w:r>
      <w:bookmarkEnd w:id="67"/>
      <w:bookmarkEnd w:id="68"/>
      <w:bookmarkEnd w:id="69"/>
    </w:p>
    <w:p w14:paraId="1A1951F8" w14:textId="5CE3C372" w:rsidR="0017064A" w:rsidRPr="009456D8" w:rsidRDefault="0017064A" w:rsidP="00815E35">
      <w:pPr>
        <w:pStyle w:val="Heading3"/>
        <w:rPr>
          <w:rStyle w:val="ECCParagraph"/>
        </w:rPr>
      </w:pPr>
      <w:bookmarkStart w:id="70" w:name="_Toc160031449"/>
      <w:bookmarkStart w:id="71" w:name="_Toc160181015"/>
      <w:bookmarkStart w:id="72" w:name="_Toc172791708"/>
      <w:r w:rsidRPr="009456D8">
        <w:rPr>
          <w:rStyle w:val="ECCParagraph"/>
        </w:rPr>
        <w:t xml:space="preserve">Fixed </w:t>
      </w:r>
      <w:r w:rsidR="00815E35" w:rsidRPr="009456D8">
        <w:rPr>
          <w:rStyle w:val="ECCParagraph"/>
        </w:rPr>
        <w:t>s</w:t>
      </w:r>
      <w:r w:rsidRPr="009456D8">
        <w:rPr>
          <w:rStyle w:val="ECCParagraph"/>
        </w:rPr>
        <w:t xml:space="preserve">atellite </w:t>
      </w:r>
      <w:r w:rsidR="00815E35" w:rsidRPr="009456D8">
        <w:rPr>
          <w:rStyle w:val="ECCParagraph"/>
        </w:rPr>
        <w:t>s</w:t>
      </w:r>
      <w:r w:rsidRPr="009456D8">
        <w:rPr>
          <w:rStyle w:val="ECCParagraph"/>
        </w:rPr>
        <w:t>ervice</w:t>
      </w:r>
      <w:bookmarkEnd w:id="70"/>
      <w:bookmarkEnd w:id="71"/>
      <w:bookmarkEnd w:id="72"/>
    </w:p>
    <w:p w14:paraId="4C46A52E" w14:textId="4BFC2987" w:rsidR="002E55C0" w:rsidRPr="009456D8" w:rsidRDefault="0017064A" w:rsidP="00DE3951">
      <w:pPr>
        <w:rPr>
          <w:rStyle w:val="ECCParagraph"/>
        </w:rPr>
      </w:pPr>
      <w:r w:rsidRPr="009456D8">
        <w:rPr>
          <w:rStyle w:val="ECCParagraph"/>
        </w:rPr>
        <w:t>For decades</w:t>
      </w:r>
      <w:r w:rsidR="008262ED" w:rsidRPr="009456D8">
        <w:rPr>
          <w:rStyle w:val="ECCParagraph"/>
        </w:rPr>
        <w:t xml:space="preserve"> and in accordance with</w:t>
      </w:r>
      <w:r w:rsidRPr="009456D8">
        <w:rPr>
          <w:rStyle w:val="ECCParagraph"/>
        </w:rPr>
        <w:t xml:space="preserve">, the </w:t>
      </w:r>
      <w:r w:rsidR="008262ED" w:rsidRPr="009456D8">
        <w:rPr>
          <w:rStyle w:val="ECCParagraph"/>
        </w:rPr>
        <w:t>Article 5 of the ITU-R Radio Regulation</w:t>
      </w:r>
      <w:r w:rsidRPr="009456D8">
        <w:rPr>
          <w:rStyle w:val="ECCParagraph"/>
        </w:rPr>
        <w:t xml:space="preserve">, the </w:t>
      </w:r>
      <w:r w:rsidR="00D57AB3" w:rsidRPr="009456D8">
        <w:rPr>
          <w:rStyle w:val="ECCParagraph"/>
        </w:rPr>
        <w:t>fixed satellite service (</w:t>
      </w:r>
      <w:r w:rsidRPr="009456D8">
        <w:rPr>
          <w:rStyle w:val="ECCParagraph"/>
        </w:rPr>
        <w:t>FSS</w:t>
      </w:r>
      <w:r w:rsidR="00D57AB3" w:rsidRPr="009456D8">
        <w:rPr>
          <w:rStyle w:val="ECCParagraph"/>
        </w:rPr>
        <w:t>)</w:t>
      </w:r>
      <w:r w:rsidRPr="009456D8">
        <w:rPr>
          <w:rStyle w:val="ECCParagraph"/>
        </w:rPr>
        <w:t xml:space="preserve"> has utili</w:t>
      </w:r>
      <w:r w:rsidR="00180A3F">
        <w:rPr>
          <w:rStyle w:val="ECCParagraph"/>
        </w:rPr>
        <w:t>s</w:t>
      </w:r>
      <w:r w:rsidRPr="009456D8">
        <w:rPr>
          <w:rStyle w:val="ECCParagraph"/>
        </w:rPr>
        <w:t xml:space="preserve">ed the 3400-4200 MHz and 5850-6725 MHz frequency bands for space-to-Earth (downlink) and Earth-to-space (uplink) links, respectively. FSS earth stations in CEPT countries have mainly </w:t>
      </w:r>
      <w:r w:rsidR="008262ED" w:rsidRPr="009456D8">
        <w:rPr>
          <w:rStyle w:val="ECCParagraph"/>
        </w:rPr>
        <w:t xml:space="preserve">been </w:t>
      </w:r>
      <w:r w:rsidRPr="009456D8">
        <w:rPr>
          <w:rStyle w:val="ECCParagraph"/>
        </w:rPr>
        <w:t>used</w:t>
      </w:r>
      <w:r w:rsidR="008262ED" w:rsidRPr="009456D8">
        <w:rPr>
          <w:rStyle w:val="ECCParagraph"/>
        </w:rPr>
        <w:t xml:space="preserve"> in</w:t>
      </w:r>
      <w:r w:rsidRPr="009456D8">
        <w:rPr>
          <w:rStyle w:val="ECCParagraph"/>
        </w:rPr>
        <w:t xml:space="preserve"> the 3600-3800 MHz and 3800-4200 MHz bands, rather than the lower 3400-3600 MHz band.</w:t>
      </w:r>
    </w:p>
    <w:p w14:paraId="574DCAB5" w14:textId="0E1E45F2" w:rsidR="0017064A" w:rsidRPr="009456D8" w:rsidRDefault="0017064A" w:rsidP="00DE3951">
      <w:pPr>
        <w:rPr>
          <w:rStyle w:val="ECCParagraph"/>
        </w:rPr>
      </w:pPr>
      <w:r w:rsidRPr="009456D8">
        <w:rPr>
          <w:rStyle w:val="ECCParagraph"/>
        </w:rPr>
        <w:t xml:space="preserve">With the introduction of 5G in the 3.4-3.8 GHz band in Europe, </w:t>
      </w:r>
      <w:r w:rsidR="001E6C27" w:rsidRPr="009456D8">
        <w:rPr>
          <w:rStyle w:val="ECCParagraph"/>
        </w:rPr>
        <w:t xml:space="preserve">ECC </w:t>
      </w:r>
      <w:r w:rsidR="00832D76" w:rsidRPr="009456D8">
        <w:rPr>
          <w:rStyle w:val="ECCParagraph"/>
        </w:rPr>
        <w:t>Decision</w:t>
      </w:r>
      <w:r w:rsidR="00120538" w:rsidRPr="009456D8">
        <w:rPr>
          <w:rStyle w:val="ECCParagraph"/>
        </w:rPr>
        <w:t xml:space="preserve"> </w:t>
      </w:r>
      <w:r w:rsidR="00832D76" w:rsidRPr="009456D8">
        <w:rPr>
          <w:rStyle w:val="ECCParagraph"/>
        </w:rPr>
        <w:t>(11)06</w:t>
      </w:r>
      <w:r w:rsidR="001E6C27" w:rsidRPr="009456D8">
        <w:rPr>
          <w:rStyle w:val="ECCParagraph"/>
        </w:rPr>
        <w:t xml:space="preserve"> </w:t>
      </w:r>
      <w:r w:rsidR="00BB5569" w:rsidRPr="009456D8">
        <w:rPr>
          <w:rStyle w:val="ECCParagraph"/>
        </w:rPr>
        <w:fldChar w:fldCharType="begin"/>
      </w:r>
      <w:r w:rsidR="00BB5569" w:rsidRPr="009456D8">
        <w:rPr>
          <w:rStyle w:val="ECCParagraph"/>
        </w:rPr>
        <w:instrText xml:space="preserve"> REF _Ref166679271 \r \h </w:instrText>
      </w:r>
      <w:r w:rsidR="00BB175C" w:rsidRPr="009456D8">
        <w:rPr>
          <w:rStyle w:val="ECCParagraph"/>
        </w:rPr>
        <w:instrText xml:space="preserve"> \* MERGEFORMAT </w:instrText>
      </w:r>
      <w:r w:rsidR="00BB5569" w:rsidRPr="009456D8">
        <w:rPr>
          <w:rStyle w:val="ECCParagraph"/>
        </w:rPr>
      </w:r>
      <w:r w:rsidR="00BB5569" w:rsidRPr="009456D8">
        <w:rPr>
          <w:rStyle w:val="ECCParagraph"/>
        </w:rPr>
        <w:fldChar w:fldCharType="separate"/>
      </w:r>
      <w:r w:rsidR="00C12604" w:rsidRPr="009456D8">
        <w:rPr>
          <w:rStyle w:val="ECCParagraph"/>
        </w:rPr>
        <w:t>[5]</w:t>
      </w:r>
      <w:r w:rsidR="00BB5569" w:rsidRPr="009456D8">
        <w:rPr>
          <w:rStyle w:val="ECCParagraph"/>
        </w:rPr>
        <w:fldChar w:fldCharType="end"/>
      </w:r>
      <w:r w:rsidR="00BB5569" w:rsidRPr="009456D8">
        <w:rPr>
          <w:rStyle w:val="ECCParagraph"/>
        </w:rPr>
        <w:t xml:space="preserve"> </w:t>
      </w:r>
      <w:r w:rsidR="001E6C27" w:rsidRPr="009456D8">
        <w:rPr>
          <w:rStyle w:val="ECCParagraph"/>
        </w:rPr>
        <w:t>ask</w:t>
      </w:r>
      <w:r w:rsidR="00832D76" w:rsidRPr="009456D8">
        <w:rPr>
          <w:rStyle w:val="ECCParagraph"/>
        </w:rPr>
        <w:t>s</w:t>
      </w:r>
      <w:r w:rsidRPr="009456D8">
        <w:rPr>
          <w:rStyle w:val="ECCParagraph"/>
        </w:rPr>
        <w:t xml:space="preserve"> that administrations consider relocating earth stations operating in the 3400-3800 MHz band from areas with foreseen extensive 5G use, and instead consider using higher bands above 3800 MHz for future FSS usage. As a result, </w:t>
      </w:r>
      <w:r w:rsidR="00AA3C45" w:rsidRPr="009456D8">
        <w:rPr>
          <w:rStyle w:val="ECCParagraph"/>
        </w:rPr>
        <w:t>many</w:t>
      </w:r>
      <w:r w:rsidRPr="009456D8">
        <w:rPr>
          <w:rStyle w:val="ECCParagraph"/>
        </w:rPr>
        <w:t xml:space="preserve"> stations have migrated to the 3800-4200 MHz frequency band.</w:t>
      </w:r>
    </w:p>
    <w:p w14:paraId="2E66B7AC" w14:textId="2C303FE3" w:rsidR="00E257E2" w:rsidRPr="009456D8" w:rsidRDefault="0017064A" w:rsidP="00DE3951">
      <w:pPr>
        <w:rPr>
          <w:rStyle w:val="ECCParagraph"/>
        </w:rPr>
      </w:pPr>
      <w:r w:rsidRPr="009456D8">
        <w:rPr>
          <w:rStyle w:val="ECCParagraph"/>
        </w:rPr>
        <w:t xml:space="preserve">The 3.8-4.2 GHz band is </w:t>
      </w:r>
      <w:r w:rsidR="001E6C27" w:rsidRPr="009456D8">
        <w:rPr>
          <w:rStyle w:val="ECCParagraph"/>
        </w:rPr>
        <w:t xml:space="preserve">important </w:t>
      </w:r>
      <w:r w:rsidRPr="009456D8">
        <w:rPr>
          <w:rStyle w:val="ECCParagraph"/>
        </w:rPr>
        <w:t>for FSS due to its unique characteristics, including wide geographic coverage over continents and resistance to rain fade. This band is essential for services provided to inter-tropical regions, and many earth stations are located in Europe for inter-continental communications. Applications include connectivity for enterprises and public institutions, mobile backhauling, and video distribution.</w:t>
      </w:r>
      <w:r w:rsidR="00565FD9" w:rsidRPr="009456D8">
        <w:rPr>
          <w:rStyle w:val="ECCParagraph"/>
        </w:rPr>
        <w:t xml:space="preserve"> </w:t>
      </w:r>
      <w:r w:rsidRPr="009456D8">
        <w:rPr>
          <w:rStyle w:val="ECCParagraph"/>
        </w:rPr>
        <w:t>The successful operation of this system depends on interference-free reception of the downlink signal.</w:t>
      </w:r>
    </w:p>
    <w:p w14:paraId="5956B5A5" w14:textId="663ED299" w:rsidR="0017064A" w:rsidRPr="009456D8" w:rsidRDefault="0017064A" w:rsidP="00DE3951">
      <w:pPr>
        <w:rPr>
          <w:rStyle w:val="ECCParagraph"/>
        </w:rPr>
      </w:pPr>
      <w:r w:rsidRPr="009456D8">
        <w:rPr>
          <w:rStyle w:val="ECCParagraph"/>
        </w:rPr>
        <w:t xml:space="preserve">Existing FSS </w:t>
      </w:r>
      <w:r w:rsidR="004537BF" w:rsidRPr="009456D8">
        <w:rPr>
          <w:rStyle w:val="ECCParagraph"/>
        </w:rPr>
        <w:t>e</w:t>
      </w:r>
      <w:r w:rsidRPr="009456D8">
        <w:rPr>
          <w:rStyle w:val="ECCParagraph"/>
        </w:rPr>
        <w:t xml:space="preserve">arth stations in the 3800-4200 MHz band are limited in number and well-identified in location. Future new earth station sites can also be expected to be located in well-defined locations. </w:t>
      </w:r>
      <w:r w:rsidR="00B42F97" w:rsidRPr="009456D8">
        <w:rPr>
          <w:rStyle w:val="ECCParagraph"/>
        </w:rPr>
        <w:t xml:space="preserve">As a result of the introduction of MFCN below 3800 MHz, some administrations have implemented national frameworks (e.g. through PFD or PSD limits, or requirements on OOBE levels from adjacent band MFCN BS) in order to protect </w:t>
      </w:r>
      <w:r w:rsidR="00B42F97" w:rsidRPr="009456D8">
        <w:rPr>
          <w:rStyle w:val="ECCParagraph"/>
        </w:rPr>
        <w:lastRenderedPageBreak/>
        <w:t>FSS earth stations and provide visibility and legal certainty for their future development in the 3800-4200 MHz band</w:t>
      </w:r>
      <w:r w:rsidR="00545E97" w:rsidRPr="009456D8">
        <w:rPr>
          <w:rStyle w:val="ECCParagraph"/>
        </w:rPr>
        <w:t>.</w:t>
      </w:r>
    </w:p>
    <w:p w14:paraId="4342A8FE" w14:textId="7D32ABDF" w:rsidR="001E6C27" w:rsidRPr="009456D8" w:rsidRDefault="001E6C27" w:rsidP="00DE3951">
      <w:pPr>
        <w:rPr>
          <w:rStyle w:val="ECCParagraph"/>
        </w:rPr>
      </w:pPr>
      <w:r w:rsidRPr="009456D8">
        <w:rPr>
          <w:rStyle w:val="ECCParagraph"/>
        </w:rPr>
        <w:t>As the 3800-4200 MHz band is the only remaining part of the C-band for downlink communication, CEPT has assessed and proposed conditions to preserve this band for the long-term development of FSS in accordance with the objectives of the EC mandate.</w:t>
      </w:r>
    </w:p>
    <w:p w14:paraId="24B04F7B" w14:textId="6644B9C5" w:rsidR="0017064A" w:rsidRPr="009456D8" w:rsidRDefault="0017064A" w:rsidP="00815E35">
      <w:pPr>
        <w:pStyle w:val="Heading3"/>
        <w:rPr>
          <w:rStyle w:val="ECCParagraph"/>
        </w:rPr>
      </w:pPr>
      <w:bookmarkStart w:id="73" w:name="_Toc160031450"/>
      <w:bookmarkStart w:id="74" w:name="_Toc160181016"/>
      <w:bookmarkStart w:id="75" w:name="_Toc172791709"/>
      <w:r w:rsidRPr="009456D8">
        <w:rPr>
          <w:rStyle w:val="ECCParagraph"/>
        </w:rPr>
        <w:t xml:space="preserve">Fixed </w:t>
      </w:r>
      <w:r w:rsidR="00815E35" w:rsidRPr="009456D8">
        <w:rPr>
          <w:rStyle w:val="ECCParagraph"/>
        </w:rPr>
        <w:t>s</w:t>
      </w:r>
      <w:r w:rsidRPr="009456D8">
        <w:rPr>
          <w:rStyle w:val="ECCParagraph"/>
        </w:rPr>
        <w:t>ervice</w:t>
      </w:r>
      <w:bookmarkEnd w:id="73"/>
      <w:bookmarkEnd w:id="74"/>
      <w:bookmarkEnd w:id="75"/>
    </w:p>
    <w:p w14:paraId="20B26EC4" w14:textId="132219F7" w:rsidR="00565FD9" w:rsidRPr="009456D8" w:rsidRDefault="00565FD9" w:rsidP="00DE3951">
      <w:pPr>
        <w:rPr>
          <w:rStyle w:val="ECCParagraph"/>
        </w:rPr>
      </w:pPr>
      <w:r w:rsidRPr="009456D8">
        <w:rPr>
          <w:rStyle w:val="ECCParagraph"/>
        </w:rPr>
        <w:t xml:space="preserve">Fixed </w:t>
      </w:r>
      <w:r w:rsidR="004537BF" w:rsidRPr="009456D8">
        <w:rPr>
          <w:rStyle w:val="ECCParagraph"/>
        </w:rPr>
        <w:t>s</w:t>
      </w:r>
      <w:r w:rsidRPr="009456D8">
        <w:rPr>
          <w:rStyle w:val="ECCParagraph"/>
        </w:rPr>
        <w:t xml:space="preserve">ervice (FS) is a primary user of the 3800-4200 MHz frequency </w:t>
      </w:r>
      <w:r w:rsidR="00FC2A92" w:rsidRPr="009456D8">
        <w:rPr>
          <w:rStyle w:val="ECCParagraph"/>
        </w:rPr>
        <w:t>range</w:t>
      </w:r>
      <w:r w:rsidRPr="009456D8">
        <w:rPr>
          <w:rStyle w:val="ECCParagraph"/>
        </w:rPr>
        <w:t xml:space="preserve"> in Europe and includes both military and civil usage.</w:t>
      </w:r>
    </w:p>
    <w:p w14:paraId="78501BB5" w14:textId="77777777" w:rsidR="00565FD9" w:rsidRPr="009456D8" w:rsidRDefault="00565FD9" w:rsidP="00DE3951">
      <w:pPr>
        <w:rPr>
          <w:rStyle w:val="ECCParagraph"/>
        </w:rPr>
      </w:pPr>
      <w:r w:rsidRPr="009456D8">
        <w:rPr>
          <w:rStyle w:val="ECCParagraph"/>
        </w:rPr>
        <w:t>Military usage includes fixed microwave links that support military communications and surveillance systems. Military entities use these links for command and control, situational awareness, intelligence, surveillance and reconnaissance (ISR), and other applications.</w:t>
      </w:r>
    </w:p>
    <w:p w14:paraId="3443EC09" w14:textId="77777777" w:rsidR="00565FD9" w:rsidRPr="009456D8" w:rsidRDefault="00565FD9" w:rsidP="00DE3951">
      <w:pPr>
        <w:rPr>
          <w:rStyle w:val="ECCParagraph"/>
        </w:rPr>
      </w:pPr>
      <w:r w:rsidRPr="009456D8">
        <w:rPr>
          <w:rStyle w:val="ECCParagraph"/>
        </w:rPr>
        <w:t>Civil use is primarily fixed point-to-point microwave links, connecting different points in a network, such as data centres or remote locations. These links are commonly used for various applications such as internet access, broadcasting, public safety and emergency services, and transportation systems.</w:t>
      </w:r>
    </w:p>
    <w:p w14:paraId="2CC2E3B9" w14:textId="24A80D67" w:rsidR="00565FD9" w:rsidRPr="009456D8" w:rsidRDefault="00565FD9" w:rsidP="00DE3951">
      <w:pPr>
        <w:rPr>
          <w:rStyle w:val="ECCParagraph"/>
        </w:rPr>
      </w:pPr>
      <w:r w:rsidRPr="009456D8">
        <w:rPr>
          <w:rStyle w:val="ECCParagraph"/>
        </w:rPr>
        <w:t>ERC Recommendation 12-08</w:t>
      </w:r>
      <w:r w:rsidR="00CE75A7" w:rsidRPr="009456D8">
        <w:rPr>
          <w:rStyle w:val="ECCParagraph"/>
        </w:rPr>
        <w:t xml:space="preserve"> </w:t>
      </w:r>
      <w:r w:rsidR="00CE75A7" w:rsidRPr="009456D8">
        <w:rPr>
          <w:rStyle w:val="ECCParagraph"/>
        </w:rPr>
        <w:fldChar w:fldCharType="begin"/>
      </w:r>
      <w:r w:rsidR="00CE75A7" w:rsidRPr="009456D8">
        <w:rPr>
          <w:rStyle w:val="ECCParagraph"/>
        </w:rPr>
        <w:instrText xml:space="preserve"> REF _Ref156049478 \n \h  \* MERGEFORMAT </w:instrText>
      </w:r>
      <w:r w:rsidR="00CE75A7" w:rsidRPr="009456D8">
        <w:rPr>
          <w:rStyle w:val="ECCParagraph"/>
        </w:rPr>
      </w:r>
      <w:r w:rsidR="00CE75A7" w:rsidRPr="009456D8">
        <w:rPr>
          <w:rStyle w:val="ECCParagraph"/>
        </w:rPr>
        <w:fldChar w:fldCharType="separate"/>
      </w:r>
      <w:r w:rsidR="00C12604" w:rsidRPr="009456D8">
        <w:rPr>
          <w:rStyle w:val="ECCParagraph"/>
        </w:rPr>
        <w:t>[</w:t>
      </w:r>
      <w:r w:rsidR="00C12604" w:rsidRPr="00C65843">
        <w:t>6</w:t>
      </w:r>
      <w:r w:rsidR="00C12604" w:rsidRPr="009456D8">
        <w:rPr>
          <w:rStyle w:val="ECCParagraph"/>
        </w:rPr>
        <w:t>]</w:t>
      </w:r>
      <w:r w:rsidR="00CE75A7" w:rsidRPr="009456D8">
        <w:rPr>
          <w:rStyle w:val="ECCParagraph"/>
        </w:rPr>
        <w:fldChar w:fldCharType="end"/>
      </w:r>
      <w:r w:rsidR="00FC2A92" w:rsidRPr="009456D8">
        <w:rPr>
          <w:rStyle w:val="ECCParagraph"/>
        </w:rPr>
        <w:t xml:space="preserve"> </w:t>
      </w:r>
      <w:r w:rsidRPr="009456D8">
        <w:rPr>
          <w:rStyle w:val="ECCParagraph"/>
        </w:rPr>
        <w:t xml:space="preserve">provides a channel plan for the 3600-4200 MHz frequency range. In particular its Annex B Part 1 defines a channel arrangement in 3.8-4.2 GHz for Point-to-Point </w:t>
      </w:r>
      <w:r w:rsidR="00AA3C45" w:rsidRPr="009456D8">
        <w:rPr>
          <w:rStyle w:val="ECCParagraph"/>
        </w:rPr>
        <w:t>(PtP)</w:t>
      </w:r>
      <w:r w:rsidR="00AA3C45" w:rsidRPr="009456D8" w:rsidDel="00AA3C45">
        <w:rPr>
          <w:rStyle w:val="ECCParagraph"/>
        </w:rPr>
        <w:t xml:space="preserve"> </w:t>
      </w:r>
      <w:r w:rsidRPr="009456D8">
        <w:rPr>
          <w:rStyle w:val="ECCParagraph"/>
        </w:rPr>
        <w:t xml:space="preserve">and Point-to-multi-Point </w:t>
      </w:r>
      <w:r w:rsidR="00AA3C45" w:rsidRPr="009456D8">
        <w:rPr>
          <w:rStyle w:val="ECCParagraph"/>
        </w:rPr>
        <w:t>(</w:t>
      </w:r>
      <w:r w:rsidR="00E90889" w:rsidRPr="009456D8">
        <w:rPr>
          <w:rStyle w:val="ECCParagraph"/>
        </w:rPr>
        <w:t>PmP</w:t>
      </w:r>
      <w:r w:rsidR="00AA3C45" w:rsidRPr="009456D8">
        <w:rPr>
          <w:rStyle w:val="ECCParagraph"/>
        </w:rPr>
        <w:t xml:space="preserve">) </w:t>
      </w:r>
      <w:r w:rsidRPr="009456D8">
        <w:rPr>
          <w:rStyle w:val="ECCParagraph"/>
        </w:rPr>
        <w:t xml:space="preserve">links based on Recommendation </w:t>
      </w:r>
      <w:r w:rsidR="00FC2A92" w:rsidRPr="009456D8">
        <w:rPr>
          <w:rStyle w:val="ECCParagraph"/>
        </w:rPr>
        <w:t xml:space="preserve">ITU-R </w:t>
      </w:r>
      <w:r w:rsidRPr="009456D8">
        <w:rPr>
          <w:rStyle w:val="ECCParagraph"/>
        </w:rPr>
        <w:t xml:space="preserve">F.382 </w:t>
      </w:r>
      <w:r w:rsidR="00CE75A7" w:rsidRPr="009456D8">
        <w:rPr>
          <w:rStyle w:val="ECCParagraph"/>
        </w:rPr>
        <w:fldChar w:fldCharType="begin"/>
      </w:r>
      <w:r w:rsidR="00CE75A7" w:rsidRPr="009456D8">
        <w:rPr>
          <w:rStyle w:val="ECCParagraph"/>
        </w:rPr>
        <w:instrText xml:space="preserve"> REF _Ref156049600 \n \h  \* MERGEFORMAT </w:instrText>
      </w:r>
      <w:r w:rsidR="00CE75A7" w:rsidRPr="009456D8">
        <w:rPr>
          <w:rStyle w:val="ECCParagraph"/>
        </w:rPr>
      </w:r>
      <w:r w:rsidR="00CE75A7" w:rsidRPr="009456D8">
        <w:rPr>
          <w:rStyle w:val="ECCParagraph"/>
        </w:rPr>
        <w:fldChar w:fldCharType="separate"/>
      </w:r>
      <w:r w:rsidR="00C12604" w:rsidRPr="009456D8">
        <w:rPr>
          <w:rStyle w:val="ECCParagraph"/>
        </w:rPr>
        <w:t>[</w:t>
      </w:r>
      <w:r w:rsidR="00C12604" w:rsidRPr="00C65843">
        <w:t>7</w:t>
      </w:r>
      <w:r w:rsidR="00C12604" w:rsidRPr="009456D8">
        <w:rPr>
          <w:rStyle w:val="ECCParagraph"/>
        </w:rPr>
        <w:t>]</w:t>
      </w:r>
      <w:r w:rsidR="00CE75A7" w:rsidRPr="009456D8">
        <w:rPr>
          <w:rStyle w:val="ECCParagraph"/>
        </w:rPr>
        <w:fldChar w:fldCharType="end"/>
      </w:r>
      <w:r w:rsidR="00FC2A92" w:rsidRPr="009456D8">
        <w:rPr>
          <w:rStyle w:val="ECCParagraph"/>
        </w:rPr>
        <w:t xml:space="preserve"> </w:t>
      </w:r>
      <w:r w:rsidRPr="009456D8">
        <w:rPr>
          <w:rStyle w:val="ECCParagraph"/>
        </w:rPr>
        <w:t>with 29 MHz paired channels.</w:t>
      </w:r>
    </w:p>
    <w:p w14:paraId="6F8E2853" w14:textId="0DB5F75F" w:rsidR="00565FD9" w:rsidRPr="009456D8" w:rsidRDefault="00565FD9" w:rsidP="00E92050">
      <w:pPr>
        <w:pStyle w:val="Heading3"/>
        <w:rPr>
          <w:rStyle w:val="ECCParagraph"/>
        </w:rPr>
      </w:pPr>
      <w:bookmarkStart w:id="76" w:name="_Toc160031451"/>
      <w:bookmarkStart w:id="77" w:name="_Toc160181017"/>
      <w:bookmarkStart w:id="78" w:name="_Toc172791710"/>
      <w:r w:rsidRPr="009456D8">
        <w:rPr>
          <w:rStyle w:val="ECCParagraph"/>
        </w:rPr>
        <w:t>VLBI (Very Long Baseline Interferometry) stations</w:t>
      </w:r>
      <w:bookmarkEnd w:id="76"/>
      <w:bookmarkEnd w:id="77"/>
      <w:bookmarkEnd w:id="78"/>
    </w:p>
    <w:p w14:paraId="3BADE878" w14:textId="3A0A901B" w:rsidR="00565FD9" w:rsidRPr="009456D8" w:rsidRDefault="00565FD9" w:rsidP="00DE3951">
      <w:pPr>
        <w:rPr>
          <w:rStyle w:val="ECCParagraph"/>
        </w:rPr>
      </w:pPr>
      <w:r w:rsidRPr="009456D8">
        <w:rPr>
          <w:rStyle w:val="ECCParagraph"/>
        </w:rPr>
        <w:t xml:space="preserve">There is a globally well-distributed network of VLBI Global Observing System (VGOS) stations, which are highly sensitive passive receivers and are expected eventually to number ~40. Some VGOS </w:t>
      </w:r>
      <w:r w:rsidR="004F3B15" w:rsidRPr="009456D8">
        <w:rPr>
          <w:rStyle w:val="ECCParagraph"/>
        </w:rPr>
        <w:t>o</w:t>
      </w:r>
      <w:r w:rsidRPr="009456D8">
        <w:rPr>
          <w:rStyle w:val="ECCParagraph"/>
        </w:rPr>
        <w:t>bservatories are installed around Europe (Wettzell in Germany, Ny-Ålesund in Norway, Flores and Santa Maria in Portugal, Gran Canaria and Yebes in Spain</w:t>
      </w:r>
      <w:r w:rsidR="000C43F1" w:rsidRPr="009456D8">
        <w:rPr>
          <w:rStyle w:val="ECCParagraph"/>
        </w:rPr>
        <w:t xml:space="preserve">, </w:t>
      </w:r>
      <w:r w:rsidRPr="009456D8">
        <w:rPr>
          <w:rStyle w:val="ECCParagraph"/>
        </w:rPr>
        <w:t>Onsala in Sweden</w:t>
      </w:r>
      <w:r w:rsidR="00E310C7" w:rsidRPr="009456D8">
        <w:rPr>
          <w:rStyle w:val="ECCParagraph"/>
        </w:rPr>
        <w:t>, Metsähovi in Finland</w:t>
      </w:r>
      <w:r w:rsidR="000C43F1" w:rsidRPr="009456D8">
        <w:rPr>
          <w:rStyle w:val="ECCParagraph"/>
        </w:rPr>
        <w:t xml:space="preserve"> and Matera in Italy</w:t>
      </w:r>
      <w:r w:rsidRPr="009456D8">
        <w:rPr>
          <w:rStyle w:val="ECCParagraph"/>
        </w:rPr>
        <w:t>). These are part of the European Critical Infrastructure Project Galileo which has to be supported from all European countries.</w:t>
      </w:r>
    </w:p>
    <w:p w14:paraId="19BC283A" w14:textId="149E049C" w:rsidR="00565FD9" w:rsidRPr="009456D8" w:rsidRDefault="00565FD9" w:rsidP="00DE3951">
      <w:pPr>
        <w:rPr>
          <w:rStyle w:val="ECCParagraph"/>
        </w:rPr>
      </w:pPr>
      <w:r w:rsidRPr="009456D8">
        <w:rPr>
          <w:rStyle w:val="ECCParagraph"/>
        </w:rPr>
        <w:t>The start frequencies of these VGOS stations, like type VGOS-992 A8</w:t>
      </w:r>
      <w:r w:rsidR="00AA3DF6" w:rsidRPr="009456D8">
        <w:rPr>
          <w:rStyle w:val="ECCParagraph"/>
        </w:rPr>
        <w:t>,</w:t>
      </w:r>
      <w:r w:rsidR="004F3B15" w:rsidRPr="009456D8">
        <w:rPr>
          <w:rStyle w:val="ECCParagraph"/>
        </w:rPr>
        <w:t xml:space="preserve"> is </w:t>
      </w:r>
      <w:r w:rsidRPr="009456D8">
        <w:rPr>
          <w:rStyle w:val="ECCParagraph"/>
        </w:rPr>
        <w:t>3960</w:t>
      </w:r>
      <w:r w:rsidR="009A2BCD" w:rsidRPr="009456D8">
        <w:rPr>
          <w:rStyle w:val="ECCParagraph"/>
        </w:rPr>
        <w:t>.</w:t>
      </w:r>
      <w:r w:rsidRPr="009456D8">
        <w:rPr>
          <w:rStyle w:val="ECCParagraph"/>
        </w:rPr>
        <w:t>4 MHz (Block A)</w:t>
      </w:r>
      <w:r w:rsidR="003867C7" w:rsidRPr="009456D8">
        <w:rPr>
          <w:rStyle w:val="ECCParagraph"/>
        </w:rPr>
        <w:t xml:space="preserve"> (</w:t>
      </w:r>
      <w:r w:rsidR="004F3B15" w:rsidRPr="009456D8">
        <w:rPr>
          <w:rStyle w:val="ECCParagraph"/>
        </w:rPr>
        <w:t>see</w:t>
      </w:r>
      <w:r w:rsidRPr="009456D8">
        <w:rPr>
          <w:rStyle w:val="ECCParagraph"/>
        </w:rPr>
        <w:t xml:space="preserve"> </w:t>
      </w:r>
      <w:r w:rsidR="004F3B15" w:rsidRPr="009456D8">
        <w:rPr>
          <w:rStyle w:val="ECCParagraph"/>
        </w:rPr>
        <w:t>Report ITU-R RA.2507</w:t>
      </w:r>
      <w:r w:rsidR="00171BE6" w:rsidRPr="009456D8">
        <w:rPr>
          <w:rStyle w:val="ECCParagraph"/>
        </w:rPr>
        <w:t>,</w:t>
      </w:r>
      <w:r w:rsidR="004F3B15" w:rsidRPr="009456D8">
        <w:rPr>
          <w:rStyle w:val="ECCParagraph"/>
        </w:rPr>
        <w:t xml:space="preserve"> </w:t>
      </w:r>
      <w:r w:rsidRPr="009456D8">
        <w:rPr>
          <w:rStyle w:val="ECCParagraph"/>
        </w:rPr>
        <w:t>page 25</w:t>
      </w:r>
      <w:r w:rsidR="00171BE6" w:rsidRPr="009456D8">
        <w:rPr>
          <w:rStyle w:val="ECCParagraph"/>
        </w:rPr>
        <w:t xml:space="preserve"> </w:t>
      </w:r>
      <w:r w:rsidR="00171BE6" w:rsidRPr="009456D8">
        <w:rPr>
          <w:rStyle w:val="ECCParagraph"/>
        </w:rPr>
        <w:fldChar w:fldCharType="begin"/>
      </w:r>
      <w:r w:rsidR="00171BE6" w:rsidRPr="009456D8">
        <w:rPr>
          <w:rStyle w:val="ECCParagraph"/>
        </w:rPr>
        <w:instrText xml:space="preserve"> REF _Ref156049809 \n \h  \* MERGEFORMAT </w:instrText>
      </w:r>
      <w:r w:rsidR="00171BE6" w:rsidRPr="009456D8">
        <w:rPr>
          <w:rStyle w:val="ECCParagraph"/>
        </w:rPr>
      </w:r>
      <w:r w:rsidR="00171BE6" w:rsidRPr="009456D8">
        <w:rPr>
          <w:rStyle w:val="ECCParagraph"/>
        </w:rPr>
        <w:fldChar w:fldCharType="separate"/>
      </w:r>
      <w:r w:rsidR="00C12604" w:rsidRPr="009456D8">
        <w:rPr>
          <w:rStyle w:val="ECCParagraph"/>
        </w:rPr>
        <w:t>[</w:t>
      </w:r>
      <w:r w:rsidR="00C12604" w:rsidRPr="00C65843">
        <w:t>8</w:t>
      </w:r>
      <w:r w:rsidR="00C12604" w:rsidRPr="009456D8">
        <w:rPr>
          <w:rStyle w:val="ECCParagraph"/>
        </w:rPr>
        <w:t>]</w:t>
      </w:r>
      <w:r w:rsidR="00171BE6" w:rsidRPr="009456D8">
        <w:rPr>
          <w:rStyle w:val="ECCParagraph"/>
        </w:rPr>
        <w:fldChar w:fldCharType="end"/>
      </w:r>
      <w:r w:rsidR="003867C7" w:rsidRPr="009456D8">
        <w:rPr>
          <w:rStyle w:val="ECCParagraph"/>
        </w:rPr>
        <w:t>)</w:t>
      </w:r>
      <w:r w:rsidRPr="009456D8">
        <w:rPr>
          <w:rStyle w:val="ECCParagraph"/>
        </w:rPr>
        <w:t>.</w:t>
      </w:r>
    </w:p>
    <w:p w14:paraId="625FEA5F" w14:textId="1A9092F5" w:rsidR="00565FD9" w:rsidRPr="009456D8" w:rsidRDefault="00565FD9" w:rsidP="00DE3951">
      <w:pPr>
        <w:rPr>
          <w:rStyle w:val="ECCParagraph"/>
        </w:rPr>
      </w:pPr>
      <w:r w:rsidRPr="009456D8">
        <w:rPr>
          <w:rStyle w:val="ECCParagraph"/>
        </w:rPr>
        <w:t>It is recogni</w:t>
      </w:r>
      <w:r w:rsidR="00CF761B" w:rsidRPr="009456D8">
        <w:rPr>
          <w:rStyle w:val="ECCParagraph"/>
        </w:rPr>
        <w:t>s</w:t>
      </w:r>
      <w:r w:rsidRPr="009456D8">
        <w:rPr>
          <w:rStyle w:val="ECCParagraph"/>
        </w:rPr>
        <w:t>ed that for the moment these observations, which are operating in the spectrum bands of the 2</w:t>
      </w:r>
      <w:r w:rsidR="00627790">
        <w:rPr>
          <w:rStyle w:val="ECCParagraph"/>
        </w:rPr>
        <w:t> </w:t>
      </w:r>
      <w:r w:rsidRPr="009456D8">
        <w:rPr>
          <w:rStyle w:val="ECCParagraph"/>
        </w:rPr>
        <w:t>-</w:t>
      </w:r>
      <w:r w:rsidR="00627790">
        <w:rPr>
          <w:rStyle w:val="ECCParagraph"/>
        </w:rPr>
        <w:t> </w:t>
      </w:r>
      <w:r w:rsidRPr="009456D8">
        <w:rPr>
          <w:rStyle w:val="ECCParagraph"/>
        </w:rPr>
        <w:t>14 GHz range, have no radio astronomy allocation in 3.8-4.2 GHz and therefore cannot claim interference protection on international or European level. Nevertheless, administrations are urged to take all practicable steps to protect these observatory operations from harmful interference.</w:t>
      </w:r>
    </w:p>
    <w:p w14:paraId="14AF2C49" w14:textId="20906999" w:rsidR="00565FD9" w:rsidRPr="009456D8" w:rsidRDefault="00565FD9" w:rsidP="00565FD9">
      <w:pPr>
        <w:pStyle w:val="Heading2"/>
        <w:rPr>
          <w:rStyle w:val="ECCParagraph"/>
        </w:rPr>
      </w:pPr>
      <w:bookmarkStart w:id="79" w:name="_Toc160031452"/>
      <w:bookmarkStart w:id="80" w:name="_Toc160181018"/>
      <w:bookmarkStart w:id="81" w:name="_Toc172791711"/>
      <w:r w:rsidRPr="009456D8">
        <w:rPr>
          <w:rStyle w:val="ECCParagraph"/>
        </w:rPr>
        <w:t>A</w:t>
      </w:r>
      <w:r w:rsidR="00B674F0" w:rsidRPr="009456D8">
        <w:rPr>
          <w:rStyle w:val="ECCParagraph"/>
        </w:rPr>
        <w:t>llocations</w:t>
      </w:r>
      <w:r w:rsidRPr="009456D8">
        <w:rPr>
          <w:rStyle w:val="ECCParagraph"/>
        </w:rPr>
        <w:t xml:space="preserve"> </w:t>
      </w:r>
      <w:r w:rsidR="00B674F0" w:rsidRPr="009456D8">
        <w:rPr>
          <w:rStyle w:val="ECCParagraph"/>
        </w:rPr>
        <w:t>and</w:t>
      </w:r>
      <w:r w:rsidRPr="009456D8">
        <w:rPr>
          <w:rStyle w:val="ECCParagraph"/>
        </w:rPr>
        <w:t xml:space="preserve"> </w:t>
      </w:r>
      <w:r w:rsidR="00B674F0" w:rsidRPr="009456D8">
        <w:rPr>
          <w:rStyle w:val="ECCParagraph"/>
        </w:rPr>
        <w:t>applications in</w:t>
      </w:r>
      <w:r w:rsidRPr="009456D8">
        <w:rPr>
          <w:rStyle w:val="ECCParagraph"/>
        </w:rPr>
        <w:t xml:space="preserve"> </w:t>
      </w:r>
      <w:r w:rsidR="00B674F0" w:rsidRPr="009456D8">
        <w:rPr>
          <w:rStyle w:val="ECCParagraph"/>
        </w:rPr>
        <w:t>adjacent</w:t>
      </w:r>
      <w:r w:rsidRPr="009456D8">
        <w:rPr>
          <w:rStyle w:val="ECCParagraph"/>
        </w:rPr>
        <w:t xml:space="preserve"> </w:t>
      </w:r>
      <w:r w:rsidR="00B674F0" w:rsidRPr="009456D8">
        <w:rPr>
          <w:rStyle w:val="ECCParagraph"/>
        </w:rPr>
        <w:t>bands</w:t>
      </w:r>
      <w:bookmarkEnd w:id="79"/>
      <w:bookmarkEnd w:id="80"/>
      <w:bookmarkEnd w:id="81"/>
    </w:p>
    <w:p w14:paraId="1F42A3F8" w14:textId="10AD9259" w:rsidR="00565FD9" w:rsidRPr="009456D8" w:rsidRDefault="00565FD9" w:rsidP="00E92050">
      <w:pPr>
        <w:pStyle w:val="Heading3"/>
        <w:rPr>
          <w:rStyle w:val="ECCParagraph"/>
        </w:rPr>
      </w:pPr>
      <w:bookmarkStart w:id="82" w:name="_Toc160031453"/>
      <w:bookmarkStart w:id="83" w:name="_Toc160181019"/>
      <w:bookmarkStart w:id="84" w:name="_Toc172791712"/>
      <w:r w:rsidRPr="009456D8">
        <w:rPr>
          <w:rStyle w:val="ECCParagraph"/>
        </w:rPr>
        <w:t>MFCN</w:t>
      </w:r>
      <w:bookmarkEnd w:id="82"/>
      <w:bookmarkEnd w:id="83"/>
      <w:bookmarkEnd w:id="84"/>
    </w:p>
    <w:p w14:paraId="4D862733" w14:textId="43EAD6E8" w:rsidR="00F069EA" w:rsidRPr="009456D8" w:rsidRDefault="00F069EA" w:rsidP="00DE3951">
      <w:pPr>
        <w:rPr>
          <w:rStyle w:val="ECCParagraph"/>
        </w:rPr>
      </w:pPr>
      <w:r w:rsidRPr="009456D8">
        <w:rPr>
          <w:rStyle w:val="ECCParagraph"/>
        </w:rPr>
        <w:t xml:space="preserve">The 3400-3800 MHz band </w:t>
      </w:r>
      <w:r w:rsidR="00020C1F" w:rsidRPr="009456D8">
        <w:rPr>
          <w:rStyle w:val="ECCParagraph"/>
        </w:rPr>
        <w:t xml:space="preserve">is </w:t>
      </w:r>
      <w:r w:rsidRPr="009456D8">
        <w:rPr>
          <w:rStyle w:val="ECCParagraph"/>
        </w:rPr>
        <w:t xml:space="preserve">harmonised for MFCN in CEPT (and in </w:t>
      </w:r>
      <w:r w:rsidR="0059689C" w:rsidRPr="009456D8">
        <w:rPr>
          <w:rStyle w:val="ECCParagraph"/>
        </w:rPr>
        <w:t xml:space="preserve">the </w:t>
      </w:r>
      <w:r w:rsidRPr="009456D8">
        <w:rPr>
          <w:rStyle w:val="ECCParagraph"/>
        </w:rPr>
        <w:t xml:space="preserve">EU </w:t>
      </w:r>
      <w:r w:rsidR="0059689C" w:rsidRPr="009456D8">
        <w:rPr>
          <w:rStyle w:val="ECCParagraph"/>
        </w:rPr>
        <w:t xml:space="preserve">in accordance with EC Decision </w:t>
      </w:r>
      <w:r w:rsidR="00BA38AC" w:rsidRPr="009456D8">
        <w:rPr>
          <w:rStyle w:val="ECCParagraph"/>
        </w:rPr>
        <w:fldChar w:fldCharType="begin"/>
      </w:r>
      <w:r w:rsidR="00BA38AC" w:rsidRPr="009456D8">
        <w:rPr>
          <w:rStyle w:val="ECCParagraph"/>
        </w:rPr>
        <w:instrText xml:space="preserve"> REF _Ref166680023 \r \h </w:instrText>
      </w:r>
      <w:r w:rsidR="00BB175C" w:rsidRPr="009456D8">
        <w:rPr>
          <w:rStyle w:val="ECCParagraph"/>
        </w:rPr>
        <w:instrText xml:space="preserve"> \* MERGEFORMAT </w:instrText>
      </w:r>
      <w:r w:rsidR="00BA38AC" w:rsidRPr="009456D8">
        <w:rPr>
          <w:rStyle w:val="ECCParagraph"/>
        </w:rPr>
      </w:r>
      <w:r w:rsidR="00BA38AC" w:rsidRPr="009456D8">
        <w:rPr>
          <w:rStyle w:val="ECCParagraph"/>
        </w:rPr>
        <w:fldChar w:fldCharType="separate"/>
      </w:r>
      <w:r w:rsidR="00C12604" w:rsidRPr="009456D8">
        <w:rPr>
          <w:rStyle w:val="ECCParagraph"/>
        </w:rPr>
        <w:t>[9]</w:t>
      </w:r>
      <w:r w:rsidR="00BA38AC" w:rsidRPr="009456D8">
        <w:rPr>
          <w:rStyle w:val="ECCParagraph"/>
        </w:rPr>
        <w:fldChar w:fldCharType="end"/>
      </w:r>
      <w:r w:rsidRPr="009456D8">
        <w:rPr>
          <w:rStyle w:val="ECCParagraph"/>
        </w:rPr>
        <w:t xml:space="preserve">) and is recognised to be the 5G primary band in Europe. </w:t>
      </w:r>
    </w:p>
    <w:p w14:paraId="2EE7F9AD" w14:textId="7D068AD2" w:rsidR="00F069EA" w:rsidRPr="009456D8" w:rsidRDefault="00F069EA" w:rsidP="00DE3951">
      <w:pPr>
        <w:rPr>
          <w:rStyle w:val="ECCParagraph"/>
        </w:rPr>
      </w:pPr>
      <w:r w:rsidRPr="009456D8">
        <w:rPr>
          <w:rStyle w:val="ECCParagraph"/>
        </w:rPr>
        <w:t xml:space="preserve">The band 3400-3800 MHz has been auctioned in </w:t>
      </w:r>
      <w:r w:rsidR="00753B17" w:rsidRPr="009456D8">
        <w:rPr>
          <w:rStyle w:val="ECCParagraph"/>
        </w:rPr>
        <w:t xml:space="preserve">the </w:t>
      </w:r>
      <w:r w:rsidRPr="009456D8">
        <w:rPr>
          <w:rStyle w:val="ECCParagraph"/>
        </w:rPr>
        <w:t>majority of CEPT countries</w:t>
      </w:r>
      <w:r w:rsidR="00145D5E">
        <w:rPr>
          <w:rStyle w:val="ECCParagraph"/>
        </w:rPr>
        <w:t xml:space="preserve"> (</w:t>
      </w:r>
      <w:r w:rsidRPr="009456D8">
        <w:rPr>
          <w:rStyle w:val="ECCParagraph"/>
        </w:rPr>
        <w:t xml:space="preserve">see ECO Report 03 </w:t>
      </w:r>
      <w:r w:rsidR="00A57BC8" w:rsidRPr="009456D8">
        <w:rPr>
          <w:rStyle w:val="ECCParagraph"/>
        </w:rPr>
        <w:fldChar w:fldCharType="begin"/>
      </w:r>
      <w:r w:rsidR="00A57BC8" w:rsidRPr="009456D8">
        <w:rPr>
          <w:rStyle w:val="ECCParagraph"/>
        </w:rPr>
        <w:instrText xml:space="preserve"> REF _Ref166830974 \n \h </w:instrText>
      </w:r>
      <w:r w:rsidR="00BB175C" w:rsidRPr="009456D8">
        <w:rPr>
          <w:rStyle w:val="ECCParagraph"/>
        </w:rPr>
        <w:instrText xml:space="preserve"> \* MERGEFORMAT </w:instrText>
      </w:r>
      <w:r w:rsidR="00A57BC8" w:rsidRPr="009456D8">
        <w:rPr>
          <w:rStyle w:val="ECCParagraph"/>
        </w:rPr>
      </w:r>
      <w:r w:rsidR="00A57BC8" w:rsidRPr="009456D8">
        <w:rPr>
          <w:rStyle w:val="ECCParagraph"/>
        </w:rPr>
        <w:fldChar w:fldCharType="separate"/>
      </w:r>
      <w:r w:rsidR="00C12604" w:rsidRPr="009456D8">
        <w:rPr>
          <w:rStyle w:val="ECCParagraph"/>
        </w:rPr>
        <w:t>[10]</w:t>
      </w:r>
      <w:r w:rsidR="00A57BC8" w:rsidRPr="009456D8">
        <w:rPr>
          <w:rStyle w:val="ECCParagraph"/>
        </w:rPr>
        <w:fldChar w:fldCharType="end"/>
      </w:r>
      <w:r w:rsidR="00A57BC8" w:rsidRPr="009456D8">
        <w:rPr>
          <w:rStyle w:val="ECCParagraph"/>
        </w:rPr>
        <w:t xml:space="preserve"> </w:t>
      </w:r>
      <w:r w:rsidRPr="009456D8">
        <w:rPr>
          <w:rStyle w:val="ECCParagraph"/>
        </w:rPr>
        <w:t>and EU 5G Observatory</w:t>
      </w:r>
      <w:r w:rsidR="00A57BC8" w:rsidRPr="009456D8">
        <w:rPr>
          <w:rStyle w:val="ECCParagraph"/>
        </w:rPr>
        <w:t xml:space="preserve"> Report </w:t>
      </w:r>
      <w:r w:rsidR="00A57BC8" w:rsidRPr="009456D8">
        <w:rPr>
          <w:rStyle w:val="ECCParagraph"/>
        </w:rPr>
        <w:fldChar w:fldCharType="begin"/>
      </w:r>
      <w:r w:rsidR="00A57BC8" w:rsidRPr="009456D8">
        <w:rPr>
          <w:rStyle w:val="ECCParagraph"/>
        </w:rPr>
        <w:instrText xml:space="preserve"> REF _Ref166831073 \n \h </w:instrText>
      </w:r>
      <w:r w:rsidR="00BB175C" w:rsidRPr="009456D8">
        <w:rPr>
          <w:rStyle w:val="ECCParagraph"/>
        </w:rPr>
        <w:instrText xml:space="preserve"> \* MERGEFORMAT </w:instrText>
      </w:r>
      <w:r w:rsidR="00A57BC8" w:rsidRPr="009456D8">
        <w:rPr>
          <w:rStyle w:val="ECCParagraph"/>
        </w:rPr>
      </w:r>
      <w:r w:rsidR="00A57BC8" w:rsidRPr="009456D8">
        <w:rPr>
          <w:rStyle w:val="ECCParagraph"/>
        </w:rPr>
        <w:fldChar w:fldCharType="separate"/>
      </w:r>
      <w:r w:rsidR="00C12604" w:rsidRPr="009456D8">
        <w:rPr>
          <w:rStyle w:val="ECCParagraph"/>
        </w:rPr>
        <w:t>[11]</w:t>
      </w:r>
      <w:r w:rsidR="00A57BC8" w:rsidRPr="009456D8">
        <w:rPr>
          <w:rStyle w:val="ECCParagraph"/>
        </w:rPr>
        <w:fldChar w:fldCharType="end"/>
      </w:r>
      <w:r w:rsidR="00145D5E">
        <w:rPr>
          <w:rStyle w:val="ECCParagraph"/>
        </w:rPr>
        <w:t>)</w:t>
      </w:r>
      <w:r w:rsidRPr="009456D8">
        <w:rPr>
          <w:rStyle w:val="ECCParagraph"/>
        </w:rPr>
        <w:t xml:space="preserve">. Under the relevant authorisations and rights of use granted accordingly, mobile operators have invested heavily to roll out 5G and will continue during the </w:t>
      </w:r>
      <w:r w:rsidR="001554D2" w:rsidRPr="009456D8">
        <w:rPr>
          <w:rStyle w:val="ECCParagraph"/>
        </w:rPr>
        <w:t>coming</w:t>
      </w:r>
      <w:r w:rsidRPr="009456D8">
        <w:rPr>
          <w:rStyle w:val="ECCParagraph"/>
        </w:rPr>
        <w:t xml:space="preserve"> years. Those networks are widely deployed outdoors with A</w:t>
      </w:r>
      <w:r w:rsidR="00464629" w:rsidRPr="009456D8">
        <w:rPr>
          <w:rStyle w:val="ECCParagraph"/>
        </w:rPr>
        <w:t xml:space="preserve">AS </w:t>
      </w:r>
      <w:r w:rsidR="00533949" w:rsidRPr="009456D8">
        <w:rPr>
          <w:rStyle w:val="ECCParagraph"/>
        </w:rPr>
        <w:t xml:space="preserve">base stations. </w:t>
      </w:r>
      <w:r w:rsidR="00464629" w:rsidRPr="009456D8">
        <w:rPr>
          <w:rStyle w:val="ECCParagraph"/>
        </w:rPr>
        <w:t>N</w:t>
      </w:r>
      <w:r w:rsidRPr="009456D8">
        <w:rPr>
          <w:rStyle w:val="ECCParagraph"/>
        </w:rPr>
        <w:t>on</w:t>
      </w:r>
      <w:r w:rsidR="00753B17" w:rsidRPr="009456D8">
        <w:rPr>
          <w:rStyle w:val="ECCParagraph"/>
        </w:rPr>
        <w:t>-</w:t>
      </w:r>
      <w:r w:rsidRPr="009456D8">
        <w:rPr>
          <w:rStyle w:val="ECCParagraph"/>
        </w:rPr>
        <w:t xml:space="preserve">AAS </w:t>
      </w:r>
      <w:r w:rsidR="00464629" w:rsidRPr="009456D8">
        <w:rPr>
          <w:rStyle w:val="ECCParagraph"/>
        </w:rPr>
        <w:t xml:space="preserve">small cells </w:t>
      </w:r>
      <w:r w:rsidRPr="009456D8">
        <w:rPr>
          <w:rStyle w:val="ECCParagraph"/>
        </w:rPr>
        <w:t xml:space="preserve">could be also rolled out indoors. </w:t>
      </w:r>
    </w:p>
    <w:p w14:paraId="63ACC8C0" w14:textId="45652F6C" w:rsidR="009246F4" w:rsidRPr="009456D8" w:rsidRDefault="009246F4" w:rsidP="00DE3951">
      <w:pPr>
        <w:rPr>
          <w:rStyle w:val="ECCParagraph"/>
        </w:rPr>
      </w:pPr>
      <w:r w:rsidRPr="009456D8">
        <w:rPr>
          <w:rStyle w:val="ECCParagraph"/>
        </w:rPr>
        <w:t xml:space="preserve">It is </w:t>
      </w:r>
      <w:r w:rsidR="003B4387" w:rsidRPr="009456D8">
        <w:rPr>
          <w:rStyle w:val="ECCParagraph"/>
        </w:rPr>
        <w:t>important</w:t>
      </w:r>
      <w:r w:rsidRPr="009456D8">
        <w:rPr>
          <w:rStyle w:val="ECCParagraph"/>
        </w:rPr>
        <w:t>, that the MFCN service is adequately pro</w:t>
      </w:r>
      <w:r w:rsidR="00F8096B" w:rsidRPr="009456D8">
        <w:rPr>
          <w:rStyle w:val="ECCParagraph"/>
        </w:rPr>
        <w:t>t</w:t>
      </w:r>
      <w:r w:rsidRPr="009456D8">
        <w:rPr>
          <w:rStyle w:val="ECCParagraph"/>
        </w:rPr>
        <w:t>ected</w:t>
      </w:r>
      <w:r w:rsidR="00E310C7" w:rsidRPr="009456D8">
        <w:rPr>
          <w:rStyle w:val="ECCParagraph"/>
        </w:rPr>
        <w:t xml:space="preserve"> from possible interferences caused by WBB LMP deployments</w:t>
      </w:r>
      <w:r w:rsidR="00F069EA" w:rsidRPr="009456D8">
        <w:rPr>
          <w:rStyle w:val="ECCParagraph"/>
        </w:rPr>
        <w:t>.</w:t>
      </w:r>
    </w:p>
    <w:p w14:paraId="127EA916" w14:textId="14B060A0" w:rsidR="002E55C0" w:rsidRPr="009456D8" w:rsidRDefault="00565FD9" w:rsidP="001A73EE">
      <w:pPr>
        <w:pStyle w:val="Heading3"/>
        <w:rPr>
          <w:rStyle w:val="ECCParagraph"/>
        </w:rPr>
      </w:pPr>
      <w:bookmarkStart w:id="85" w:name="_Toc160031454"/>
      <w:bookmarkStart w:id="86" w:name="_Toc160181020"/>
      <w:bookmarkStart w:id="87" w:name="_Toc172791713"/>
      <w:r w:rsidRPr="009456D8">
        <w:rPr>
          <w:rStyle w:val="ECCParagraph"/>
        </w:rPr>
        <w:lastRenderedPageBreak/>
        <w:t>Fixed satellite service (</w:t>
      </w:r>
      <w:r w:rsidR="00825CAC">
        <w:rPr>
          <w:rStyle w:val="ECCParagraph"/>
        </w:rPr>
        <w:t>s</w:t>
      </w:r>
      <w:r w:rsidRPr="009456D8">
        <w:rPr>
          <w:rStyle w:val="ECCParagraph"/>
        </w:rPr>
        <w:t>pace-to-Earth) below 3.8 GHz</w:t>
      </w:r>
      <w:bookmarkEnd w:id="85"/>
      <w:bookmarkEnd w:id="86"/>
      <w:bookmarkEnd w:id="87"/>
    </w:p>
    <w:p w14:paraId="2E6D68FB" w14:textId="1814736C" w:rsidR="00A26040" w:rsidRPr="009456D8" w:rsidRDefault="00A26040" w:rsidP="00DE3951">
      <w:pPr>
        <w:rPr>
          <w:rStyle w:val="ECCParagraph"/>
        </w:rPr>
      </w:pPr>
      <w:r w:rsidRPr="009456D8">
        <w:rPr>
          <w:rStyle w:val="ECCParagraph"/>
        </w:rPr>
        <w:t>With the introduction of 5G in the 3.4-3.8 GHz band in Europe, CEPT has recommended that administrations consider relocating earth stations operating in the 3400-3800 MHz band from areas with foreseen extensive 5G use. In addition, CEPT recommended administrations to avoid authori</w:t>
      </w:r>
      <w:r w:rsidR="00FD6E3B" w:rsidRPr="009456D8">
        <w:rPr>
          <w:rStyle w:val="ECCParagraph"/>
        </w:rPr>
        <w:t>s</w:t>
      </w:r>
      <w:r w:rsidRPr="009456D8">
        <w:rPr>
          <w:rStyle w:val="ECCParagraph"/>
        </w:rPr>
        <w:t xml:space="preserve">ing new FSS sites in the 3400-3800 MHz band in areas intended for 5G, and instead consider using higher bands above 3800 MHz for future FSS usage. As a result a limited number of FSS earth stations </w:t>
      </w:r>
      <w:r w:rsidR="00393A09" w:rsidRPr="009456D8">
        <w:rPr>
          <w:rStyle w:val="ECCParagraph"/>
        </w:rPr>
        <w:t>remain</w:t>
      </w:r>
      <w:r w:rsidRPr="009456D8">
        <w:rPr>
          <w:rStyle w:val="ECCParagraph"/>
        </w:rPr>
        <w:t xml:space="preserve"> in </w:t>
      </w:r>
      <w:r w:rsidR="0059689C" w:rsidRPr="009456D8">
        <w:rPr>
          <w:rStyle w:val="ECCParagraph"/>
        </w:rPr>
        <w:t xml:space="preserve">the </w:t>
      </w:r>
      <w:r w:rsidRPr="009456D8">
        <w:rPr>
          <w:rStyle w:val="ECCParagraph"/>
        </w:rPr>
        <w:t>band</w:t>
      </w:r>
      <w:r w:rsidRPr="009456D8" w:rsidDel="007210E7">
        <w:rPr>
          <w:rStyle w:val="ECCParagraph"/>
        </w:rPr>
        <w:t xml:space="preserve"> </w:t>
      </w:r>
      <w:r w:rsidRPr="009456D8">
        <w:rPr>
          <w:rStyle w:val="ECCParagraph"/>
        </w:rPr>
        <w:t>below 3800 MHz.</w:t>
      </w:r>
    </w:p>
    <w:p w14:paraId="36613189" w14:textId="77777777" w:rsidR="00A26040" w:rsidRPr="009456D8" w:rsidRDefault="00A26040" w:rsidP="00DE3951">
      <w:pPr>
        <w:rPr>
          <w:rStyle w:val="ECCParagraph"/>
        </w:rPr>
      </w:pPr>
      <w:r w:rsidRPr="009456D8">
        <w:rPr>
          <w:rStyle w:val="ECCParagraph"/>
        </w:rPr>
        <w:t>As this is the same service as above 3.8 GHz, it is expected that operation of FSS below 3.8 GHz should be covered by the in-band sharing studies.</w:t>
      </w:r>
    </w:p>
    <w:p w14:paraId="17A04038" w14:textId="481F8BA8" w:rsidR="00565FD9" w:rsidRPr="009456D8" w:rsidRDefault="00565FD9" w:rsidP="00DE3951">
      <w:pPr>
        <w:rPr>
          <w:rStyle w:val="ECCParagraph"/>
        </w:rPr>
      </w:pPr>
      <w:r w:rsidRPr="009456D8">
        <w:rPr>
          <w:rStyle w:val="ECCParagraph"/>
        </w:rPr>
        <w:t xml:space="preserve">In case of conducting adjacent band studies the characteristics for FSS earth station remain the same as in section </w:t>
      </w:r>
      <w:r w:rsidR="00CE75A7" w:rsidRPr="009456D8">
        <w:rPr>
          <w:rStyle w:val="ECCParagraph"/>
        </w:rPr>
        <w:fldChar w:fldCharType="begin"/>
      </w:r>
      <w:r w:rsidR="00CE75A7" w:rsidRPr="009456D8">
        <w:rPr>
          <w:rStyle w:val="ECCParagraph"/>
        </w:rPr>
        <w:instrText xml:space="preserve"> REF _Ref156049843 \n \h  \* MERGEFORMAT </w:instrText>
      </w:r>
      <w:r w:rsidR="00CE75A7" w:rsidRPr="009456D8">
        <w:rPr>
          <w:rStyle w:val="ECCParagraph"/>
        </w:rPr>
      </w:r>
      <w:r w:rsidR="00CE75A7" w:rsidRPr="009456D8">
        <w:rPr>
          <w:rStyle w:val="ECCParagraph"/>
        </w:rPr>
        <w:fldChar w:fldCharType="separate"/>
      </w:r>
      <w:r w:rsidR="00C12604" w:rsidRPr="009456D8">
        <w:rPr>
          <w:rStyle w:val="ECCParagraph"/>
        </w:rPr>
        <w:t>5.1.2</w:t>
      </w:r>
      <w:r w:rsidR="00CE75A7" w:rsidRPr="009456D8">
        <w:rPr>
          <w:rStyle w:val="ECCParagraph"/>
        </w:rPr>
        <w:fldChar w:fldCharType="end"/>
      </w:r>
      <w:r w:rsidR="00B674F0" w:rsidRPr="009456D8">
        <w:rPr>
          <w:rStyle w:val="ECCParagraph"/>
        </w:rPr>
        <w:t>.</w:t>
      </w:r>
    </w:p>
    <w:p w14:paraId="6821F828" w14:textId="1E1AAE7E" w:rsidR="00565FD9" w:rsidRPr="009456D8" w:rsidRDefault="00565FD9" w:rsidP="00565FD9">
      <w:pPr>
        <w:pStyle w:val="Heading3"/>
        <w:rPr>
          <w:rStyle w:val="ECCParagraph"/>
        </w:rPr>
      </w:pPr>
      <w:bookmarkStart w:id="88" w:name="_Toc167974667"/>
      <w:bookmarkStart w:id="89" w:name="_Toc168040937"/>
      <w:bookmarkStart w:id="90" w:name="_Toc168041497"/>
      <w:bookmarkStart w:id="91" w:name="_Toc160031456"/>
      <w:bookmarkStart w:id="92" w:name="_Toc160181022"/>
      <w:bookmarkStart w:id="93" w:name="_Toc172791714"/>
      <w:bookmarkEnd w:id="88"/>
      <w:bookmarkEnd w:id="89"/>
      <w:bookmarkEnd w:id="90"/>
      <w:r w:rsidRPr="009456D8">
        <w:rPr>
          <w:rStyle w:val="ECCParagraph"/>
        </w:rPr>
        <w:t xml:space="preserve">Aeronautical radionavigation service in </w:t>
      </w:r>
      <w:r w:rsidR="0050630E">
        <w:rPr>
          <w:rStyle w:val="ECCParagraph"/>
        </w:rPr>
        <w:t xml:space="preserve">the frequency band </w:t>
      </w:r>
      <w:r w:rsidRPr="009456D8">
        <w:rPr>
          <w:rStyle w:val="ECCParagraph"/>
        </w:rPr>
        <w:t xml:space="preserve">4.2-4.4 GHz (Radio </w:t>
      </w:r>
      <w:r w:rsidR="00C57802">
        <w:rPr>
          <w:rStyle w:val="ECCParagraph"/>
        </w:rPr>
        <w:t>A</w:t>
      </w:r>
      <w:r w:rsidRPr="009456D8">
        <w:rPr>
          <w:rStyle w:val="ECCParagraph"/>
        </w:rPr>
        <w:t>ltimeters)</w:t>
      </w:r>
      <w:bookmarkEnd w:id="91"/>
      <w:bookmarkEnd w:id="92"/>
      <w:bookmarkEnd w:id="93"/>
    </w:p>
    <w:p w14:paraId="520ADC6F" w14:textId="7911B6AA" w:rsidR="00DE7FA1" w:rsidRPr="009456D8" w:rsidRDefault="00DE7FA1" w:rsidP="00DE3951">
      <w:pPr>
        <w:rPr>
          <w:rStyle w:val="ECCParagraph"/>
        </w:rPr>
      </w:pPr>
      <w:r w:rsidRPr="009456D8">
        <w:rPr>
          <w:rStyle w:val="ECCParagraph"/>
        </w:rPr>
        <w:t>Within the International Telecommunication Union (ITU) Radio Regulations (RRs) the frequency band 4200</w:t>
      </w:r>
      <w:r w:rsidR="001904AB">
        <w:rPr>
          <w:rStyle w:val="ECCParagraph"/>
        </w:rPr>
        <w:t> </w:t>
      </w:r>
      <w:r w:rsidRPr="009456D8">
        <w:rPr>
          <w:rStyle w:val="ECCParagraph"/>
        </w:rPr>
        <w:t>-</w:t>
      </w:r>
      <w:r w:rsidR="001904AB">
        <w:rPr>
          <w:rStyle w:val="ECCParagraph"/>
        </w:rPr>
        <w:t> </w:t>
      </w:r>
      <w:r w:rsidRPr="009456D8">
        <w:rPr>
          <w:rStyle w:val="ECCParagraph"/>
        </w:rPr>
        <w:t xml:space="preserve">4400 MHz is globally allocated to the aeronautical radionavigation service (ARNS) and is reserved exclusively for </w:t>
      </w:r>
      <w:r w:rsidR="00C57802">
        <w:rPr>
          <w:rStyle w:val="ECCParagraph"/>
        </w:rPr>
        <w:t>R</w:t>
      </w:r>
      <w:r w:rsidRPr="009456D8">
        <w:rPr>
          <w:rStyle w:val="ECCParagraph"/>
        </w:rPr>
        <w:t xml:space="preserve">adio </w:t>
      </w:r>
      <w:r w:rsidR="00C57802">
        <w:rPr>
          <w:rStyle w:val="ECCParagraph"/>
        </w:rPr>
        <w:t>A</w:t>
      </w:r>
      <w:r w:rsidRPr="009456D8">
        <w:rPr>
          <w:rStyle w:val="ECCParagraph"/>
        </w:rPr>
        <w:t xml:space="preserve">ltimeters installed on board aircraft and for the associated transponders on the ground by Radio Regulations </w:t>
      </w:r>
      <w:r w:rsidR="004537BF" w:rsidRPr="009456D8">
        <w:rPr>
          <w:rStyle w:val="ECCParagraph"/>
        </w:rPr>
        <w:t>f</w:t>
      </w:r>
      <w:r w:rsidRPr="009456D8">
        <w:rPr>
          <w:rStyle w:val="ECCParagraph"/>
        </w:rPr>
        <w:t xml:space="preserve">ootnote No. 5.438. </w:t>
      </w:r>
    </w:p>
    <w:p w14:paraId="4CF866DC" w14:textId="2DEB1847" w:rsidR="002A0C12" w:rsidRPr="009456D8" w:rsidRDefault="00DE7FA1" w:rsidP="00DE3951">
      <w:pPr>
        <w:rPr>
          <w:rStyle w:val="ECCParagraph"/>
        </w:rPr>
      </w:pPr>
      <w:r w:rsidRPr="009456D8">
        <w:rPr>
          <w:rStyle w:val="ECCParagraph"/>
        </w:rPr>
        <w:t xml:space="preserve">In addition, the frequency band is shared with Wireless Avionics Intra-Communications (WAIC) systems. </w:t>
      </w:r>
    </w:p>
    <w:p w14:paraId="3967E7C7" w14:textId="71FECAFF" w:rsidR="00565FD9" w:rsidRPr="009456D8" w:rsidRDefault="00DE7FA1" w:rsidP="009456D8">
      <w:r w:rsidRPr="009456D8">
        <w:t xml:space="preserve">More detailed information </w:t>
      </w:r>
      <w:r w:rsidR="00EC5070" w:rsidRPr="009456D8">
        <w:t>is</w:t>
      </w:r>
      <w:r w:rsidRPr="009456D8">
        <w:t xml:space="preserve"> </w:t>
      </w:r>
      <w:r w:rsidRPr="007772FC">
        <w:t xml:space="preserve">available in </w:t>
      </w:r>
      <w:bookmarkStart w:id="94" w:name="_Hlk172104866"/>
      <w:r w:rsidR="007772FC">
        <w:t xml:space="preserve">ECC Report 362 </w:t>
      </w:r>
      <w:r w:rsidR="007772FC">
        <w:fldChar w:fldCharType="begin"/>
      </w:r>
      <w:r w:rsidR="007772FC">
        <w:instrText xml:space="preserve"> REF _Ref166676201 \r \h </w:instrText>
      </w:r>
      <w:r w:rsidR="007772FC">
        <w:fldChar w:fldCharType="separate"/>
      </w:r>
      <w:r w:rsidR="007772FC">
        <w:t>[1]</w:t>
      </w:r>
      <w:r w:rsidR="007772FC">
        <w:fldChar w:fldCharType="end"/>
      </w:r>
      <w:r w:rsidR="00C01D27" w:rsidRPr="007772FC">
        <w:t>.</w:t>
      </w:r>
      <w:bookmarkEnd w:id="94"/>
      <w:r w:rsidRPr="009456D8">
        <w:t xml:space="preserve"> </w:t>
      </w:r>
    </w:p>
    <w:p w14:paraId="07640067" w14:textId="68DC55D3" w:rsidR="002A0C12" w:rsidRPr="009456D8" w:rsidRDefault="002A0C12" w:rsidP="002A0C12">
      <w:pPr>
        <w:pStyle w:val="Heading3"/>
        <w:rPr>
          <w:rStyle w:val="ECCParagraph"/>
        </w:rPr>
      </w:pPr>
      <w:bookmarkStart w:id="95" w:name="_Toc172791715"/>
      <w:r w:rsidRPr="009456D8">
        <w:rPr>
          <w:rStyle w:val="ECCParagraph"/>
        </w:rPr>
        <w:t>Aeronautical mobile (R) service above 4.2 GHz (WAIC)</w:t>
      </w:r>
      <w:bookmarkEnd w:id="95"/>
    </w:p>
    <w:p w14:paraId="64EECC88" w14:textId="5B412CCD" w:rsidR="00261D05" w:rsidRPr="009456D8" w:rsidRDefault="00533949" w:rsidP="00407174">
      <w:pPr>
        <w:rPr>
          <w:rStyle w:val="ECCParagraph"/>
        </w:rPr>
      </w:pPr>
      <w:r w:rsidRPr="009456D8">
        <w:rPr>
          <w:rStyle w:val="ECCParagraph"/>
        </w:rPr>
        <w:t>The use of the frequency band 4200-4400 MHz by stations in the aeronautical mobile (R) service for Wireless Avionics Intra-Communications (WAIC) is secondary to Radio Altimeters and operate on a no-protection, no-interference basis with respect to Radio Altimeters. (WAIC) systems shall operate in accordance with recognised international aeronautical standards and the use shall be in accordance with Resolution 424 (WRC-15).</w:t>
      </w:r>
    </w:p>
    <w:p w14:paraId="2577CBC0" w14:textId="3F652945" w:rsidR="00F252B4" w:rsidRPr="009456D8" w:rsidRDefault="00F252B4" w:rsidP="00F252B4">
      <w:pPr>
        <w:pStyle w:val="Heading1"/>
        <w:rPr>
          <w:rStyle w:val="ECCParagraph"/>
        </w:rPr>
      </w:pPr>
      <w:bookmarkStart w:id="96" w:name="_Ref156990454"/>
      <w:bookmarkStart w:id="97" w:name="_Toc160031457"/>
      <w:bookmarkStart w:id="98" w:name="_Toc160181023"/>
      <w:bookmarkStart w:id="99" w:name="_Toc172791716"/>
      <w:r w:rsidRPr="009456D8">
        <w:rPr>
          <w:rStyle w:val="ECCParagraph"/>
        </w:rPr>
        <w:lastRenderedPageBreak/>
        <w:t xml:space="preserve">Terrestrial wireless broadband systems providing local area (i.e. low/medium power) network connectivity in </w:t>
      </w:r>
      <w:r w:rsidR="0050630E">
        <w:rPr>
          <w:rStyle w:val="ECCParagraph"/>
        </w:rPr>
        <w:t xml:space="preserve">the frequency band </w:t>
      </w:r>
      <w:r w:rsidRPr="009456D8">
        <w:rPr>
          <w:rStyle w:val="ECCParagraph"/>
        </w:rPr>
        <w:t>38</w:t>
      </w:r>
      <w:r w:rsidR="000818DF" w:rsidRPr="009456D8">
        <w:rPr>
          <w:rStyle w:val="ECCParagraph"/>
        </w:rPr>
        <w:t>00</w:t>
      </w:r>
      <w:r w:rsidRPr="009456D8">
        <w:rPr>
          <w:rStyle w:val="ECCParagraph"/>
        </w:rPr>
        <w:t>-42</w:t>
      </w:r>
      <w:r w:rsidR="000818DF" w:rsidRPr="009456D8">
        <w:rPr>
          <w:rStyle w:val="ECCParagraph"/>
        </w:rPr>
        <w:t>00</w:t>
      </w:r>
      <w:r w:rsidRPr="009456D8">
        <w:rPr>
          <w:rStyle w:val="ECCParagraph"/>
        </w:rPr>
        <w:t xml:space="preserve"> </w:t>
      </w:r>
      <w:r w:rsidR="000818DF" w:rsidRPr="009456D8">
        <w:rPr>
          <w:rStyle w:val="ECCParagraph"/>
        </w:rPr>
        <w:t>M</w:t>
      </w:r>
      <w:r w:rsidRPr="009456D8">
        <w:rPr>
          <w:rStyle w:val="ECCParagraph"/>
        </w:rPr>
        <w:t>Hz</w:t>
      </w:r>
      <w:bookmarkEnd w:id="39"/>
      <w:bookmarkEnd w:id="40"/>
      <w:bookmarkEnd w:id="41"/>
      <w:bookmarkEnd w:id="42"/>
      <w:bookmarkEnd w:id="96"/>
      <w:bookmarkEnd w:id="97"/>
      <w:bookmarkEnd w:id="98"/>
      <w:bookmarkEnd w:id="99"/>
    </w:p>
    <w:p w14:paraId="1A46AAC1" w14:textId="632B76F7" w:rsidR="0041790F" w:rsidRPr="009456D8" w:rsidRDefault="0041790F" w:rsidP="00DE3951">
      <w:pPr>
        <w:rPr>
          <w:rStyle w:val="ECCParagraph"/>
        </w:rPr>
      </w:pPr>
      <w:bookmarkStart w:id="100" w:name="_Toc138704625"/>
      <w:bookmarkStart w:id="101" w:name="_Toc138704752"/>
      <w:bookmarkStart w:id="102" w:name="_Toc138342305"/>
      <w:r w:rsidRPr="009456D8">
        <w:rPr>
          <w:rStyle w:val="ECCParagraph"/>
        </w:rPr>
        <w:t>This section provides an overview of the WBB LMP use cases and associated parameters. As described in the EC mandate, th</w:t>
      </w:r>
      <w:r w:rsidR="00CC5290" w:rsidRPr="009456D8">
        <w:rPr>
          <w:rStyle w:val="ECCParagraph"/>
        </w:rPr>
        <w:t>is</w:t>
      </w:r>
      <w:r w:rsidRPr="009456D8">
        <w:rPr>
          <w:rStyle w:val="ECCParagraph"/>
        </w:rPr>
        <w:t xml:space="preserve"> WBB LMP application </w:t>
      </w:r>
      <w:r w:rsidR="00753B17" w:rsidRPr="009456D8">
        <w:rPr>
          <w:rStyle w:val="ECCParagraph"/>
        </w:rPr>
        <w:t>is</w:t>
      </w:r>
      <w:r w:rsidRPr="009456D8">
        <w:rPr>
          <w:rStyle w:val="ECCParagraph"/>
        </w:rPr>
        <w:t xml:space="preserve"> aimed at providing local area network connectivity in a shared manner. The following sub-sections attempt to capture and address the wide range of use-cases and requirements of potential users, such as enterprises and local communities.</w:t>
      </w:r>
    </w:p>
    <w:p w14:paraId="2A713C83" w14:textId="0072C057" w:rsidR="00F252B4" w:rsidRPr="009456D8" w:rsidRDefault="00895F62" w:rsidP="00F252B4">
      <w:pPr>
        <w:pStyle w:val="Heading2"/>
        <w:rPr>
          <w:rStyle w:val="ECCParagraph"/>
        </w:rPr>
      </w:pPr>
      <w:bookmarkStart w:id="103" w:name="_Toc155777238"/>
      <w:bookmarkStart w:id="104" w:name="_Toc160031458"/>
      <w:bookmarkStart w:id="105" w:name="_Toc160181024"/>
      <w:bookmarkStart w:id="106" w:name="_Toc172791717"/>
      <w:bookmarkEnd w:id="100"/>
      <w:bookmarkEnd w:id="101"/>
      <w:bookmarkEnd w:id="102"/>
      <w:r w:rsidRPr="009456D8">
        <w:rPr>
          <w:rStyle w:val="ECCParagraph"/>
        </w:rPr>
        <w:t>Use cases</w:t>
      </w:r>
      <w:bookmarkEnd w:id="103"/>
      <w:bookmarkEnd w:id="104"/>
      <w:bookmarkEnd w:id="105"/>
      <w:bookmarkEnd w:id="106"/>
    </w:p>
    <w:p w14:paraId="507DF0FF" w14:textId="1CD7C675" w:rsidR="0041790F" w:rsidRPr="009456D8" w:rsidRDefault="0041790F" w:rsidP="00DE3951">
      <w:pPr>
        <w:rPr>
          <w:rStyle w:val="ECCParagraph"/>
        </w:rPr>
      </w:pPr>
      <w:r w:rsidRPr="009456D8">
        <w:rPr>
          <w:rStyle w:val="ECCParagraph"/>
        </w:rPr>
        <w:t>The 400 MHz available in the 3.8-4.2 GHz frequency band can enable the deployment of terrestrial wireless broadband systems to provide local area connectivity for a variety of services in indoor and outdoor environments. In addressing the EC Mandate tasks on the shared use of the 3.8-4.2 GHz band for local area connectivity, it is important to address the technological and deployment requirements for a wide range of use-cases and users, ranging from "vertical industries"</w:t>
      </w:r>
      <w:r w:rsidRPr="00AE5141">
        <w:rPr>
          <w:rStyle w:val="ECCParagraph"/>
          <w:vertAlign w:val="superscript"/>
        </w:rPr>
        <w:footnoteReference w:id="2"/>
      </w:r>
      <w:r w:rsidRPr="009456D8">
        <w:rPr>
          <w:rStyle w:val="ECCParagraph"/>
        </w:rPr>
        <w:t xml:space="preserve"> to local communities. Some examples of the non-exhaustive list of use-cases which could utilise the 3.8-4.2 GHz frequency band are listed </w:t>
      </w:r>
      <w:r w:rsidR="000D06B6" w:rsidRPr="009456D8">
        <w:rPr>
          <w:rStyle w:val="ECCParagraph"/>
        </w:rPr>
        <w:t xml:space="preserve">in </w:t>
      </w:r>
      <w:r w:rsidR="000D06B6" w:rsidRPr="009456D8">
        <w:rPr>
          <w:rStyle w:val="ECCParagraph"/>
        </w:rPr>
        <w:fldChar w:fldCharType="begin"/>
      </w:r>
      <w:r w:rsidR="000D06B6" w:rsidRPr="009456D8">
        <w:rPr>
          <w:rStyle w:val="ECCParagraph"/>
        </w:rPr>
        <w:instrText xml:space="preserve"> REF _Ref164764279 \h </w:instrText>
      </w:r>
      <w:r w:rsidR="009D282C" w:rsidRPr="009456D8">
        <w:rPr>
          <w:rStyle w:val="ECCParagraph"/>
        </w:rPr>
        <w:instrText xml:space="preserve"> \* MERGEFORMAT </w:instrText>
      </w:r>
      <w:r w:rsidR="000D06B6" w:rsidRPr="009456D8">
        <w:rPr>
          <w:rStyle w:val="ECCParagraph"/>
        </w:rPr>
      </w:r>
      <w:r w:rsidR="000D06B6" w:rsidRPr="009456D8">
        <w:rPr>
          <w:rStyle w:val="ECCParagraph"/>
        </w:rPr>
        <w:fldChar w:fldCharType="separate"/>
      </w:r>
      <w:r w:rsidR="00C12604" w:rsidRPr="009456D8">
        <w:rPr>
          <w:rStyle w:val="ECCParagraph"/>
        </w:rPr>
        <w:t>Table 2</w:t>
      </w:r>
      <w:r w:rsidR="000D06B6" w:rsidRPr="009456D8">
        <w:rPr>
          <w:rStyle w:val="ECCParagraph"/>
        </w:rPr>
        <w:fldChar w:fldCharType="end"/>
      </w:r>
      <w:r w:rsidR="00407174">
        <w:rPr>
          <w:rStyle w:val="ECCParagraph"/>
        </w:rPr>
        <w:t>.</w:t>
      </w:r>
    </w:p>
    <w:p w14:paraId="4D45C3B1" w14:textId="381E9BCF" w:rsidR="0041790F" w:rsidRPr="009456D8" w:rsidRDefault="0041790F" w:rsidP="00CE20C4">
      <w:pPr>
        <w:pStyle w:val="Caption"/>
        <w:rPr>
          <w:rStyle w:val="ECCParagraph"/>
          <w:rFonts w:eastAsia="Calibri"/>
        </w:rPr>
      </w:pPr>
      <w:bookmarkStart w:id="107" w:name="_Ref164764279"/>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2</w:t>
      </w:r>
      <w:r w:rsidRPr="009456D8">
        <w:rPr>
          <w:rStyle w:val="ECCParagraph"/>
        </w:rPr>
        <w:fldChar w:fldCharType="end"/>
      </w:r>
      <w:bookmarkEnd w:id="107"/>
      <w:r w:rsidRPr="009456D8">
        <w:rPr>
          <w:rStyle w:val="ECCParagraph"/>
        </w:rPr>
        <w:t>: WBB LMP use-case</w:t>
      </w:r>
      <w:r w:rsidR="00A354A0" w:rsidRPr="009456D8">
        <w:rPr>
          <w:rStyle w:val="ECCParagraph"/>
        </w:rPr>
        <w:t xml:space="preserve"> examples</w:t>
      </w:r>
    </w:p>
    <w:tbl>
      <w:tblPr>
        <w:tblStyle w:val="ECCTable-redheader"/>
        <w:tblW w:w="5000" w:type="pct"/>
        <w:tblInd w:w="0" w:type="dxa"/>
        <w:tblLook w:val="04A0" w:firstRow="1" w:lastRow="0" w:firstColumn="1" w:lastColumn="0" w:noHBand="0" w:noVBand="1"/>
      </w:tblPr>
      <w:tblGrid>
        <w:gridCol w:w="1527"/>
        <w:gridCol w:w="8102"/>
      </w:tblGrid>
      <w:tr w:rsidR="0041790F" w:rsidRPr="009456D8" w14:paraId="4C9DEFA0" w14:textId="44704DDA" w:rsidTr="003F5B91">
        <w:trPr>
          <w:cnfStyle w:val="100000000000" w:firstRow="1" w:lastRow="0" w:firstColumn="0" w:lastColumn="0" w:oddVBand="0" w:evenVBand="0" w:oddHBand="0" w:evenHBand="0" w:firstRowFirstColumn="0" w:firstRowLastColumn="0" w:lastRowFirstColumn="0" w:lastRowLastColumn="0"/>
        </w:trPr>
        <w:tc>
          <w:tcPr>
            <w:tcW w:w="793" w:type="pct"/>
          </w:tcPr>
          <w:p w14:paraId="087138DE" w14:textId="50122972" w:rsidR="0041790F" w:rsidRPr="009456D8" w:rsidRDefault="0041790F" w:rsidP="00E229E0">
            <w:pPr>
              <w:rPr>
                <w:rStyle w:val="ECCParagraph"/>
              </w:rPr>
            </w:pPr>
            <w:r w:rsidRPr="009456D8">
              <w:rPr>
                <w:rStyle w:val="ECCParagraph"/>
              </w:rPr>
              <w:t xml:space="preserve">Local areas services </w:t>
            </w:r>
          </w:p>
        </w:tc>
        <w:tc>
          <w:tcPr>
            <w:tcW w:w="4207" w:type="pct"/>
          </w:tcPr>
          <w:p w14:paraId="7A9F4EC6" w14:textId="63CCD766" w:rsidR="0041790F" w:rsidRPr="009456D8" w:rsidRDefault="0041790F" w:rsidP="00E229E0">
            <w:pPr>
              <w:rPr>
                <w:rStyle w:val="ECCParagraph"/>
              </w:rPr>
            </w:pPr>
            <w:r w:rsidRPr="009456D8">
              <w:rPr>
                <w:rStyle w:val="ECCParagraph"/>
              </w:rPr>
              <w:t>Use-case example</w:t>
            </w:r>
          </w:p>
        </w:tc>
      </w:tr>
      <w:tr w:rsidR="0041790F" w:rsidRPr="009456D8" w14:paraId="7252742E" w14:textId="5AF71443" w:rsidTr="003F5B91">
        <w:tc>
          <w:tcPr>
            <w:tcW w:w="793" w:type="pct"/>
          </w:tcPr>
          <w:p w14:paraId="61FEA3F7" w14:textId="23679052" w:rsidR="0041790F" w:rsidRPr="009456D8" w:rsidRDefault="0041790F" w:rsidP="00171102">
            <w:pPr>
              <w:jc w:val="left"/>
              <w:rPr>
                <w:rStyle w:val="ECCParagraph"/>
              </w:rPr>
            </w:pPr>
            <w:r w:rsidRPr="009456D8">
              <w:rPr>
                <w:rStyle w:val="ECCParagraph"/>
              </w:rPr>
              <w:t>Transport</w:t>
            </w:r>
          </w:p>
        </w:tc>
        <w:tc>
          <w:tcPr>
            <w:tcW w:w="4207" w:type="pct"/>
          </w:tcPr>
          <w:p w14:paraId="00E52894" w14:textId="57185163" w:rsidR="0041790F" w:rsidRPr="009456D8" w:rsidRDefault="0041790F" w:rsidP="00171102">
            <w:pPr>
              <w:jc w:val="left"/>
              <w:rPr>
                <w:rStyle w:val="ECCParagraph"/>
              </w:rPr>
            </w:pPr>
            <w:r w:rsidRPr="009456D8">
              <w:rPr>
                <w:rStyle w:val="ECCParagraph"/>
              </w:rPr>
              <w:t>Connectivity in transport hubs including logistics in ports, remote control of cranes, autonomous driving of vehicles and ships</w:t>
            </w:r>
          </w:p>
        </w:tc>
      </w:tr>
      <w:tr w:rsidR="0041790F" w:rsidRPr="009456D8" w14:paraId="7D5C237F" w14:textId="2DC9CCD0" w:rsidTr="003F5B91">
        <w:tc>
          <w:tcPr>
            <w:tcW w:w="793" w:type="pct"/>
          </w:tcPr>
          <w:p w14:paraId="603FEE50" w14:textId="53D12B40" w:rsidR="0041790F" w:rsidRPr="009456D8" w:rsidRDefault="0041790F" w:rsidP="00171102">
            <w:pPr>
              <w:jc w:val="left"/>
              <w:rPr>
                <w:rStyle w:val="ECCParagraph"/>
              </w:rPr>
            </w:pPr>
            <w:r w:rsidRPr="009456D8">
              <w:rPr>
                <w:rStyle w:val="ECCParagraph"/>
              </w:rPr>
              <w:t>Manufacturing</w:t>
            </w:r>
          </w:p>
        </w:tc>
        <w:tc>
          <w:tcPr>
            <w:tcW w:w="4207" w:type="pct"/>
          </w:tcPr>
          <w:p w14:paraId="0FA66422" w14:textId="19500483" w:rsidR="0041790F" w:rsidRPr="009456D8" w:rsidRDefault="0041790F" w:rsidP="00171102">
            <w:pPr>
              <w:jc w:val="left"/>
              <w:rPr>
                <w:rStyle w:val="ECCParagraph"/>
              </w:rPr>
            </w:pPr>
            <w:r w:rsidRPr="009456D8">
              <w:rPr>
                <w:rStyle w:val="ECCParagraph"/>
              </w:rPr>
              <w:t>Connectivity to support smart factories and warehouses including sensor and machine connectivity, real-time monitoring of production lines, predictive maintenance, automation and other types of IoT applications</w:t>
            </w:r>
          </w:p>
        </w:tc>
      </w:tr>
      <w:tr w:rsidR="0041790F" w:rsidRPr="009456D8" w14:paraId="0F31B48D" w14:textId="40015D07" w:rsidTr="003F5B91">
        <w:tc>
          <w:tcPr>
            <w:tcW w:w="793" w:type="pct"/>
          </w:tcPr>
          <w:p w14:paraId="52CAB35A" w14:textId="31C31C62" w:rsidR="0041790F" w:rsidRPr="009456D8" w:rsidRDefault="0041790F" w:rsidP="00171102">
            <w:pPr>
              <w:jc w:val="left"/>
              <w:rPr>
                <w:rStyle w:val="ECCParagraph"/>
              </w:rPr>
            </w:pPr>
            <w:r w:rsidRPr="009456D8">
              <w:rPr>
                <w:rStyle w:val="ECCParagraph"/>
              </w:rPr>
              <w:t>Construction</w:t>
            </w:r>
          </w:p>
        </w:tc>
        <w:tc>
          <w:tcPr>
            <w:tcW w:w="4207" w:type="pct"/>
          </w:tcPr>
          <w:p w14:paraId="454F530B" w14:textId="0A1E1B13" w:rsidR="0041790F" w:rsidRPr="009456D8" w:rsidRDefault="0041790F" w:rsidP="00171102">
            <w:pPr>
              <w:jc w:val="left"/>
              <w:rPr>
                <w:rStyle w:val="ECCParagraph"/>
              </w:rPr>
            </w:pPr>
            <w:r w:rsidRPr="009456D8">
              <w:rPr>
                <w:rStyle w:val="ECCParagraph"/>
              </w:rPr>
              <w:t xml:space="preserve">Connectivity for remote site surveys and remote monitoring and operations in construction sites </w:t>
            </w:r>
          </w:p>
        </w:tc>
      </w:tr>
      <w:tr w:rsidR="0041790F" w:rsidRPr="009456D8" w14:paraId="526C02E3" w14:textId="5F61481D" w:rsidTr="003F5B91">
        <w:tc>
          <w:tcPr>
            <w:tcW w:w="793" w:type="pct"/>
          </w:tcPr>
          <w:p w14:paraId="00E839C0" w14:textId="0F5AA711" w:rsidR="0041790F" w:rsidRPr="009456D8" w:rsidRDefault="0041790F" w:rsidP="00171102">
            <w:pPr>
              <w:jc w:val="left"/>
              <w:rPr>
                <w:rStyle w:val="ECCParagraph"/>
              </w:rPr>
            </w:pPr>
            <w:r w:rsidRPr="009456D8">
              <w:rPr>
                <w:rStyle w:val="ECCParagraph"/>
              </w:rPr>
              <w:t>Entertainment and content production</w:t>
            </w:r>
          </w:p>
        </w:tc>
        <w:tc>
          <w:tcPr>
            <w:tcW w:w="4207" w:type="pct"/>
          </w:tcPr>
          <w:p w14:paraId="67FC3AE3" w14:textId="137089C0" w:rsidR="0041790F" w:rsidRPr="009456D8" w:rsidRDefault="0041790F" w:rsidP="00171102">
            <w:pPr>
              <w:jc w:val="left"/>
              <w:rPr>
                <w:rStyle w:val="ECCParagraph"/>
              </w:rPr>
            </w:pPr>
            <w:r w:rsidRPr="009456D8">
              <w:rPr>
                <w:rStyle w:val="ECCParagraph"/>
              </w:rPr>
              <w:t>Connectivity for UHD video live-streaming and use of AR/XR applications for immersive user experience.</w:t>
            </w:r>
            <w:r w:rsidR="00171102" w:rsidRPr="009456D8">
              <w:rPr>
                <w:rStyle w:val="ECCParagraph"/>
              </w:rPr>
              <w:t xml:space="preserve"> </w:t>
            </w:r>
            <w:r w:rsidRPr="009456D8">
              <w:rPr>
                <w:rStyle w:val="ECCParagraph"/>
              </w:rPr>
              <w:t xml:space="preserve">Support of multiple camera feeds and control signals within TV production environments (indoors/outdoors) </w:t>
            </w:r>
          </w:p>
        </w:tc>
      </w:tr>
      <w:tr w:rsidR="0041790F" w:rsidRPr="009456D8" w14:paraId="1852D8AF" w14:textId="60D81D7F" w:rsidTr="003F5B91">
        <w:tc>
          <w:tcPr>
            <w:tcW w:w="793" w:type="pct"/>
          </w:tcPr>
          <w:p w14:paraId="14B79D67" w14:textId="321877AC" w:rsidR="0041790F" w:rsidRPr="009456D8" w:rsidRDefault="0041790F" w:rsidP="00171102">
            <w:pPr>
              <w:jc w:val="left"/>
              <w:rPr>
                <w:rStyle w:val="ECCParagraph"/>
              </w:rPr>
            </w:pPr>
            <w:r w:rsidRPr="009456D8">
              <w:rPr>
                <w:rStyle w:val="ECCParagraph"/>
              </w:rPr>
              <w:t>Education</w:t>
            </w:r>
          </w:p>
        </w:tc>
        <w:tc>
          <w:tcPr>
            <w:tcW w:w="4207" w:type="pct"/>
          </w:tcPr>
          <w:p w14:paraId="631E3136" w14:textId="6FB3D3FA" w:rsidR="0041790F" w:rsidRPr="009456D8" w:rsidRDefault="0041790F" w:rsidP="00171102">
            <w:pPr>
              <w:jc w:val="left"/>
              <w:rPr>
                <w:rStyle w:val="ECCParagraph"/>
              </w:rPr>
            </w:pPr>
            <w:r w:rsidRPr="009456D8">
              <w:rPr>
                <w:rStyle w:val="ECCParagraph"/>
              </w:rPr>
              <w:t>Connectivity for video streaming in online learning platforms supported by the use of AR/XR applications</w:t>
            </w:r>
          </w:p>
        </w:tc>
      </w:tr>
      <w:tr w:rsidR="0041790F" w:rsidRPr="009456D8" w14:paraId="6D5B02DA" w14:textId="01B6504D" w:rsidTr="003F5B91">
        <w:tc>
          <w:tcPr>
            <w:tcW w:w="793" w:type="pct"/>
          </w:tcPr>
          <w:p w14:paraId="3D4F72EA" w14:textId="5DF07EC1" w:rsidR="0041790F" w:rsidRPr="009456D8" w:rsidRDefault="0041790F" w:rsidP="00171102">
            <w:pPr>
              <w:jc w:val="left"/>
              <w:rPr>
                <w:rStyle w:val="ECCParagraph"/>
              </w:rPr>
            </w:pPr>
            <w:r w:rsidRPr="009456D8">
              <w:rPr>
                <w:rStyle w:val="ECCParagraph"/>
              </w:rPr>
              <w:t>Health</w:t>
            </w:r>
          </w:p>
        </w:tc>
        <w:tc>
          <w:tcPr>
            <w:tcW w:w="4207" w:type="pct"/>
          </w:tcPr>
          <w:p w14:paraId="2BF83D79" w14:textId="6E3BA859" w:rsidR="0041790F" w:rsidRPr="009456D8" w:rsidRDefault="0041790F" w:rsidP="00171102">
            <w:pPr>
              <w:jc w:val="left"/>
              <w:rPr>
                <w:rStyle w:val="ECCParagraph"/>
              </w:rPr>
            </w:pPr>
            <w:r w:rsidRPr="009456D8">
              <w:rPr>
                <w:rStyle w:val="ECCParagraph"/>
              </w:rPr>
              <w:t xml:space="preserve">Connectivity for sensors and medical equipment to support real-time remote medical operations </w:t>
            </w:r>
          </w:p>
        </w:tc>
      </w:tr>
      <w:tr w:rsidR="0041790F" w:rsidRPr="009456D8" w14:paraId="3BD1479A" w14:textId="6F3F8BEF" w:rsidTr="003F5B91">
        <w:tc>
          <w:tcPr>
            <w:tcW w:w="793" w:type="pct"/>
          </w:tcPr>
          <w:p w14:paraId="5789525D" w14:textId="2EC73417" w:rsidR="0041790F" w:rsidRPr="009456D8" w:rsidRDefault="0041790F" w:rsidP="00171102">
            <w:pPr>
              <w:jc w:val="left"/>
              <w:rPr>
                <w:rStyle w:val="ECCParagraph"/>
              </w:rPr>
            </w:pPr>
            <w:r w:rsidRPr="009456D8">
              <w:rPr>
                <w:rStyle w:val="ECCParagraph"/>
              </w:rPr>
              <w:t>Utilities</w:t>
            </w:r>
          </w:p>
        </w:tc>
        <w:tc>
          <w:tcPr>
            <w:tcW w:w="4207" w:type="pct"/>
          </w:tcPr>
          <w:p w14:paraId="4A29ACA6" w14:textId="2B2616A5" w:rsidR="0041790F" w:rsidRPr="009456D8" w:rsidRDefault="0041790F" w:rsidP="00171102">
            <w:pPr>
              <w:jc w:val="left"/>
              <w:rPr>
                <w:rStyle w:val="ECCParagraph"/>
              </w:rPr>
            </w:pPr>
            <w:r w:rsidRPr="009456D8">
              <w:rPr>
                <w:rStyle w:val="ECCParagraph"/>
              </w:rPr>
              <w:t xml:space="preserve">Connectivity for smart grid real-time operations, including network control and optimisation as well as remote infrastructure monitoring and management </w:t>
            </w:r>
          </w:p>
        </w:tc>
      </w:tr>
      <w:tr w:rsidR="0041790F" w:rsidRPr="009456D8" w14:paraId="50843191" w14:textId="32E6E4C4" w:rsidTr="003F5B91">
        <w:tc>
          <w:tcPr>
            <w:tcW w:w="793" w:type="pct"/>
          </w:tcPr>
          <w:p w14:paraId="66B4BCFA" w14:textId="73E8416A" w:rsidR="0041790F" w:rsidRPr="009456D8" w:rsidRDefault="0041790F" w:rsidP="00171102">
            <w:pPr>
              <w:jc w:val="left"/>
              <w:rPr>
                <w:rStyle w:val="ECCParagraph"/>
              </w:rPr>
            </w:pPr>
            <w:r w:rsidRPr="009456D8">
              <w:rPr>
                <w:rStyle w:val="ECCParagraph"/>
              </w:rPr>
              <w:t>Smart cities</w:t>
            </w:r>
          </w:p>
        </w:tc>
        <w:tc>
          <w:tcPr>
            <w:tcW w:w="4207" w:type="pct"/>
          </w:tcPr>
          <w:p w14:paraId="3EC2C173" w14:textId="3022676F" w:rsidR="0041790F" w:rsidRPr="009456D8" w:rsidRDefault="0041790F" w:rsidP="00171102">
            <w:pPr>
              <w:jc w:val="left"/>
              <w:rPr>
                <w:rStyle w:val="ECCParagraph"/>
              </w:rPr>
            </w:pPr>
            <w:r w:rsidRPr="009456D8">
              <w:rPr>
                <w:rStyle w:val="ECCParagraph"/>
              </w:rPr>
              <w:t>Connectivity for urban planning and real-time information conveyance</w:t>
            </w:r>
          </w:p>
        </w:tc>
      </w:tr>
      <w:tr w:rsidR="0041790F" w:rsidRPr="009456D8" w14:paraId="225B45ED" w14:textId="2BFE022E" w:rsidTr="003F5B91">
        <w:tc>
          <w:tcPr>
            <w:tcW w:w="793" w:type="pct"/>
          </w:tcPr>
          <w:p w14:paraId="7A6E6AE1" w14:textId="4752D259" w:rsidR="0041790F" w:rsidRPr="009456D8" w:rsidRDefault="0041790F" w:rsidP="00171102">
            <w:pPr>
              <w:jc w:val="left"/>
              <w:rPr>
                <w:rStyle w:val="ECCParagraph"/>
              </w:rPr>
            </w:pPr>
            <w:r w:rsidRPr="009456D8">
              <w:rPr>
                <w:rStyle w:val="ECCParagraph"/>
              </w:rPr>
              <w:t>Rural broadband connectivity</w:t>
            </w:r>
          </w:p>
        </w:tc>
        <w:tc>
          <w:tcPr>
            <w:tcW w:w="4207" w:type="pct"/>
          </w:tcPr>
          <w:p w14:paraId="79072675" w14:textId="4F5C88EE" w:rsidR="0041790F" w:rsidRPr="004624EA" w:rsidRDefault="0041790F" w:rsidP="00940C12">
            <w:pPr>
              <w:jc w:val="left"/>
              <w:rPr>
                <w:rStyle w:val="ECCParagraph"/>
              </w:rPr>
            </w:pPr>
            <w:r w:rsidRPr="004624EA">
              <w:rPr>
                <w:rStyle w:val="ECCParagraph"/>
              </w:rPr>
              <w:t>Connectivity for industries located in rural environments such as e.g. agriculture, mining and fishing as well as for local communities through Fixed Wireless Access (FWA)</w:t>
            </w:r>
          </w:p>
        </w:tc>
      </w:tr>
    </w:tbl>
    <w:p w14:paraId="7B007A59" w14:textId="3580EA04" w:rsidR="0041790F" w:rsidRPr="009456D8" w:rsidRDefault="0041790F" w:rsidP="00DE3951">
      <w:pPr>
        <w:rPr>
          <w:rStyle w:val="ECCParagraph"/>
        </w:rPr>
      </w:pPr>
      <w:r w:rsidRPr="009456D8">
        <w:rPr>
          <w:rStyle w:val="ECCParagraph"/>
        </w:rPr>
        <w:t>It should be noted that some use-cases may be time-critical in nature and have strict requirements, such as strict latency and reliability requirements as well as requirem</w:t>
      </w:r>
      <w:r w:rsidR="00834256" w:rsidRPr="009456D8">
        <w:rPr>
          <w:rStyle w:val="ECCParagraph"/>
        </w:rPr>
        <w:t>ents for flexible UL/DL ratios</w:t>
      </w:r>
      <w:r w:rsidR="00E9218A" w:rsidRPr="009456D8">
        <w:rPr>
          <w:rStyle w:val="ECCParagraph"/>
        </w:rPr>
        <w:t>.</w:t>
      </w:r>
    </w:p>
    <w:p w14:paraId="5C62919B" w14:textId="563BD582" w:rsidR="0041790F" w:rsidRPr="009456D8" w:rsidRDefault="0041790F" w:rsidP="00DE3951">
      <w:pPr>
        <w:rPr>
          <w:rStyle w:val="ECCParagraph"/>
        </w:rPr>
      </w:pPr>
      <w:r w:rsidRPr="009456D8">
        <w:rPr>
          <w:rStyle w:val="ECCParagraph"/>
        </w:rPr>
        <w:lastRenderedPageBreak/>
        <w:t>The wide range of local use-cases, used across different industrial and non-industrial environments both indoors and outdoors, will benefit from harmonised technical conditions</w:t>
      </w:r>
      <w:r w:rsidR="009A22E1" w:rsidRPr="009456D8">
        <w:rPr>
          <w:rStyle w:val="ECCParagraph"/>
        </w:rPr>
        <w:t>.</w:t>
      </w:r>
    </w:p>
    <w:p w14:paraId="4C78C917" w14:textId="23313707" w:rsidR="0041790F" w:rsidRPr="009456D8" w:rsidRDefault="0005400C" w:rsidP="00DE3951">
      <w:pPr>
        <w:rPr>
          <w:rStyle w:val="ECCParagraph"/>
        </w:rPr>
      </w:pPr>
      <w:r w:rsidRPr="009456D8">
        <w:rPr>
          <w:rStyle w:val="ECCParagraph"/>
        </w:rPr>
        <w:t xml:space="preserve">An </w:t>
      </w:r>
      <w:r w:rsidR="0041790F" w:rsidRPr="009456D8">
        <w:rPr>
          <w:rStyle w:val="ECCParagraph"/>
        </w:rPr>
        <w:t>example use-case, requiring coverage of a given industrial site, demonstrating how different BS deployment configurations can affect the coverage and deployment complexity of WBB LMP networks in the frequency band</w:t>
      </w:r>
      <w:r w:rsidRPr="009456D8">
        <w:rPr>
          <w:rStyle w:val="ECCParagraph"/>
        </w:rPr>
        <w:t xml:space="preserve"> is provided in </w:t>
      </w:r>
      <w:r w:rsidRPr="009456D8">
        <w:rPr>
          <w:rStyle w:val="ECCParagraph"/>
        </w:rPr>
        <w:fldChar w:fldCharType="begin"/>
      </w:r>
      <w:r w:rsidRPr="009456D8">
        <w:rPr>
          <w:rStyle w:val="ECCParagraph"/>
        </w:rPr>
        <w:instrText xml:space="preserve"> REF _Ref145321049 \n \h  \* MERGEFORMAT </w:instrText>
      </w:r>
      <w:r w:rsidRPr="009456D8">
        <w:rPr>
          <w:rStyle w:val="ECCParagraph"/>
        </w:rPr>
      </w:r>
      <w:r w:rsidRPr="009456D8">
        <w:rPr>
          <w:rStyle w:val="ECCParagraph"/>
        </w:rPr>
        <w:fldChar w:fldCharType="separate"/>
      </w:r>
      <w:r w:rsidR="00C12604" w:rsidRPr="009456D8">
        <w:rPr>
          <w:rStyle w:val="ECCParagraph"/>
        </w:rPr>
        <w:t>A1.1.1</w:t>
      </w:r>
      <w:r w:rsidRPr="009456D8">
        <w:rPr>
          <w:rStyle w:val="ECCParagraph"/>
        </w:rPr>
        <w:fldChar w:fldCharType="end"/>
      </w:r>
      <w:r w:rsidR="0041790F" w:rsidRPr="009456D8">
        <w:rPr>
          <w:rStyle w:val="ECCParagraph"/>
        </w:rPr>
        <w:t>.</w:t>
      </w:r>
      <w:r w:rsidR="00E9218A" w:rsidRPr="009456D8">
        <w:rPr>
          <w:rStyle w:val="ECCParagraph"/>
        </w:rPr>
        <w:t xml:space="preserve"> This annex also presents results of live testing between WBB LMP PMSE use case and 5G MFCN and shows equipment used the uplink biased 2:7 TDD frame structure compared with the 3:1 frame structure used by MFCN</w:t>
      </w:r>
      <w:r w:rsidR="00145D5E">
        <w:rPr>
          <w:rStyle w:val="ECCParagraph"/>
        </w:rPr>
        <w:t>.</w:t>
      </w:r>
    </w:p>
    <w:p w14:paraId="68519DF4" w14:textId="564B34C1" w:rsidR="00F252B4" w:rsidRPr="009456D8" w:rsidRDefault="001D4C76" w:rsidP="00F252B4">
      <w:pPr>
        <w:pStyle w:val="Heading2"/>
        <w:rPr>
          <w:rStyle w:val="ECCParagraph"/>
        </w:rPr>
      </w:pPr>
      <w:bookmarkStart w:id="108" w:name="_Toc138704626"/>
      <w:bookmarkStart w:id="109" w:name="_Toc138704753"/>
      <w:bookmarkStart w:id="110" w:name="_Toc138342306"/>
      <w:bookmarkStart w:id="111" w:name="_Toc155777239"/>
      <w:bookmarkStart w:id="112" w:name="_Toc160031459"/>
      <w:bookmarkStart w:id="113" w:name="_Toc160181025"/>
      <w:bookmarkStart w:id="114" w:name="_Toc172791718"/>
      <w:r w:rsidRPr="009456D8">
        <w:rPr>
          <w:rStyle w:val="ECCParagraph"/>
        </w:rPr>
        <w:t>WBB LMP parameters used for studies</w:t>
      </w:r>
      <w:bookmarkEnd w:id="108"/>
      <w:bookmarkEnd w:id="109"/>
      <w:bookmarkEnd w:id="110"/>
      <w:bookmarkEnd w:id="111"/>
      <w:bookmarkEnd w:id="112"/>
      <w:bookmarkEnd w:id="113"/>
      <w:bookmarkEnd w:id="114"/>
    </w:p>
    <w:p w14:paraId="56BCD930" w14:textId="0827215A" w:rsidR="001D4C76" w:rsidRPr="009456D8" w:rsidRDefault="001D4C76" w:rsidP="00DE3951">
      <w:pPr>
        <w:rPr>
          <w:rStyle w:val="ECCParagraph"/>
        </w:rPr>
      </w:pPr>
      <w:r w:rsidRPr="009456D8">
        <w:rPr>
          <w:rStyle w:val="ECCParagraph"/>
        </w:rPr>
        <w:t xml:space="preserve">Two WBB LMP technologies have been considered, one based on </w:t>
      </w:r>
      <w:r w:rsidR="00D70D09" w:rsidRPr="009456D8">
        <w:rPr>
          <w:rStyle w:val="ECCParagraph"/>
        </w:rPr>
        <w:t>3GPP technical specifications</w:t>
      </w:r>
      <w:r w:rsidRPr="009456D8">
        <w:rPr>
          <w:rStyle w:val="ECCParagraph"/>
        </w:rPr>
        <w:t xml:space="preserve"> and the other based on DECT-2020 NR standards.</w:t>
      </w:r>
    </w:p>
    <w:p w14:paraId="1F3ED6AD" w14:textId="4A2C0DDE" w:rsidR="00F252B4" w:rsidRPr="009456D8" w:rsidRDefault="0090025E" w:rsidP="003D139B">
      <w:pPr>
        <w:pStyle w:val="Heading3"/>
        <w:rPr>
          <w:rStyle w:val="ECCParagraph"/>
        </w:rPr>
      </w:pPr>
      <w:bookmarkStart w:id="115" w:name="_Toc160031460"/>
      <w:bookmarkStart w:id="116" w:name="_Toc160181026"/>
      <w:bookmarkStart w:id="117" w:name="_Toc172791719"/>
      <w:r w:rsidRPr="009456D8">
        <w:rPr>
          <w:rStyle w:val="ECCParagraph"/>
        </w:rPr>
        <w:t>3GPP 5G NR</w:t>
      </w:r>
      <w:bookmarkEnd w:id="115"/>
      <w:bookmarkEnd w:id="116"/>
      <w:bookmarkEnd w:id="117"/>
    </w:p>
    <w:p w14:paraId="48BE6358" w14:textId="084A7DA1" w:rsidR="00F252B4" w:rsidRPr="009456D8" w:rsidRDefault="00F252B4" w:rsidP="000A6F43">
      <w:pPr>
        <w:pStyle w:val="Caption"/>
        <w:rPr>
          <w:rStyle w:val="ECCParagraph"/>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3</w:t>
      </w:r>
      <w:r w:rsidR="00C45EA5" w:rsidRPr="009456D8">
        <w:rPr>
          <w:rStyle w:val="ECCParagraph"/>
        </w:rPr>
        <w:fldChar w:fldCharType="end"/>
      </w:r>
      <w:r w:rsidRPr="009456D8">
        <w:rPr>
          <w:rStyle w:val="ECCParagraph"/>
        </w:rPr>
        <w:t xml:space="preserve">: </w:t>
      </w:r>
      <w:r w:rsidR="0090025E" w:rsidRPr="009456D8">
        <w:rPr>
          <w:rStyle w:val="ECCParagraph"/>
        </w:rPr>
        <w:t>Parameters of the WBB LMP providing local area network connectivity in 3.8-4.2 GHz</w:t>
      </w:r>
    </w:p>
    <w:tbl>
      <w:tblPr>
        <w:tblStyle w:val="ECCTable-redheader"/>
        <w:tblW w:w="5000" w:type="pct"/>
        <w:tblInd w:w="0" w:type="dxa"/>
        <w:tblLook w:val="04A0" w:firstRow="1" w:lastRow="0" w:firstColumn="1" w:lastColumn="0" w:noHBand="0" w:noVBand="1"/>
      </w:tblPr>
      <w:tblGrid>
        <w:gridCol w:w="1803"/>
        <w:gridCol w:w="3917"/>
        <w:gridCol w:w="3909"/>
      </w:tblGrid>
      <w:tr w:rsidR="00F252B4" w:rsidRPr="009456D8" w14:paraId="13AB132F" w14:textId="77777777" w:rsidTr="00171102">
        <w:trPr>
          <w:cnfStyle w:val="100000000000" w:firstRow="1" w:lastRow="0" w:firstColumn="0" w:lastColumn="0" w:oddVBand="0" w:evenVBand="0" w:oddHBand="0" w:evenHBand="0" w:firstRowFirstColumn="0" w:firstRowLastColumn="0" w:lastRowFirstColumn="0" w:lastRowLastColumn="0"/>
        </w:trPr>
        <w:tc>
          <w:tcPr>
            <w:tcW w:w="936" w:type="pct"/>
          </w:tcPr>
          <w:p w14:paraId="4AF5FF29" w14:textId="77777777" w:rsidR="00F252B4" w:rsidRPr="009456D8" w:rsidRDefault="00F252B4" w:rsidP="00171102">
            <w:pPr>
              <w:rPr>
                <w:rStyle w:val="ECCParagraph"/>
              </w:rPr>
            </w:pPr>
            <w:r w:rsidRPr="009456D8">
              <w:rPr>
                <w:rStyle w:val="ECCParagraph"/>
              </w:rPr>
              <w:t>Parameter</w:t>
            </w:r>
          </w:p>
        </w:tc>
        <w:tc>
          <w:tcPr>
            <w:tcW w:w="2034" w:type="pct"/>
          </w:tcPr>
          <w:p w14:paraId="5A4A99B7" w14:textId="77777777" w:rsidR="00F252B4" w:rsidRPr="009456D8" w:rsidRDefault="00F252B4" w:rsidP="00171102">
            <w:pPr>
              <w:rPr>
                <w:rStyle w:val="ECCParagraph"/>
              </w:rPr>
            </w:pPr>
            <w:r w:rsidRPr="009456D8">
              <w:rPr>
                <w:rStyle w:val="ECCParagraph"/>
              </w:rPr>
              <w:t xml:space="preserve">Low Power BS </w:t>
            </w:r>
          </w:p>
        </w:tc>
        <w:tc>
          <w:tcPr>
            <w:tcW w:w="2030" w:type="pct"/>
          </w:tcPr>
          <w:p w14:paraId="7AF7E8CE" w14:textId="77777777" w:rsidR="00F252B4" w:rsidRPr="009456D8" w:rsidRDefault="00F252B4" w:rsidP="00171102">
            <w:pPr>
              <w:rPr>
                <w:rStyle w:val="ECCParagraph"/>
              </w:rPr>
            </w:pPr>
            <w:r w:rsidRPr="009456D8">
              <w:rPr>
                <w:rStyle w:val="ECCParagraph"/>
              </w:rPr>
              <w:t>Medium Power BS</w:t>
            </w:r>
          </w:p>
        </w:tc>
      </w:tr>
      <w:tr w:rsidR="00F252B4" w:rsidRPr="009456D8" w14:paraId="0C1DE37D" w14:textId="77777777" w:rsidTr="00171102">
        <w:tc>
          <w:tcPr>
            <w:tcW w:w="936" w:type="pct"/>
          </w:tcPr>
          <w:p w14:paraId="250BBEBA" w14:textId="77777777" w:rsidR="00F252B4" w:rsidRPr="009456D8" w:rsidRDefault="00F252B4" w:rsidP="003C591F">
            <w:pPr>
              <w:jc w:val="left"/>
              <w:rPr>
                <w:rStyle w:val="ECCParagraph"/>
              </w:rPr>
            </w:pPr>
            <w:r w:rsidRPr="009456D8">
              <w:rPr>
                <w:rStyle w:val="ECCParagraph"/>
              </w:rPr>
              <w:t>Bandwidth</w:t>
            </w:r>
          </w:p>
        </w:tc>
        <w:tc>
          <w:tcPr>
            <w:tcW w:w="2034" w:type="pct"/>
          </w:tcPr>
          <w:p w14:paraId="4EA0B871" w14:textId="77777777" w:rsidR="00F252B4" w:rsidRPr="009456D8" w:rsidRDefault="00F252B4" w:rsidP="003C591F">
            <w:pPr>
              <w:jc w:val="left"/>
              <w:rPr>
                <w:rStyle w:val="ECCParagraph"/>
              </w:rPr>
            </w:pPr>
            <w:r w:rsidRPr="009456D8">
              <w:rPr>
                <w:rStyle w:val="ECCParagraph"/>
              </w:rPr>
              <w:t>10 MHz to 100 MHz</w:t>
            </w:r>
          </w:p>
        </w:tc>
        <w:tc>
          <w:tcPr>
            <w:tcW w:w="2030" w:type="pct"/>
          </w:tcPr>
          <w:p w14:paraId="06D09CD9" w14:textId="77777777" w:rsidR="00F252B4" w:rsidRPr="009456D8" w:rsidRDefault="00F252B4" w:rsidP="003C591F">
            <w:pPr>
              <w:jc w:val="left"/>
              <w:rPr>
                <w:rStyle w:val="ECCParagraph"/>
              </w:rPr>
            </w:pPr>
            <w:r w:rsidRPr="009456D8">
              <w:rPr>
                <w:rStyle w:val="ECCParagraph"/>
              </w:rPr>
              <w:t>10 MHz to 100 MHz</w:t>
            </w:r>
          </w:p>
        </w:tc>
      </w:tr>
      <w:tr w:rsidR="00F252B4" w:rsidRPr="009456D8" w14:paraId="058C49F5" w14:textId="77777777" w:rsidTr="00171102">
        <w:tc>
          <w:tcPr>
            <w:tcW w:w="936" w:type="pct"/>
          </w:tcPr>
          <w:p w14:paraId="71ACDDCA" w14:textId="77777777" w:rsidR="00F252B4" w:rsidRPr="009456D8" w:rsidRDefault="00F252B4" w:rsidP="001E6BB5">
            <w:pPr>
              <w:spacing w:before="40" w:after="40"/>
              <w:jc w:val="left"/>
              <w:rPr>
                <w:rStyle w:val="ECCParagraph"/>
              </w:rPr>
            </w:pPr>
            <w:r w:rsidRPr="009456D8">
              <w:rPr>
                <w:rStyle w:val="ECCParagraph"/>
              </w:rPr>
              <w:t>Antenna height</w:t>
            </w:r>
          </w:p>
        </w:tc>
        <w:tc>
          <w:tcPr>
            <w:tcW w:w="2034" w:type="pct"/>
          </w:tcPr>
          <w:p w14:paraId="0FC5951B" w14:textId="77777777" w:rsidR="00F252B4" w:rsidRPr="009456D8" w:rsidRDefault="00F252B4" w:rsidP="001E6BB5">
            <w:pPr>
              <w:spacing w:before="40" w:after="40"/>
              <w:jc w:val="left"/>
              <w:rPr>
                <w:rStyle w:val="ECCParagraph"/>
              </w:rPr>
            </w:pPr>
            <w:r w:rsidRPr="009456D8">
              <w:rPr>
                <w:rStyle w:val="ECCParagraph"/>
              </w:rPr>
              <w:t>Outdoor: Limited to a maximum of 10 m above ground</w:t>
            </w:r>
          </w:p>
          <w:p w14:paraId="29F5F710" w14:textId="77777777" w:rsidR="00F252B4" w:rsidRPr="009456D8" w:rsidRDefault="00F252B4" w:rsidP="001E6BB5">
            <w:pPr>
              <w:spacing w:before="40" w:after="40"/>
              <w:jc w:val="left"/>
              <w:rPr>
                <w:rStyle w:val="ECCParagraph"/>
              </w:rPr>
            </w:pPr>
            <w:r w:rsidRPr="009456D8">
              <w:rPr>
                <w:rStyle w:val="ECCParagraph"/>
              </w:rPr>
              <w:t>Indoor: Any height within building</w:t>
            </w:r>
          </w:p>
        </w:tc>
        <w:tc>
          <w:tcPr>
            <w:tcW w:w="2030" w:type="pct"/>
          </w:tcPr>
          <w:p w14:paraId="5C13FAE0" w14:textId="77777777" w:rsidR="00F252B4" w:rsidRPr="009456D8" w:rsidRDefault="00F252B4" w:rsidP="001E6BB5">
            <w:pPr>
              <w:spacing w:before="40" w:after="40"/>
              <w:jc w:val="left"/>
              <w:rPr>
                <w:rStyle w:val="ECCParagraph"/>
              </w:rPr>
            </w:pPr>
            <w:r w:rsidRPr="009456D8">
              <w:rPr>
                <w:rStyle w:val="ECCParagraph"/>
              </w:rPr>
              <w:t>No limit</w:t>
            </w:r>
          </w:p>
        </w:tc>
      </w:tr>
      <w:tr w:rsidR="00F252B4" w:rsidRPr="009456D8" w14:paraId="08E89D15" w14:textId="77777777" w:rsidTr="00171102">
        <w:tc>
          <w:tcPr>
            <w:tcW w:w="936" w:type="pct"/>
          </w:tcPr>
          <w:p w14:paraId="71FDE2AA" w14:textId="77777777" w:rsidR="00F252B4" w:rsidRPr="009456D8" w:rsidRDefault="00F252B4" w:rsidP="001E6BB5">
            <w:pPr>
              <w:spacing w:before="40" w:after="40"/>
              <w:jc w:val="left"/>
              <w:rPr>
                <w:rStyle w:val="ECCParagraph"/>
              </w:rPr>
            </w:pPr>
            <w:r w:rsidRPr="009456D8">
              <w:rPr>
                <w:rStyle w:val="ECCParagraph"/>
              </w:rPr>
              <w:t>Deployment scenario</w:t>
            </w:r>
          </w:p>
        </w:tc>
        <w:tc>
          <w:tcPr>
            <w:tcW w:w="2034" w:type="pct"/>
          </w:tcPr>
          <w:p w14:paraId="728BF45B" w14:textId="33EC2DFA" w:rsidR="009B78CE" w:rsidRPr="009456D8" w:rsidRDefault="009B78CE" w:rsidP="001E6BB5">
            <w:pPr>
              <w:spacing w:before="40" w:after="40"/>
              <w:jc w:val="left"/>
              <w:rPr>
                <w:rStyle w:val="ECCParagraph"/>
              </w:rPr>
            </w:pPr>
            <w:r w:rsidRPr="009456D8">
              <w:rPr>
                <w:rStyle w:val="ECCParagraph"/>
              </w:rPr>
              <w:t>Rural, suburban and urban</w:t>
            </w:r>
          </w:p>
          <w:p w14:paraId="33ED8979" w14:textId="74120663" w:rsidR="00F252B4" w:rsidRPr="009456D8" w:rsidRDefault="00F252B4" w:rsidP="001E6BB5">
            <w:pPr>
              <w:spacing w:before="40" w:after="40"/>
              <w:jc w:val="left"/>
              <w:rPr>
                <w:rStyle w:val="ECCParagraph"/>
              </w:rPr>
            </w:pPr>
            <w:r w:rsidRPr="009456D8">
              <w:rPr>
                <w:rStyle w:val="ECCParagraph"/>
              </w:rPr>
              <w:t>Outdoor/indoor</w:t>
            </w:r>
          </w:p>
          <w:p w14:paraId="3ABFA838" w14:textId="6B70DF5C" w:rsidR="00F252B4" w:rsidRPr="009456D8" w:rsidRDefault="00F252B4" w:rsidP="001E6BB5">
            <w:pPr>
              <w:spacing w:before="40" w:after="40"/>
              <w:jc w:val="left"/>
              <w:rPr>
                <w:rStyle w:val="ECCParagraph"/>
              </w:rPr>
            </w:pPr>
            <w:r w:rsidRPr="009456D8">
              <w:rPr>
                <w:rStyle w:val="ECCParagraph"/>
              </w:rPr>
              <w:t>or</w:t>
            </w:r>
          </w:p>
          <w:p w14:paraId="65A54E33" w14:textId="6435B28C" w:rsidR="00F252B4" w:rsidRPr="009456D8" w:rsidRDefault="00F252B4" w:rsidP="001E6BB5">
            <w:pPr>
              <w:spacing w:before="40" w:after="40"/>
              <w:jc w:val="left"/>
              <w:rPr>
                <w:rStyle w:val="ECCParagraph"/>
              </w:rPr>
            </w:pPr>
            <w:r w:rsidRPr="009456D8">
              <w:rPr>
                <w:rStyle w:val="ECCParagraph"/>
              </w:rPr>
              <w:t>Indoor-only</w:t>
            </w:r>
          </w:p>
        </w:tc>
        <w:tc>
          <w:tcPr>
            <w:tcW w:w="2030" w:type="pct"/>
          </w:tcPr>
          <w:p w14:paraId="5B5C51B4" w14:textId="47BABC12" w:rsidR="009B78CE" w:rsidRPr="009456D8" w:rsidRDefault="009B78CE" w:rsidP="009D282C">
            <w:pPr>
              <w:spacing w:before="40" w:after="40"/>
              <w:jc w:val="left"/>
              <w:rPr>
                <w:rStyle w:val="ECCParagraph"/>
              </w:rPr>
            </w:pPr>
            <w:r w:rsidRPr="009456D8">
              <w:rPr>
                <w:rStyle w:val="ECCParagraph"/>
              </w:rPr>
              <w:t>Rural, suburban and urban</w:t>
            </w:r>
          </w:p>
          <w:p w14:paraId="11B5DCE9" w14:textId="16257D59" w:rsidR="009B78CE" w:rsidRPr="009456D8" w:rsidRDefault="009B78CE" w:rsidP="009D282C">
            <w:pPr>
              <w:spacing w:before="40" w:after="40"/>
              <w:jc w:val="left"/>
              <w:rPr>
                <w:rStyle w:val="ECCParagraph"/>
              </w:rPr>
            </w:pPr>
            <w:r w:rsidRPr="009456D8">
              <w:rPr>
                <w:rStyle w:val="ECCParagraph"/>
              </w:rPr>
              <w:t>Outdoor</w:t>
            </w:r>
          </w:p>
        </w:tc>
      </w:tr>
      <w:tr w:rsidR="00F252B4" w:rsidRPr="009456D8" w14:paraId="0CA0F87F" w14:textId="77777777" w:rsidTr="00171102">
        <w:tc>
          <w:tcPr>
            <w:tcW w:w="936" w:type="pct"/>
          </w:tcPr>
          <w:p w14:paraId="5EDED836" w14:textId="194705EF" w:rsidR="00F252B4" w:rsidRPr="009456D8" w:rsidRDefault="00F252B4" w:rsidP="002A0878">
            <w:pPr>
              <w:spacing w:before="40" w:after="40"/>
              <w:jc w:val="left"/>
              <w:rPr>
                <w:rStyle w:val="ECCParagraph"/>
              </w:rPr>
            </w:pPr>
            <w:r w:rsidRPr="009456D8">
              <w:rPr>
                <w:rStyle w:val="ECCParagraph"/>
              </w:rPr>
              <w:t xml:space="preserve">BS Tx </w:t>
            </w:r>
            <w:r w:rsidR="00017AC7" w:rsidRPr="0051547E">
              <w:rPr>
                <w:rStyle w:val="ECCParagraph"/>
                <w:i/>
                <w:iCs/>
              </w:rPr>
              <w:t>e.i.r.p.</w:t>
            </w:r>
            <w:r w:rsidRPr="009456D8">
              <w:rPr>
                <w:rStyle w:val="ECCParagraph"/>
              </w:rPr>
              <w:t xml:space="preserve"> limit</w:t>
            </w:r>
          </w:p>
          <w:p w14:paraId="2619888E" w14:textId="4EC04E79" w:rsidR="00F252B4" w:rsidRPr="009456D8" w:rsidRDefault="00F252B4" w:rsidP="002A0878">
            <w:pPr>
              <w:spacing w:before="40" w:after="40"/>
              <w:jc w:val="left"/>
              <w:rPr>
                <w:rStyle w:val="ECCParagraph"/>
              </w:rPr>
            </w:pPr>
            <w:r w:rsidRPr="009456D8">
              <w:rPr>
                <w:rStyle w:val="ECCParagraph"/>
              </w:rPr>
              <w:t xml:space="preserve">(for AAS </w:t>
            </w:r>
            <w:r w:rsidR="0016453B">
              <w:rPr>
                <w:rStyle w:val="ECCParagraph"/>
              </w:rPr>
              <w:t>and</w:t>
            </w:r>
            <w:r w:rsidRPr="009456D8">
              <w:rPr>
                <w:rStyle w:val="ECCParagraph"/>
              </w:rPr>
              <w:t xml:space="preserve"> non-AAS)</w:t>
            </w:r>
          </w:p>
        </w:tc>
        <w:tc>
          <w:tcPr>
            <w:tcW w:w="2034" w:type="pct"/>
          </w:tcPr>
          <w:p w14:paraId="3C986982" w14:textId="77777777" w:rsidR="00F252B4" w:rsidRPr="009456D8" w:rsidRDefault="00F252B4" w:rsidP="002A0878">
            <w:pPr>
              <w:spacing w:before="40" w:after="40"/>
              <w:jc w:val="left"/>
              <w:rPr>
                <w:rStyle w:val="ECCParagraph"/>
              </w:rPr>
            </w:pPr>
            <w:r w:rsidRPr="009456D8">
              <w:rPr>
                <w:rStyle w:val="ECCParagraph"/>
              </w:rPr>
              <w:t>24 dBm / carrier for carriers ≤ 20 MHz; or</w:t>
            </w:r>
          </w:p>
          <w:p w14:paraId="3E14635D" w14:textId="77777777" w:rsidR="00F252B4" w:rsidRPr="009456D8" w:rsidRDefault="00F252B4" w:rsidP="002A0878">
            <w:pPr>
              <w:spacing w:before="40" w:after="40"/>
              <w:jc w:val="left"/>
              <w:rPr>
                <w:rStyle w:val="ECCParagraph"/>
              </w:rPr>
            </w:pPr>
            <w:r w:rsidRPr="009456D8">
              <w:rPr>
                <w:rStyle w:val="ECCParagraph"/>
              </w:rPr>
              <w:t>18 dBm / 5 MHz for carriers &gt; 20 MHz</w:t>
            </w:r>
          </w:p>
        </w:tc>
        <w:tc>
          <w:tcPr>
            <w:tcW w:w="2030" w:type="pct"/>
          </w:tcPr>
          <w:p w14:paraId="2F34B709" w14:textId="77777777" w:rsidR="00F252B4" w:rsidRPr="009456D8" w:rsidRDefault="00F252B4" w:rsidP="002A0878">
            <w:pPr>
              <w:spacing w:before="40" w:after="40"/>
              <w:jc w:val="left"/>
              <w:rPr>
                <w:rStyle w:val="ECCParagraph"/>
              </w:rPr>
            </w:pPr>
            <w:r w:rsidRPr="009456D8">
              <w:rPr>
                <w:rStyle w:val="ECCParagraph"/>
              </w:rPr>
              <w:t>42 dBm / carrier for carriers ≤ 20 MHz; or</w:t>
            </w:r>
          </w:p>
          <w:p w14:paraId="145E9C5B" w14:textId="77777777" w:rsidR="00F252B4" w:rsidRPr="009456D8" w:rsidRDefault="00F252B4" w:rsidP="002A0878">
            <w:pPr>
              <w:spacing w:before="40" w:after="40"/>
              <w:jc w:val="left"/>
              <w:rPr>
                <w:rStyle w:val="ECCParagraph"/>
              </w:rPr>
            </w:pPr>
            <w:r w:rsidRPr="009456D8">
              <w:rPr>
                <w:rStyle w:val="ECCParagraph"/>
              </w:rPr>
              <w:t>36 dBm / 5 MHz for carriers &gt; 20 MHz</w:t>
            </w:r>
          </w:p>
        </w:tc>
      </w:tr>
      <w:tr w:rsidR="00F252B4" w:rsidRPr="009456D8" w14:paraId="2678D6B6" w14:textId="77777777" w:rsidTr="00171102">
        <w:tc>
          <w:tcPr>
            <w:tcW w:w="936" w:type="pct"/>
          </w:tcPr>
          <w:p w14:paraId="1669E4C6" w14:textId="77777777" w:rsidR="00F252B4" w:rsidRPr="009456D8" w:rsidRDefault="00F252B4" w:rsidP="002A0878">
            <w:pPr>
              <w:jc w:val="left"/>
              <w:rPr>
                <w:rStyle w:val="ECCParagraph"/>
              </w:rPr>
            </w:pPr>
            <w:r w:rsidRPr="009456D8">
              <w:rPr>
                <w:rStyle w:val="ECCParagraph"/>
              </w:rPr>
              <w:t>Maximum terminal power</w:t>
            </w:r>
          </w:p>
        </w:tc>
        <w:tc>
          <w:tcPr>
            <w:tcW w:w="2034" w:type="pct"/>
          </w:tcPr>
          <w:p w14:paraId="777A4217" w14:textId="77777777" w:rsidR="00F252B4" w:rsidRPr="009456D8" w:rsidRDefault="00F252B4" w:rsidP="002A0878">
            <w:pPr>
              <w:jc w:val="left"/>
              <w:rPr>
                <w:rStyle w:val="ECCParagraph"/>
              </w:rPr>
            </w:pPr>
            <w:r w:rsidRPr="009456D8">
              <w:rPr>
                <w:rStyle w:val="ECCParagraph"/>
              </w:rPr>
              <w:t>Mobile/nomadic: TRP 28 dBm (Note 2)</w:t>
            </w:r>
          </w:p>
          <w:p w14:paraId="2846551B" w14:textId="54BB59A5" w:rsidR="00F252B4" w:rsidRPr="009456D8" w:rsidRDefault="00F252B4" w:rsidP="002A0878">
            <w:pPr>
              <w:jc w:val="left"/>
              <w:rPr>
                <w:rStyle w:val="ECCParagraph"/>
              </w:rPr>
            </w:pPr>
            <w:r w:rsidRPr="009456D8">
              <w:rPr>
                <w:rStyle w:val="ECCParagraph"/>
              </w:rPr>
              <w:t xml:space="preserve">Fixed: </w:t>
            </w:r>
            <w:r w:rsidR="00017AC7" w:rsidRPr="0051547E">
              <w:rPr>
                <w:rStyle w:val="ECCParagraph"/>
                <w:i/>
                <w:iCs/>
              </w:rPr>
              <w:t>e.i.r.p.</w:t>
            </w:r>
            <w:r w:rsidR="00017AC7">
              <w:rPr>
                <w:rStyle w:val="ECCParagraph"/>
              </w:rPr>
              <w:t xml:space="preserve"> </w:t>
            </w:r>
            <w:r w:rsidRPr="009456D8">
              <w:rPr>
                <w:rStyle w:val="ECCParagraph"/>
              </w:rPr>
              <w:t>28 dBm (Note 2)</w:t>
            </w:r>
          </w:p>
        </w:tc>
        <w:tc>
          <w:tcPr>
            <w:tcW w:w="2030" w:type="pct"/>
          </w:tcPr>
          <w:p w14:paraId="2D3BC440" w14:textId="77777777" w:rsidR="00F252B4" w:rsidRPr="009456D8" w:rsidRDefault="00F252B4" w:rsidP="002A0878">
            <w:pPr>
              <w:jc w:val="left"/>
              <w:rPr>
                <w:rStyle w:val="ECCParagraph"/>
              </w:rPr>
            </w:pPr>
            <w:r w:rsidRPr="009456D8">
              <w:rPr>
                <w:rStyle w:val="ECCParagraph"/>
              </w:rPr>
              <w:t xml:space="preserve">Mobile/nomadic: TRP 28 dBm (Note 2) </w:t>
            </w:r>
          </w:p>
          <w:p w14:paraId="68E4A41D" w14:textId="326AF525" w:rsidR="00F252B4" w:rsidRPr="009456D8" w:rsidRDefault="00F252B4" w:rsidP="002A0878">
            <w:pPr>
              <w:jc w:val="left"/>
              <w:rPr>
                <w:rStyle w:val="ECCParagraph"/>
              </w:rPr>
            </w:pPr>
            <w:r w:rsidRPr="009456D8">
              <w:rPr>
                <w:rStyle w:val="ECCParagraph"/>
              </w:rPr>
              <w:t xml:space="preserve">Fixed: TRP 28 dBm and </w:t>
            </w:r>
            <w:r w:rsidR="00017AC7" w:rsidRPr="0051547E">
              <w:rPr>
                <w:rStyle w:val="ECCParagraph"/>
                <w:i/>
                <w:iCs/>
              </w:rPr>
              <w:t>e.i.r.p.</w:t>
            </w:r>
            <w:r w:rsidR="00017AC7">
              <w:rPr>
                <w:rStyle w:val="ECCParagraph"/>
              </w:rPr>
              <w:t xml:space="preserve"> </w:t>
            </w:r>
            <w:r w:rsidRPr="009456D8">
              <w:rPr>
                <w:rStyle w:val="ECCParagraph"/>
              </w:rPr>
              <w:t>35 dBm/5 MHz (Note 1)</w:t>
            </w:r>
          </w:p>
        </w:tc>
      </w:tr>
      <w:tr w:rsidR="00F252B4" w:rsidRPr="00D818E7" w14:paraId="41A067AE" w14:textId="77777777" w:rsidTr="00171102">
        <w:tc>
          <w:tcPr>
            <w:tcW w:w="5000" w:type="pct"/>
            <w:gridSpan w:val="3"/>
          </w:tcPr>
          <w:p w14:paraId="04D1C65C" w14:textId="7F0EF2C8" w:rsidR="00F252B4" w:rsidRPr="00D818E7" w:rsidRDefault="00F252B4" w:rsidP="00D818E7">
            <w:pPr>
              <w:pStyle w:val="ECCTablenote"/>
              <w:rPr>
                <w:rStyle w:val="ECCParagraph"/>
                <w:sz w:val="16"/>
              </w:rPr>
            </w:pPr>
            <w:r w:rsidRPr="00D818E7">
              <w:rPr>
                <w:rStyle w:val="ECCParagraph"/>
                <w:sz w:val="16"/>
              </w:rPr>
              <w:t xml:space="preserve">Note 1: Higher </w:t>
            </w:r>
            <w:r w:rsidR="00017AC7" w:rsidRPr="002A0878">
              <w:rPr>
                <w:rStyle w:val="ECCParagraph"/>
                <w:i/>
                <w:iCs/>
                <w:sz w:val="16"/>
              </w:rPr>
              <w:t>e.i.r.p.</w:t>
            </w:r>
            <w:r w:rsidRPr="00D818E7">
              <w:rPr>
                <w:rStyle w:val="ECCParagraph"/>
                <w:sz w:val="16"/>
              </w:rPr>
              <w:t xml:space="preserve"> limit for fixed terminals in the medium power BS case is to account for the use case of Fixed Wireless Access (FWA) </w:t>
            </w:r>
          </w:p>
          <w:p w14:paraId="7EB35A69" w14:textId="77777777" w:rsidR="00F252B4" w:rsidRPr="00D818E7" w:rsidRDefault="00F252B4" w:rsidP="00D818E7">
            <w:pPr>
              <w:pStyle w:val="ECCTablenote"/>
              <w:rPr>
                <w:rStyle w:val="ECCParagraph"/>
                <w:sz w:val="16"/>
              </w:rPr>
            </w:pPr>
            <w:r w:rsidRPr="00D818E7">
              <w:rPr>
                <w:rStyle w:val="ECCParagraph"/>
                <w:sz w:val="16"/>
              </w:rPr>
              <w:t>Note 2: The authorisation of 28 dBm includes a 2 dB tolerance consistent with the European harmonisation.</w:t>
            </w:r>
          </w:p>
        </w:tc>
      </w:tr>
    </w:tbl>
    <w:p w14:paraId="41B649AA" w14:textId="68FF06F9" w:rsidR="00F252B4" w:rsidRPr="009456D8" w:rsidRDefault="00F252B4" w:rsidP="002A0878">
      <w:pPr>
        <w:pStyle w:val="Caption"/>
        <w:keepNext/>
        <w:widowControl w:val="0"/>
        <w:rPr>
          <w:rStyle w:val="ECCParagraph"/>
          <w:rFonts w:eastAsia="Calibri"/>
        </w:rPr>
      </w:pPr>
      <w:bookmarkStart w:id="118" w:name="_Ref129678347"/>
      <w:r w:rsidRPr="009456D8">
        <w:rPr>
          <w:rStyle w:val="ECCParagraph"/>
        </w:rPr>
        <w:lastRenderedPageBreak/>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4</w:t>
      </w:r>
      <w:r w:rsidR="00C45EA5" w:rsidRPr="009456D8">
        <w:rPr>
          <w:rStyle w:val="ECCParagraph"/>
        </w:rPr>
        <w:fldChar w:fldCharType="end"/>
      </w:r>
      <w:bookmarkEnd w:id="118"/>
      <w:r w:rsidRPr="009456D8">
        <w:rPr>
          <w:rStyle w:val="ECCParagraph"/>
        </w:rPr>
        <w:t xml:space="preserve">: </w:t>
      </w:r>
      <w:r w:rsidR="0090025E" w:rsidRPr="009456D8">
        <w:rPr>
          <w:rStyle w:val="ECCParagraph"/>
        </w:rPr>
        <w:t>Out-of-block emission limits of the WBB LMP providing local area network connectivity in 3.8-4.2 GHz, derived from ECC Decision (11)06</w:t>
      </w:r>
      <w:r w:rsidR="009D282C" w:rsidRPr="009456D8">
        <w:rPr>
          <w:rStyle w:val="ECCParagraph"/>
        </w:rPr>
        <w:t xml:space="preserve"> </w:t>
      </w:r>
      <w:r w:rsidR="00804AFD" w:rsidRPr="009456D8">
        <w:rPr>
          <w:rStyle w:val="ECCParagraph"/>
        </w:rPr>
        <w:fldChar w:fldCharType="begin"/>
      </w:r>
      <w:r w:rsidR="00804AFD" w:rsidRPr="009456D8">
        <w:rPr>
          <w:rStyle w:val="ECCParagraph"/>
        </w:rPr>
        <w:instrText xml:space="preserve"> REF _Ref164764429 \r \h </w:instrText>
      </w:r>
      <w:r w:rsidR="008E24A6" w:rsidRPr="009456D8">
        <w:rPr>
          <w:rStyle w:val="ECCParagraph"/>
        </w:rPr>
        <w:instrText xml:space="preserve"> \* MERGEFORMAT </w:instrText>
      </w:r>
      <w:r w:rsidR="00804AFD" w:rsidRPr="009456D8">
        <w:rPr>
          <w:rStyle w:val="ECCParagraph"/>
        </w:rPr>
      </w:r>
      <w:r w:rsidR="00804AFD" w:rsidRPr="009456D8">
        <w:rPr>
          <w:rStyle w:val="ECCParagraph"/>
        </w:rPr>
        <w:fldChar w:fldCharType="separate"/>
      </w:r>
      <w:r w:rsidR="00C12604" w:rsidRPr="009456D8">
        <w:rPr>
          <w:rStyle w:val="ECCParagraph"/>
        </w:rPr>
        <w:t>[5]</w:t>
      </w:r>
      <w:r w:rsidR="00804AFD" w:rsidRPr="009456D8">
        <w:rPr>
          <w:rStyle w:val="ECCParagraph"/>
        </w:rPr>
        <w:fldChar w:fldCharType="end"/>
      </w:r>
    </w:p>
    <w:tbl>
      <w:tblPr>
        <w:tblStyle w:val="ECCTable-redheader"/>
        <w:tblW w:w="5000" w:type="pct"/>
        <w:tblInd w:w="0" w:type="dxa"/>
        <w:tblLook w:val="04A0" w:firstRow="1" w:lastRow="0" w:firstColumn="1" w:lastColumn="0" w:noHBand="0" w:noVBand="1"/>
      </w:tblPr>
      <w:tblGrid>
        <w:gridCol w:w="4811"/>
        <w:gridCol w:w="4818"/>
      </w:tblGrid>
      <w:tr w:rsidR="00F252B4" w:rsidRPr="009456D8" w14:paraId="4901F4EC" w14:textId="77777777" w:rsidTr="00171102">
        <w:trPr>
          <w:cnfStyle w:val="100000000000" w:firstRow="1" w:lastRow="0" w:firstColumn="0" w:lastColumn="0" w:oddVBand="0" w:evenVBand="0" w:oddHBand="0" w:evenHBand="0" w:firstRowFirstColumn="0" w:firstRowLastColumn="0" w:lastRowFirstColumn="0" w:lastRowLastColumn="0"/>
        </w:trPr>
        <w:tc>
          <w:tcPr>
            <w:tcW w:w="2498" w:type="pct"/>
          </w:tcPr>
          <w:p w14:paraId="0934D53B" w14:textId="77777777" w:rsidR="00F252B4" w:rsidRPr="009456D8" w:rsidRDefault="00F252B4" w:rsidP="002A0878">
            <w:pPr>
              <w:keepNext/>
              <w:widowControl w:val="0"/>
              <w:rPr>
                <w:rStyle w:val="ECCParagraph"/>
              </w:rPr>
            </w:pPr>
            <w:r w:rsidRPr="009456D8">
              <w:rPr>
                <w:rStyle w:val="ECCParagraph"/>
              </w:rPr>
              <w:t>Frequency offset</w:t>
            </w:r>
          </w:p>
        </w:tc>
        <w:tc>
          <w:tcPr>
            <w:tcW w:w="2502" w:type="pct"/>
          </w:tcPr>
          <w:p w14:paraId="4AE4DD13" w14:textId="1ABB62CA" w:rsidR="00F252B4" w:rsidRPr="009456D8" w:rsidRDefault="00F252B4" w:rsidP="002A0878">
            <w:pPr>
              <w:keepNext/>
              <w:widowControl w:val="0"/>
              <w:rPr>
                <w:rStyle w:val="ECCParagraph"/>
              </w:rPr>
            </w:pPr>
            <w:r w:rsidRPr="009456D8">
              <w:rPr>
                <w:rStyle w:val="ECCParagraph"/>
              </w:rPr>
              <w:t xml:space="preserve">Maximum mean </w:t>
            </w:r>
            <w:r w:rsidR="00A9766F" w:rsidRPr="009456D8">
              <w:rPr>
                <w:rStyle w:val="ECCParagraph"/>
              </w:rPr>
              <w:t>e.i.r.p.</w:t>
            </w:r>
            <w:r w:rsidRPr="009456D8">
              <w:rPr>
                <w:rStyle w:val="ECCParagraph"/>
              </w:rPr>
              <w:t xml:space="preserve"> density</w:t>
            </w:r>
          </w:p>
        </w:tc>
      </w:tr>
      <w:tr w:rsidR="00F252B4" w:rsidRPr="009456D8" w14:paraId="52D5780D" w14:textId="77777777" w:rsidTr="00171102">
        <w:tc>
          <w:tcPr>
            <w:tcW w:w="2498" w:type="pct"/>
          </w:tcPr>
          <w:p w14:paraId="6B1DE576" w14:textId="77777777" w:rsidR="00F252B4" w:rsidRPr="009456D8" w:rsidRDefault="00F252B4" w:rsidP="002A0878">
            <w:pPr>
              <w:pStyle w:val="ECCTabletext"/>
              <w:widowControl w:val="0"/>
              <w:rPr>
                <w:rStyle w:val="ECCParagraph"/>
              </w:rPr>
            </w:pPr>
            <w:r w:rsidRPr="009456D8">
              <w:rPr>
                <w:rStyle w:val="ECCParagraph"/>
              </w:rPr>
              <w:t>-5 to 0 MHz offset from lower channel edge</w:t>
            </w:r>
          </w:p>
          <w:p w14:paraId="74F8D700" w14:textId="77777777" w:rsidR="00F252B4" w:rsidRPr="009456D8" w:rsidRDefault="00F252B4" w:rsidP="002A0878">
            <w:pPr>
              <w:pStyle w:val="ECCTabletext"/>
              <w:widowControl w:val="0"/>
              <w:rPr>
                <w:rStyle w:val="ECCParagraph"/>
              </w:rPr>
            </w:pPr>
            <w:r w:rsidRPr="009456D8">
              <w:rPr>
                <w:rStyle w:val="ECCParagraph"/>
              </w:rPr>
              <w:t>0 to 5 MHz offset from upper channel edge</w:t>
            </w:r>
          </w:p>
        </w:tc>
        <w:tc>
          <w:tcPr>
            <w:tcW w:w="2502" w:type="pct"/>
          </w:tcPr>
          <w:p w14:paraId="095D1403" w14:textId="21C99B2E" w:rsidR="00F252B4" w:rsidRPr="009456D8" w:rsidRDefault="00F252B4" w:rsidP="002A0878">
            <w:pPr>
              <w:pStyle w:val="ECCTabletext"/>
              <w:widowControl w:val="0"/>
              <w:rPr>
                <w:rStyle w:val="ECCParagraph"/>
              </w:rPr>
            </w:pPr>
            <w:r w:rsidRPr="009456D8">
              <w:rPr>
                <w:rStyle w:val="ECCParagraph"/>
              </w:rPr>
              <w:t>(P</w:t>
            </w:r>
            <w:r w:rsidRPr="005C4148">
              <w:rPr>
                <w:rStyle w:val="ECCHLsubscript"/>
              </w:rPr>
              <w:t>max</w:t>
            </w:r>
            <w:r w:rsidRPr="009456D8">
              <w:rPr>
                <w:rStyle w:val="ECCParagraph"/>
              </w:rPr>
              <w:t xml:space="preserve"> – 40) dBm / 5 MHz </w:t>
            </w:r>
            <w:r w:rsidR="00A9766F" w:rsidRPr="009456D8">
              <w:rPr>
                <w:rStyle w:val="ECCParagraph"/>
              </w:rPr>
              <w:t>e.i.r.p.</w:t>
            </w:r>
            <w:r w:rsidRPr="009456D8">
              <w:rPr>
                <w:rStyle w:val="ECCParagraph"/>
              </w:rPr>
              <w:t xml:space="preserve"> per antenna</w:t>
            </w:r>
          </w:p>
        </w:tc>
      </w:tr>
      <w:tr w:rsidR="00F252B4" w:rsidRPr="009456D8" w14:paraId="7A28147E" w14:textId="77777777" w:rsidTr="00171102">
        <w:tc>
          <w:tcPr>
            <w:tcW w:w="2498" w:type="pct"/>
          </w:tcPr>
          <w:p w14:paraId="626B7711" w14:textId="77777777" w:rsidR="00F252B4" w:rsidRPr="009456D8" w:rsidRDefault="00F252B4" w:rsidP="002A0878">
            <w:pPr>
              <w:pStyle w:val="ECCTabletext"/>
              <w:widowControl w:val="0"/>
              <w:rPr>
                <w:rStyle w:val="ECCParagraph"/>
              </w:rPr>
            </w:pPr>
            <w:r w:rsidRPr="009456D8">
              <w:rPr>
                <w:rStyle w:val="ECCParagraph"/>
              </w:rPr>
              <w:t>-10 to -5 MHz offset from lower channel edge</w:t>
            </w:r>
          </w:p>
          <w:p w14:paraId="4FC3BA0A" w14:textId="77777777" w:rsidR="00F252B4" w:rsidRPr="009456D8" w:rsidRDefault="00F252B4" w:rsidP="002A0878">
            <w:pPr>
              <w:pStyle w:val="ECCTabletext"/>
              <w:widowControl w:val="0"/>
              <w:rPr>
                <w:rStyle w:val="ECCParagraph"/>
              </w:rPr>
            </w:pPr>
            <w:r w:rsidRPr="009456D8">
              <w:rPr>
                <w:rStyle w:val="ECCParagraph"/>
              </w:rPr>
              <w:t>5 to 10 MHz offset from upper channel edge</w:t>
            </w:r>
          </w:p>
        </w:tc>
        <w:tc>
          <w:tcPr>
            <w:tcW w:w="2502" w:type="pct"/>
          </w:tcPr>
          <w:p w14:paraId="22C4FCEF" w14:textId="4E52E53D" w:rsidR="00F252B4" w:rsidRPr="009456D8" w:rsidRDefault="00F252B4" w:rsidP="002A0878">
            <w:pPr>
              <w:pStyle w:val="ECCTabletext"/>
              <w:widowControl w:val="0"/>
              <w:rPr>
                <w:rStyle w:val="ECCParagraph"/>
              </w:rPr>
            </w:pPr>
            <w:r w:rsidRPr="009456D8">
              <w:rPr>
                <w:rStyle w:val="ECCParagraph"/>
              </w:rPr>
              <w:t>(P</w:t>
            </w:r>
            <w:r w:rsidRPr="005C4148">
              <w:rPr>
                <w:rStyle w:val="ECCHLsubscript"/>
              </w:rPr>
              <w:t>max</w:t>
            </w:r>
            <w:r w:rsidRPr="009456D8">
              <w:rPr>
                <w:rStyle w:val="ECCParagraph"/>
              </w:rPr>
              <w:t xml:space="preserve"> – 43) dBm / 5 MHz </w:t>
            </w:r>
            <w:r w:rsidR="00A9766F" w:rsidRPr="009456D8">
              <w:rPr>
                <w:rStyle w:val="ECCParagraph"/>
              </w:rPr>
              <w:t>e.i.r.p.</w:t>
            </w:r>
            <w:r w:rsidRPr="009456D8">
              <w:rPr>
                <w:rStyle w:val="ECCParagraph"/>
              </w:rPr>
              <w:t xml:space="preserve"> per antenna</w:t>
            </w:r>
          </w:p>
        </w:tc>
      </w:tr>
      <w:tr w:rsidR="00F252B4" w:rsidRPr="009456D8" w14:paraId="4CFF4559" w14:textId="77777777" w:rsidTr="00171102">
        <w:tc>
          <w:tcPr>
            <w:tcW w:w="2498" w:type="pct"/>
          </w:tcPr>
          <w:p w14:paraId="6EA72466" w14:textId="77777777" w:rsidR="00F252B4" w:rsidRPr="009456D8" w:rsidRDefault="00F252B4" w:rsidP="002A0878">
            <w:pPr>
              <w:pStyle w:val="ECCTabletext"/>
              <w:widowControl w:val="0"/>
              <w:rPr>
                <w:rStyle w:val="ECCParagraph"/>
              </w:rPr>
            </w:pPr>
            <w:r w:rsidRPr="009456D8">
              <w:rPr>
                <w:rStyle w:val="ECCParagraph"/>
              </w:rPr>
              <w:t>Out of block baseline power limit (BS)</w:t>
            </w:r>
          </w:p>
          <w:p w14:paraId="1D2C5C5C" w14:textId="77777777" w:rsidR="00F252B4" w:rsidRPr="009456D8" w:rsidRDefault="00F252B4" w:rsidP="002A0878">
            <w:pPr>
              <w:pStyle w:val="ECCTabletext"/>
              <w:widowControl w:val="0"/>
              <w:rPr>
                <w:rStyle w:val="ECCParagraph"/>
              </w:rPr>
            </w:pPr>
            <w:r w:rsidRPr="009456D8">
              <w:rPr>
                <w:rStyle w:val="ECCParagraph"/>
              </w:rPr>
              <w:t>&lt; -10 MHz offset from lower channel edge</w:t>
            </w:r>
          </w:p>
          <w:p w14:paraId="49E00046" w14:textId="77777777" w:rsidR="00F252B4" w:rsidRPr="009456D8" w:rsidRDefault="00F252B4" w:rsidP="002A0878">
            <w:pPr>
              <w:pStyle w:val="ECCTabletext"/>
              <w:widowControl w:val="0"/>
              <w:rPr>
                <w:rStyle w:val="ECCParagraph"/>
              </w:rPr>
            </w:pPr>
            <w:r w:rsidRPr="009456D8">
              <w:rPr>
                <w:rStyle w:val="ECCParagraph"/>
              </w:rPr>
              <w:t>&gt; 10 MHz offset from upper channel edge</w:t>
            </w:r>
          </w:p>
        </w:tc>
        <w:tc>
          <w:tcPr>
            <w:tcW w:w="2502" w:type="pct"/>
          </w:tcPr>
          <w:p w14:paraId="317768E1" w14:textId="5D313178" w:rsidR="00F252B4" w:rsidRPr="009456D8" w:rsidRDefault="00F252B4" w:rsidP="002A0878">
            <w:pPr>
              <w:pStyle w:val="ECCTabletext"/>
              <w:widowControl w:val="0"/>
              <w:rPr>
                <w:rStyle w:val="ECCParagraph"/>
              </w:rPr>
            </w:pPr>
            <w:r w:rsidRPr="009456D8">
              <w:rPr>
                <w:rStyle w:val="ECCParagraph"/>
              </w:rPr>
              <w:t>(P</w:t>
            </w:r>
            <w:r w:rsidRPr="005C4148">
              <w:rPr>
                <w:rStyle w:val="ECCHLsubscript"/>
              </w:rPr>
              <w:t>max</w:t>
            </w:r>
            <w:r w:rsidRPr="009456D8">
              <w:rPr>
                <w:rStyle w:val="ECCParagraph"/>
              </w:rPr>
              <w:t xml:space="preserve"> – 43) dBm / 5 MHz </w:t>
            </w:r>
            <w:r w:rsidR="00A9766F" w:rsidRPr="009456D8">
              <w:rPr>
                <w:rStyle w:val="ECCParagraph"/>
              </w:rPr>
              <w:t>e.i.r.p.</w:t>
            </w:r>
            <w:r w:rsidR="00EC589C" w:rsidRPr="009456D8">
              <w:rPr>
                <w:rStyle w:val="ECCParagraph"/>
              </w:rPr>
              <w:t xml:space="preserve"> </w:t>
            </w:r>
            <w:r w:rsidRPr="009456D8">
              <w:rPr>
                <w:rStyle w:val="ECCParagraph"/>
              </w:rPr>
              <w:t>per antenna</w:t>
            </w:r>
          </w:p>
        </w:tc>
      </w:tr>
      <w:tr w:rsidR="0005400C" w:rsidRPr="00D818E7" w14:paraId="169CC1B4" w14:textId="77777777" w:rsidTr="0005400C">
        <w:tc>
          <w:tcPr>
            <w:tcW w:w="5000" w:type="pct"/>
            <w:gridSpan w:val="2"/>
          </w:tcPr>
          <w:p w14:paraId="6B397725" w14:textId="2DF373E5" w:rsidR="0005400C" w:rsidRPr="00D818E7" w:rsidRDefault="0005400C" w:rsidP="002A0878">
            <w:pPr>
              <w:pStyle w:val="ECCTablenote"/>
              <w:keepNext/>
              <w:widowControl w:val="0"/>
              <w:rPr>
                <w:rStyle w:val="ECCParagraph"/>
                <w:sz w:val="16"/>
              </w:rPr>
            </w:pPr>
            <w:r w:rsidRPr="00D818E7">
              <w:rPr>
                <w:rStyle w:val="ECCParagraph"/>
                <w:sz w:val="16"/>
              </w:rPr>
              <w:t>Note: P</w:t>
            </w:r>
            <w:r w:rsidRPr="005C4148">
              <w:rPr>
                <w:rStyle w:val="ECCHLsubscript"/>
              </w:rPr>
              <w:t>max</w:t>
            </w:r>
            <w:r w:rsidRPr="00D818E7">
              <w:rPr>
                <w:rStyle w:val="ECCParagraph"/>
                <w:sz w:val="16"/>
              </w:rPr>
              <w:t xml:space="preserve"> is the maximum mean carrier power in dBm for the base station measured as e.i.r.p. per carrier, interpreted as per antenna</w:t>
            </w:r>
          </w:p>
        </w:tc>
      </w:tr>
    </w:tbl>
    <w:p w14:paraId="7814375A" w14:textId="099717EC" w:rsidR="00F252B4" w:rsidRPr="009456D8" w:rsidRDefault="00F252B4" w:rsidP="000A6F43">
      <w:pPr>
        <w:pStyle w:val="Caption"/>
        <w:rPr>
          <w:rStyle w:val="ECCParagraph"/>
          <w:rFonts w:eastAsia="Calibri"/>
        </w:rPr>
      </w:pPr>
      <w:bookmarkStart w:id="119" w:name="_Ref129678348"/>
      <w:bookmarkStart w:id="120" w:name="_Ref166681739"/>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5</w:t>
      </w:r>
      <w:r w:rsidR="00C45EA5" w:rsidRPr="009456D8">
        <w:rPr>
          <w:rStyle w:val="ECCParagraph"/>
        </w:rPr>
        <w:fldChar w:fldCharType="end"/>
      </w:r>
      <w:bookmarkEnd w:id="119"/>
      <w:bookmarkEnd w:id="120"/>
      <w:r w:rsidRPr="009456D8">
        <w:rPr>
          <w:rStyle w:val="ECCParagraph"/>
        </w:rPr>
        <w:t xml:space="preserve">: </w:t>
      </w:r>
      <w:r w:rsidR="0090025E" w:rsidRPr="009456D8">
        <w:rPr>
          <w:rStyle w:val="ECCParagraph"/>
        </w:rPr>
        <w:t>Out-of-band emission limits of the WBB LMP providing local area network connectivity in 3.8-4.2 GHz, derived from ECC Decision (11)06</w:t>
      </w:r>
      <w:r w:rsidR="00804AFD" w:rsidRPr="009456D8">
        <w:rPr>
          <w:rStyle w:val="ECCParagraph"/>
        </w:rPr>
        <w:t xml:space="preserve"> </w:t>
      </w:r>
      <w:r w:rsidR="00804AFD" w:rsidRPr="009456D8">
        <w:rPr>
          <w:rStyle w:val="ECCParagraph"/>
        </w:rPr>
        <w:fldChar w:fldCharType="begin"/>
      </w:r>
      <w:r w:rsidR="00804AFD" w:rsidRPr="009456D8">
        <w:rPr>
          <w:rStyle w:val="ECCParagraph"/>
        </w:rPr>
        <w:instrText xml:space="preserve"> REF _Ref164764429 \r \h </w:instrText>
      </w:r>
      <w:r w:rsidR="008E24A6" w:rsidRPr="009456D8">
        <w:rPr>
          <w:rStyle w:val="ECCParagraph"/>
        </w:rPr>
        <w:instrText xml:space="preserve"> \* MERGEFORMAT </w:instrText>
      </w:r>
      <w:r w:rsidR="00804AFD" w:rsidRPr="009456D8">
        <w:rPr>
          <w:rStyle w:val="ECCParagraph"/>
        </w:rPr>
      </w:r>
      <w:r w:rsidR="00804AFD" w:rsidRPr="009456D8">
        <w:rPr>
          <w:rStyle w:val="ECCParagraph"/>
        </w:rPr>
        <w:fldChar w:fldCharType="separate"/>
      </w:r>
      <w:r w:rsidR="00C12604" w:rsidRPr="009456D8">
        <w:rPr>
          <w:rStyle w:val="ECCParagraph"/>
        </w:rPr>
        <w:t>[5]</w:t>
      </w:r>
      <w:r w:rsidR="00804AFD" w:rsidRPr="009456D8">
        <w:rPr>
          <w:rStyle w:val="ECCParagraph"/>
        </w:rPr>
        <w:fldChar w:fldCharType="end"/>
      </w:r>
    </w:p>
    <w:tbl>
      <w:tblPr>
        <w:tblStyle w:val="ECCTable-redheader"/>
        <w:tblW w:w="5000" w:type="pct"/>
        <w:tblInd w:w="0" w:type="dxa"/>
        <w:tblLook w:val="04A0" w:firstRow="1" w:lastRow="0" w:firstColumn="1" w:lastColumn="0" w:noHBand="0" w:noVBand="1"/>
      </w:tblPr>
      <w:tblGrid>
        <w:gridCol w:w="4811"/>
        <w:gridCol w:w="4818"/>
      </w:tblGrid>
      <w:tr w:rsidR="00F252B4" w:rsidRPr="009456D8" w14:paraId="18B6B6C5" w14:textId="77777777" w:rsidTr="00171102">
        <w:trPr>
          <w:cnfStyle w:val="100000000000" w:firstRow="1" w:lastRow="0" w:firstColumn="0" w:lastColumn="0" w:oddVBand="0" w:evenVBand="0" w:oddHBand="0" w:evenHBand="0" w:firstRowFirstColumn="0" w:firstRowLastColumn="0" w:lastRowFirstColumn="0" w:lastRowLastColumn="0"/>
        </w:trPr>
        <w:tc>
          <w:tcPr>
            <w:tcW w:w="2498" w:type="pct"/>
          </w:tcPr>
          <w:p w14:paraId="3A9C7799" w14:textId="77777777" w:rsidR="00F252B4" w:rsidRPr="009456D8" w:rsidRDefault="00F252B4" w:rsidP="00171102">
            <w:pPr>
              <w:rPr>
                <w:rStyle w:val="ECCParagraph"/>
              </w:rPr>
            </w:pPr>
            <w:r w:rsidRPr="009456D8">
              <w:rPr>
                <w:rStyle w:val="ECCParagraph"/>
              </w:rPr>
              <w:t>Frequency offset</w:t>
            </w:r>
          </w:p>
        </w:tc>
        <w:tc>
          <w:tcPr>
            <w:tcW w:w="2502" w:type="pct"/>
          </w:tcPr>
          <w:p w14:paraId="1FA504D2" w14:textId="047D6459" w:rsidR="00F252B4" w:rsidRPr="009456D8" w:rsidRDefault="00F252B4" w:rsidP="00171102">
            <w:pPr>
              <w:rPr>
                <w:rStyle w:val="ECCParagraph"/>
              </w:rPr>
            </w:pPr>
            <w:r w:rsidRPr="009456D8">
              <w:rPr>
                <w:rStyle w:val="ECCParagraph"/>
              </w:rPr>
              <w:t xml:space="preserve">Maximum mean </w:t>
            </w:r>
            <w:r w:rsidR="00A9766F" w:rsidRPr="009456D8">
              <w:rPr>
                <w:rStyle w:val="ECCParagraph"/>
              </w:rPr>
              <w:t>e.i.r.p.</w:t>
            </w:r>
            <w:r w:rsidRPr="009456D8">
              <w:rPr>
                <w:rStyle w:val="ECCParagraph"/>
              </w:rPr>
              <w:t xml:space="preserve"> density</w:t>
            </w:r>
          </w:p>
        </w:tc>
      </w:tr>
      <w:tr w:rsidR="00F252B4" w:rsidRPr="009456D8" w14:paraId="519FA8AD" w14:textId="77777777" w:rsidTr="00171102">
        <w:tc>
          <w:tcPr>
            <w:tcW w:w="2498" w:type="pct"/>
          </w:tcPr>
          <w:p w14:paraId="348E6C2C" w14:textId="049AF2C2" w:rsidR="00F252B4" w:rsidRPr="009456D8" w:rsidRDefault="00F252B4" w:rsidP="00C12604">
            <w:pPr>
              <w:pStyle w:val="ECCTabletext"/>
              <w:rPr>
                <w:rStyle w:val="ECCParagraph"/>
              </w:rPr>
            </w:pPr>
            <w:r w:rsidRPr="009456D8">
              <w:rPr>
                <w:rStyle w:val="ECCParagraph"/>
              </w:rPr>
              <w:t>3795-3800 MHz, 4200-4205 MHz</w:t>
            </w:r>
          </w:p>
        </w:tc>
        <w:tc>
          <w:tcPr>
            <w:tcW w:w="2502" w:type="pct"/>
          </w:tcPr>
          <w:p w14:paraId="56D8AE32" w14:textId="475FA35D" w:rsidR="00F252B4" w:rsidRPr="009456D8" w:rsidRDefault="00F252B4" w:rsidP="00C12604">
            <w:pPr>
              <w:pStyle w:val="ECCTabletext"/>
              <w:rPr>
                <w:rStyle w:val="ECCParagraph"/>
              </w:rPr>
            </w:pPr>
            <w:r w:rsidRPr="009456D8">
              <w:rPr>
                <w:rStyle w:val="ECCParagraph"/>
              </w:rPr>
              <w:t>(P</w:t>
            </w:r>
            <w:r w:rsidRPr="005C4148">
              <w:rPr>
                <w:rStyle w:val="ECCHLsubscript"/>
              </w:rPr>
              <w:t>max</w:t>
            </w:r>
            <w:r w:rsidRPr="009456D8">
              <w:rPr>
                <w:rStyle w:val="ECCParagraph"/>
              </w:rPr>
              <w:t xml:space="preserve"> – 40) dBm / 5 MHz </w:t>
            </w:r>
            <w:r w:rsidR="00A9766F" w:rsidRPr="009456D8">
              <w:rPr>
                <w:rStyle w:val="ECCParagraph"/>
              </w:rPr>
              <w:t>e.i.r.p.</w:t>
            </w:r>
            <w:r w:rsidRPr="009456D8">
              <w:rPr>
                <w:rStyle w:val="ECCParagraph"/>
              </w:rPr>
              <w:t xml:space="preserve"> per antenna</w:t>
            </w:r>
          </w:p>
        </w:tc>
      </w:tr>
      <w:tr w:rsidR="00F252B4" w:rsidRPr="009456D8" w14:paraId="422E51E1" w14:textId="77777777" w:rsidTr="00171102">
        <w:tc>
          <w:tcPr>
            <w:tcW w:w="2498" w:type="pct"/>
          </w:tcPr>
          <w:p w14:paraId="7516DFFE" w14:textId="714B8AF7" w:rsidR="00F252B4" w:rsidRPr="009456D8" w:rsidRDefault="00F252B4" w:rsidP="00C12604">
            <w:pPr>
              <w:pStyle w:val="ECCTabletext"/>
              <w:rPr>
                <w:rStyle w:val="ECCParagraph"/>
              </w:rPr>
            </w:pPr>
            <w:r w:rsidRPr="009456D8">
              <w:rPr>
                <w:rStyle w:val="ECCParagraph"/>
              </w:rPr>
              <w:t>3790-3795 MHz</w:t>
            </w:r>
            <w:r w:rsidR="00751369">
              <w:rPr>
                <w:rStyle w:val="ECCParagraph"/>
              </w:rPr>
              <w:t>,</w:t>
            </w:r>
            <w:r w:rsidRPr="009456D8">
              <w:rPr>
                <w:rStyle w:val="ECCParagraph"/>
              </w:rPr>
              <w:t xml:space="preserve"> 4205-4210 MHz</w:t>
            </w:r>
          </w:p>
        </w:tc>
        <w:tc>
          <w:tcPr>
            <w:tcW w:w="2502" w:type="pct"/>
          </w:tcPr>
          <w:p w14:paraId="099C09BD" w14:textId="4889A94D" w:rsidR="00F252B4" w:rsidRPr="009456D8" w:rsidRDefault="00F252B4" w:rsidP="00C12604">
            <w:pPr>
              <w:pStyle w:val="ECCTabletext"/>
              <w:rPr>
                <w:rStyle w:val="ECCParagraph"/>
              </w:rPr>
            </w:pPr>
            <w:r w:rsidRPr="009456D8">
              <w:rPr>
                <w:rStyle w:val="ECCParagraph"/>
              </w:rPr>
              <w:t>(P</w:t>
            </w:r>
            <w:r w:rsidRPr="005C4148">
              <w:rPr>
                <w:rStyle w:val="ECCHLsubscript"/>
              </w:rPr>
              <w:t>max</w:t>
            </w:r>
            <w:r w:rsidRPr="009456D8">
              <w:rPr>
                <w:rStyle w:val="ECCParagraph"/>
              </w:rPr>
              <w:t xml:space="preserve"> – 43) dBm / 5 MHz </w:t>
            </w:r>
            <w:r w:rsidR="00A9766F" w:rsidRPr="009456D8">
              <w:rPr>
                <w:rStyle w:val="ECCParagraph"/>
              </w:rPr>
              <w:t>e.i.r.p.</w:t>
            </w:r>
            <w:r w:rsidRPr="009456D8">
              <w:rPr>
                <w:rStyle w:val="ECCParagraph"/>
              </w:rPr>
              <w:t xml:space="preserve"> per antenna</w:t>
            </w:r>
          </w:p>
        </w:tc>
      </w:tr>
      <w:tr w:rsidR="00F252B4" w:rsidRPr="009456D8" w14:paraId="06753D89" w14:textId="77777777" w:rsidTr="00171102">
        <w:tc>
          <w:tcPr>
            <w:tcW w:w="2498" w:type="pct"/>
          </w:tcPr>
          <w:p w14:paraId="060803C0" w14:textId="3EE5219D" w:rsidR="00F252B4" w:rsidRPr="009456D8" w:rsidRDefault="00F252B4" w:rsidP="00C12604">
            <w:pPr>
              <w:pStyle w:val="ECCTabletext"/>
              <w:rPr>
                <w:rStyle w:val="ECCParagraph"/>
              </w:rPr>
            </w:pPr>
            <w:r w:rsidRPr="009456D8">
              <w:rPr>
                <w:rStyle w:val="ECCParagraph"/>
              </w:rPr>
              <w:t>3760-3790 MHz, 4210-4240 MHz</w:t>
            </w:r>
          </w:p>
        </w:tc>
        <w:tc>
          <w:tcPr>
            <w:tcW w:w="2502" w:type="pct"/>
          </w:tcPr>
          <w:p w14:paraId="7C849C83" w14:textId="77475D1F" w:rsidR="00F252B4" w:rsidRPr="009456D8" w:rsidRDefault="00F252B4" w:rsidP="00C12604">
            <w:pPr>
              <w:pStyle w:val="ECCTabletext"/>
              <w:rPr>
                <w:rStyle w:val="ECCParagraph"/>
              </w:rPr>
            </w:pPr>
            <w:r w:rsidRPr="009456D8">
              <w:rPr>
                <w:rStyle w:val="ECCParagraph"/>
              </w:rPr>
              <w:t>(P</w:t>
            </w:r>
            <w:r w:rsidRPr="005C4148">
              <w:rPr>
                <w:rStyle w:val="ECCHLsubscript"/>
              </w:rPr>
              <w:t>max</w:t>
            </w:r>
            <w:r w:rsidRPr="009456D8">
              <w:rPr>
                <w:rStyle w:val="ECCParagraph"/>
              </w:rPr>
              <w:t xml:space="preserve"> – 43) dBm / 5 MHz </w:t>
            </w:r>
            <w:r w:rsidR="00A9766F" w:rsidRPr="009456D8">
              <w:rPr>
                <w:rStyle w:val="ECCParagraph"/>
              </w:rPr>
              <w:t>e.i.r.p.</w:t>
            </w:r>
            <w:r w:rsidRPr="009456D8">
              <w:rPr>
                <w:rStyle w:val="ECCParagraph"/>
              </w:rPr>
              <w:t xml:space="preserve"> per antenna</w:t>
            </w:r>
          </w:p>
        </w:tc>
      </w:tr>
      <w:tr w:rsidR="00F252B4" w:rsidRPr="00726ED7" w14:paraId="4E6C3058" w14:textId="4724712D" w:rsidTr="00171102">
        <w:tc>
          <w:tcPr>
            <w:tcW w:w="2498" w:type="pct"/>
          </w:tcPr>
          <w:p w14:paraId="5AC672A1" w14:textId="33A033E0" w:rsidR="00F252B4" w:rsidRPr="009456D8" w:rsidRDefault="00F252B4" w:rsidP="00C12604">
            <w:pPr>
              <w:pStyle w:val="ECCTabletext"/>
              <w:rPr>
                <w:rStyle w:val="ECCParagraph"/>
              </w:rPr>
            </w:pPr>
            <w:r w:rsidRPr="009456D8">
              <w:rPr>
                <w:rStyle w:val="ECCParagraph"/>
              </w:rPr>
              <w:t>Below 3760 MHz</w:t>
            </w:r>
            <w:r w:rsidR="0005400C" w:rsidRPr="009456D8">
              <w:rPr>
                <w:rStyle w:val="ECCParagraph"/>
              </w:rPr>
              <w:t>,</w:t>
            </w:r>
            <w:r w:rsidRPr="009456D8">
              <w:rPr>
                <w:rStyle w:val="ECCParagraph"/>
              </w:rPr>
              <w:t xml:space="preserve"> </w:t>
            </w:r>
            <w:r w:rsidR="00751369">
              <w:rPr>
                <w:rStyle w:val="ECCParagraph"/>
              </w:rPr>
              <w:t>a</w:t>
            </w:r>
            <w:r w:rsidRPr="009456D8">
              <w:rPr>
                <w:rStyle w:val="ECCParagraph"/>
              </w:rPr>
              <w:t>bove 4240 MHz</w:t>
            </w:r>
          </w:p>
        </w:tc>
        <w:tc>
          <w:tcPr>
            <w:tcW w:w="2502" w:type="pct"/>
          </w:tcPr>
          <w:p w14:paraId="0A287DBB" w14:textId="07CC6D58" w:rsidR="00F252B4" w:rsidRPr="001670D7" w:rsidRDefault="00F252B4" w:rsidP="00C12604">
            <w:pPr>
              <w:pStyle w:val="ECCTabletext"/>
              <w:rPr>
                <w:rStyle w:val="ECCParagraph"/>
                <w:lang w:eastAsia="en-US"/>
              </w:rPr>
            </w:pPr>
            <w:r w:rsidRPr="001670D7">
              <w:rPr>
                <w:rStyle w:val="ECCParagraph"/>
              </w:rPr>
              <w:t xml:space="preserve">-2 dBm / 5 MHz </w:t>
            </w:r>
            <w:r w:rsidR="00A9766F" w:rsidRPr="001670D7">
              <w:rPr>
                <w:rStyle w:val="ECCParagraph"/>
              </w:rPr>
              <w:t>e.i.r.p.</w:t>
            </w:r>
            <w:r w:rsidRPr="001670D7">
              <w:rPr>
                <w:rStyle w:val="ECCParagraph"/>
              </w:rPr>
              <w:t xml:space="preserve"> per antenna</w:t>
            </w:r>
          </w:p>
        </w:tc>
      </w:tr>
      <w:tr w:rsidR="00F252B4" w:rsidRPr="00D818E7" w14:paraId="16A305FB" w14:textId="77777777" w:rsidTr="00171102">
        <w:tc>
          <w:tcPr>
            <w:tcW w:w="5000" w:type="pct"/>
            <w:gridSpan w:val="2"/>
          </w:tcPr>
          <w:p w14:paraId="27878FC3" w14:textId="77777777" w:rsidR="00F252B4" w:rsidRPr="00D818E7" w:rsidRDefault="00F252B4" w:rsidP="00D818E7">
            <w:pPr>
              <w:pStyle w:val="ECCTablenote"/>
              <w:rPr>
                <w:rStyle w:val="ECCParagraph"/>
                <w:sz w:val="16"/>
                <w:highlight w:val="yellow"/>
              </w:rPr>
            </w:pPr>
            <w:r w:rsidRPr="00D818E7">
              <w:rPr>
                <w:rStyle w:val="ECCParagraph"/>
                <w:sz w:val="16"/>
              </w:rPr>
              <w:t>Note: P</w:t>
            </w:r>
            <w:r w:rsidRPr="005C4148">
              <w:rPr>
                <w:rStyle w:val="ECCHLsubscript"/>
              </w:rPr>
              <w:t>max</w:t>
            </w:r>
            <w:r w:rsidRPr="00D818E7">
              <w:rPr>
                <w:rStyle w:val="ECCParagraph"/>
                <w:sz w:val="16"/>
              </w:rPr>
              <w:t xml:space="preserve"> is the maximum mean carrier power in dBm for the base station measured as e.i.r.p. per carrier, interpreted as per antenna</w:t>
            </w:r>
          </w:p>
        </w:tc>
      </w:tr>
    </w:tbl>
    <w:p w14:paraId="7DAF13C7" w14:textId="4339BFEB" w:rsidR="00670D27" w:rsidRPr="009456D8" w:rsidRDefault="00670D27" w:rsidP="00DE3951">
      <w:pPr>
        <w:rPr>
          <w:rStyle w:val="ECCParagraph"/>
        </w:rPr>
      </w:pPr>
      <w:r w:rsidRPr="00B63816">
        <w:rPr>
          <w:rStyle w:val="ECCParagraph"/>
        </w:rPr>
        <w:t xml:space="preserve">Note: </w:t>
      </w:r>
      <w:r w:rsidR="00ED3665" w:rsidRPr="00B63816">
        <w:rPr>
          <w:rStyle w:val="ECCParagraph"/>
        </w:rPr>
        <w:t xml:space="preserve">Although the out-of-band emission levels for AAS antennas in ECC Decision (11)06 </w:t>
      </w:r>
      <w:r w:rsidR="00ED3665" w:rsidRPr="00B63816">
        <w:rPr>
          <w:rStyle w:val="ECCParagraph"/>
        </w:rPr>
        <w:fldChar w:fldCharType="begin"/>
      </w:r>
      <w:r w:rsidR="00ED3665" w:rsidRPr="00B63816">
        <w:rPr>
          <w:rStyle w:val="ECCParagraph"/>
        </w:rPr>
        <w:instrText xml:space="preserve"> REF _Ref166679271 \n \h </w:instrText>
      </w:r>
      <w:r w:rsidR="0061785A" w:rsidRPr="00B63816">
        <w:rPr>
          <w:rStyle w:val="ECCParagraph"/>
        </w:rPr>
        <w:instrText xml:space="preserve"> \* MERGEFORMAT </w:instrText>
      </w:r>
      <w:r w:rsidR="00ED3665" w:rsidRPr="00B63816">
        <w:rPr>
          <w:rStyle w:val="ECCParagraph"/>
        </w:rPr>
      </w:r>
      <w:r w:rsidR="00ED3665" w:rsidRPr="00B63816">
        <w:rPr>
          <w:rStyle w:val="ECCParagraph"/>
        </w:rPr>
        <w:fldChar w:fldCharType="separate"/>
      </w:r>
      <w:r w:rsidR="00C12604" w:rsidRPr="00B63816">
        <w:rPr>
          <w:rStyle w:val="ECCParagraph"/>
        </w:rPr>
        <w:t>[5]</w:t>
      </w:r>
      <w:r w:rsidR="00ED3665" w:rsidRPr="00B63816">
        <w:rPr>
          <w:rStyle w:val="ECCParagraph"/>
        </w:rPr>
        <w:fldChar w:fldCharType="end"/>
      </w:r>
      <w:r w:rsidR="00ED3665" w:rsidRPr="00B63816">
        <w:rPr>
          <w:rStyle w:val="ECCParagraph"/>
        </w:rPr>
        <w:t xml:space="preserve"> are specified based on TRP, some studies used </w:t>
      </w:r>
      <w:r w:rsidR="00017AC7" w:rsidRPr="00B63816">
        <w:rPr>
          <w:rStyle w:val="ECCParagraph"/>
          <w:i/>
          <w:iCs/>
        </w:rPr>
        <w:t>e.i.r.p.</w:t>
      </w:r>
      <w:r w:rsidR="00ED3665" w:rsidRPr="00B63816">
        <w:rPr>
          <w:rStyle w:val="ECCParagraph"/>
        </w:rPr>
        <w:t>, as shown in Tables 4 and 5</w:t>
      </w:r>
      <w:r w:rsidR="00ED3665" w:rsidRPr="009456D8">
        <w:rPr>
          <w:rStyle w:val="ECCParagraph"/>
        </w:rPr>
        <w:t xml:space="preserve">, as a metric for the unwanted emissions of AAS antennas. Such use of </w:t>
      </w:r>
      <w:r w:rsidR="00017AC7" w:rsidRPr="0051547E">
        <w:rPr>
          <w:rStyle w:val="ECCParagraph"/>
          <w:i/>
          <w:iCs/>
        </w:rPr>
        <w:t>e.i.r.p.</w:t>
      </w:r>
      <w:r w:rsidR="00017AC7">
        <w:rPr>
          <w:rStyle w:val="ECCParagraph"/>
        </w:rPr>
        <w:t xml:space="preserve"> </w:t>
      </w:r>
      <w:r w:rsidR="00ED3665" w:rsidRPr="009456D8">
        <w:rPr>
          <w:rStyle w:val="ECCParagraph"/>
        </w:rPr>
        <w:t xml:space="preserve">aimed </w:t>
      </w:r>
      <w:r w:rsidR="005C6723" w:rsidRPr="009456D8">
        <w:rPr>
          <w:rStyle w:val="ECCParagraph"/>
        </w:rPr>
        <w:t xml:space="preserve">for </w:t>
      </w:r>
      <w:r w:rsidR="00ED3665" w:rsidRPr="009456D8">
        <w:rPr>
          <w:rStyle w:val="ECCParagraph"/>
        </w:rPr>
        <w:t>a comparison of the unwanted emissions between AAS and non-AAS antennas in the coexistence of WBB MP with other services, using the same reference metric.</w:t>
      </w:r>
    </w:p>
    <w:p w14:paraId="52F1200E" w14:textId="2A8DEEF3" w:rsidR="00F252B4" w:rsidRPr="009456D8" w:rsidRDefault="00F252B4" w:rsidP="00DE3951">
      <w:pPr>
        <w:rPr>
          <w:rStyle w:val="ECCParagraph"/>
        </w:rPr>
      </w:pPr>
      <w:r w:rsidRPr="009456D8">
        <w:rPr>
          <w:rStyle w:val="ECCParagraph"/>
        </w:rPr>
        <w:t xml:space="preserve">In </w:t>
      </w:r>
      <w:r w:rsidRPr="009456D8">
        <w:rPr>
          <w:rStyle w:val="ECCParagraph"/>
        </w:rPr>
        <w:fldChar w:fldCharType="begin"/>
      </w:r>
      <w:r w:rsidRPr="009456D8">
        <w:rPr>
          <w:rStyle w:val="ECCParagraph"/>
        </w:rPr>
        <w:instrText xml:space="preserve"> REF _Ref129678347 \h  \* MERGEFORMAT </w:instrText>
      </w:r>
      <w:r w:rsidRPr="009456D8">
        <w:rPr>
          <w:rStyle w:val="ECCParagraph"/>
        </w:rPr>
      </w:r>
      <w:r w:rsidRPr="009456D8">
        <w:rPr>
          <w:rStyle w:val="ECCParagraph"/>
        </w:rPr>
        <w:fldChar w:fldCharType="separate"/>
      </w:r>
      <w:r w:rsidR="00C12604" w:rsidRPr="009456D8">
        <w:rPr>
          <w:rStyle w:val="ECCParagraph"/>
        </w:rPr>
        <w:t>Table 4</w:t>
      </w:r>
      <w:r w:rsidRPr="009456D8">
        <w:rPr>
          <w:rStyle w:val="ECCParagraph"/>
        </w:rPr>
        <w:fldChar w:fldCharType="end"/>
      </w:r>
      <w:r w:rsidRPr="009456D8">
        <w:rPr>
          <w:rStyle w:val="ECCParagraph"/>
        </w:rPr>
        <w:t xml:space="preserve"> and </w:t>
      </w:r>
      <w:r w:rsidRPr="009456D8">
        <w:rPr>
          <w:rStyle w:val="ECCParagraph"/>
        </w:rPr>
        <w:fldChar w:fldCharType="begin"/>
      </w:r>
      <w:r w:rsidRPr="009456D8">
        <w:rPr>
          <w:rStyle w:val="ECCParagraph"/>
        </w:rPr>
        <w:instrText xml:space="preserve"> REF _Ref129678348 \h  \* MERGEFORMAT </w:instrText>
      </w:r>
      <w:r w:rsidRPr="009456D8">
        <w:rPr>
          <w:rStyle w:val="ECCParagraph"/>
        </w:rPr>
      </w:r>
      <w:r w:rsidRPr="009456D8">
        <w:rPr>
          <w:rStyle w:val="ECCParagraph"/>
        </w:rPr>
        <w:fldChar w:fldCharType="separate"/>
      </w:r>
      <w:r w:rsidR="00C12604" w:rsidRPr="009456D8">
        <w:rPr>
          <w:rStyle w:val="ECCParagraph"/>
        </w:rPr>
        <w:t>Table 5</w:t>
      </w:r>
      <w:r w:rsidRPr="009456D8">
        <w:rPr>
          <w:rStyle w:val="ECCParagraph"/>
        </w:rPr>
        <w:fldChar w:fldCharType="end"/>
      </w:r>
      <w:r w:rsidRPr="009456D8">
        <w:rPr>
          <w:rStyle w:val="ECCParagraph"/>
        </w:rPr>
        <w:t xml:space="preserve"> </w:t>
      </w:r>
      <w:r w:rsidR="005C4148">
        <w:rPr>
          <w:rStyle w:val="ECCParagraph"/>
        </w:rPr>
        <w:t>"</w:t>
      </w:r>
      <w:r w:rsidRPr="009456D8">
        <w:rPr>
          <w:rStyle w:val="ECCParagraph"/>
        </w:rPr>
        <w:t>per antenna</w:t>
      </w:r>
      <w:r w:rsidR="005C4148">
        <w:rPr>
          <w:rStyle w:val="ECCParagraph"/>
        </w:rPr>
        <w:t>"</w:t>
      </w:r>
      <w:r w:rsidRPr="009456D8">
        <w:rPr>
          <w:rStyle w:val="ECCParagraph"/>
        </w:rPr>
        <w:t xml:space="preserve"> means per radiating unit/component (irrespective of the number of radiating elements that make up that unit/component). </w:t>
      </w:r>
      <w:r w:rsidR="0090025E" w:rsidRPr="009456D8">
        <w:rPr>
          <w:rStyle w:val="ECCParagraph"/>
        </w:rPr>
        <w:t>Therefore, when applying the "per antenna" limit to an AAS unit, this should be interpreted as a "per sector" limit as an AAS sector is seen as one "radiating unit"</w:t>
      </w:r>
      <w:r w:rsidRPr="009456D8">
        <w:rPr>
          <w:rStyle w:val="ECCParagraph"/>
        </w:rPr>
        <w:t>.</w:t>
      </w:r>
    </w:p>
    <w:p w14:paraId="04E7D483" w14:textId="204A8923" w:rsidR="00364288" w:rsidRPr="009456D8" w:rsidRDefault="00364288" w:rsidP="00DE3951">
      <w:pPr>
        <w:rPr>
          <w:rStyle w:val="ECCParagraph"/>
        </w:rPr>
      </w:pPr>
      <w:r w:rsidRPr="009456D8">
        <w:rPr>
          <w:rStyle w:val="ECCParagraph"/>
        </w:rPr>
        <w:t xml:space="preserve">The WBB MP AAS BS emission mask from 3GPP TS38.104 was used in </w:t>
      </w:r>
      <w:r w:rsidR="008E24A6" w:rsidRPr="009456D8">
        <w:rPr>
          <w:rStyle w:val="ECCParagraph"/>
        </w:rPr>
        <w:t>some</w:t>
      </w:r>
      <w:r w:rsidRPr="009456D8">
        <w:rPr>
          <w:rStyle w:val="ECCParagraph"/>
        </w:rPr>
        <w:t xml:space="preserve"> studies.</w:t>
      </w:r>
    </w:p>
    <w:p w14:paraId="0B5D67C7" w14:textId="733CB036" w:rsidR="00834256" w:rsidRPr="009456D8" w:rsidRDefault="00834256" w:rsidP="00C12604">
      <w:pPr>
        <w:pStyle w:val="Caption"/>
        <w:rPr>
          <w:rStyle w:val="ECCParagraph"/>
        </w:rPr>
      </w:pPr>
      <w:bookmarkStart w:id="121" w:name="_Ref161910406"/>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6</w:t>
      </w:r>
      <w:r w:rsidRPr="009456D8">
        <w:rPr>
          <w:rStyle w:val="ECCParagraph"/>
        </w:rPr>
        <w:fldChar w:fldCharType="end"/>
      </w:r>
      <w:bookmarkEnd w:id="121"/>
      <w:r w:rsidRPr="009456D8">
        <w:rPr>
          <w:rStyle w:val="ECCParagraph"/>
        </w:rPr>
        <w:t xml:space="preserve">: Parameters of the WBB </w:t>
      </w:r>
      <w:r w:rsidR="0005400C" w:rsidRPr="009456D8">
        <w:rPr>
          <w:rStyle w:val="ECCParagraph"/>
        </w:rPr>
        <w:t xml:space="preserve">LMP </w:t>
      </w:r>
      <w:r w:rsidRPr="009456D8">
        <w:rPr>
          <w:rStyle w:val="ECCParagraph"/>
        </w:rPr>
        <w:t>providing local area network connectivity in 3.8-4.2 GHz</w:t>
      </w:r>
    </w:p>
    <w:tbl>
      <w:tblPr>
        <w:tblStyle w:val="ECCTable-redheader"/>
        <w:tblW w:w="5000" w:type="pct"/>
        <w:tblInd w:w="0" w:type="dxa"/>
        <w:tblLook w:val="04A0" w:firstRow="1" w:lastRow="0" w:firstColumn="1" w:lastColumn="0" w:noHBand="0" w:noVBand="1"/>
      </w:tblPr>
      <w:tblGrid>
        <w:gridCol w:w="3008"/>
        <w:gridCol w:w="3314"/>
        <w:gridCol w:w="3307"/>
      </w:tblGrid>
      <w:tr w:rsidR="00F252B4" w:rsidRPr="009456D8" w14:paraId="688DF4C4" w14:textId="77777777" w:rsidTr="00171102">
        <w:trPr>
          <w:cnfStyle w:val="100000000000" w:firstRow="1" w:lastRow="0" w:firstColumn="0" w:lastColumn="0" w:oddVBand="0" w:evenVBand="0" w:oddHBand="0" w:evenHBand="0" w:firstRowFirstColumn="0" w:firstRowLastColumn="0" w:lastRowFirstColumn="0" w:lastRowLastColumn="0"/>
        </w:trPr>
        <w:tc>
          <w:tcPr>
            <w:tcW w:w="1562" w:type="pct"/>
          </w:tcPr>
          <w:p w14:paraId="244DBE0C" w14:textId="16965534" w:rsidR="00F252B4" w:rsidRPr="009456D8" w:rsidRDefault="00F252B4" w:rsidP="00C12604">
            <w:pPr>
              <w:pStyle w:val="ECCTableHeaderwhitefont"/>
              <w:rPr>
                <w:rStyle w:val="ECCParagraph"/>
              </w:rPr>
            </w:pPr>
            <w:bookmarkStart w:id="122" w:name="_Hlk114239155"/>
            <w:r w:rsidRPr="009456D8">
              <w:rPr>
                <w:rStyle w:val="ECCParagraph"/>
              </w:rPr>
              <w:t>Parameter</w:t>
            </w:r>
          </w:p>
        </w:tc>
        <w:tc>
          <w:tcPr>
            <w:tcW w:w="1721" w:type="pct"/>
          </w:tcPr>
          <w:p w14:paraId="55809C8A" w14:textId="0A263F8E" w:rsidR="00F252B4" w:rsidRPr="009456D8" w:rsidRDefault="00F252B4" w:rsidP="00C12604">
            <w:pPr>
              <w:pStyle w:val="ECCTableHeaderwhitefont"/>
              <w:rPr>
                <w:rStyle w:val="ECCParagraph"/>
              </w:rPr>
            </w:pPr>
            <w:r w:rsidRPr="009456D8">
              <w:rPr>
                <w:rStyle w:val="ECCParagraph"/>
              </w:rPr>
              <w:t>Low Power BS</w:t>
            </w:r>
          </w:p>
        </w:tc>
        <w:tc>
          <w:tcPr>
            <w:tcW w:w="1717" w:type="pct"/>
          </w:tcPr>
          <w:p w14:paraId="42022D3A" w14:textId="77777777" w:rsidR="00F252B4" w:rsidRPr="009456D8" w:rsidRDefault="00F252B4" w:rsidP="00C12604">
            <w:pPr>
              <w:pStyle w:val="ECCTableHeaderwhitefont"/>
              <w:rPr>
                <w:rStyle w:val="ECCParagraph"/>
              </w:rPr>
            </w:pPr>
            <w:r w:rsidRPr="009456D8">
              <w:rPr>
                <w:rStyle w:val="ECCParagraph"/>
              </w:rPr>
              <w:t>Medium Power BS</w:t>
            </w:r>
          </w:p>
        </w:tc>
      </w:tr>
      <w:tr w:rsidR="00F252B4" w:rsidRPr="009456D8" w14:paraId="2FDB68F2" w14:textId="77777777" w:rsidTr="00171102">
        <w:tc>
          <w:tcPr>
            <w:tcW w:w="1562" w:type="pct"/>
          </w:tcPr>
          <w:p w14:paraId="28F3F638" w14:textId="77777777" w:rsidR="00F252B4" w:rsidRPr="009456D8" w:rsidRDefault="00F252B4" w:rsidP="00171102">
            <w:pPr>
              <w:jc w:val="left"/>
              <w:rPr>
                <w:rStyle w:val="ECCParagraph"/>
              </w:rPr>
            </w:pPr>
            <w:r w:rsidRPr="009456D8">
              <w:rPr>
                <w:rStyle w:val="ECCParagraph"/>
              </w:rPr>
              <w:t>TDD / FDD</w:t>
            </w:r>
          </w:p>
        </w:tc>
        <w:tc>
          <w:tcPr>
            <w:tcW w:w="1721" w:type="pct"/>
          </w:tcPr>
          <w:p w14:paraId="32399537" w14:textId="77777777" w:rsidR="00F252B4" w:rsidRPr="009456D8" w:rsidRDefault="00F252B4" w:rsidP="00171102">
            <w:pPr>
              <w:jc w:val="left"/>
              <w:rPr>
                <w:rStyle w:val="ECCParagraph"/>
              </w:rPr>
            </w:pPr>
            <w:r w:rsidRPr="009456D8">
              <w:rPr>
                <w:rStyle w:val="ECCParagraph"/>
              </w:rPr>
              <w:t>TDD</w:t>
            </w:r>
          </w:p>
        </w:tc>
        <w:tc>
          <w:tcPr>
            <w:tcW w:w="1717" w:type="pct"/>
          </w:tcPr>
          <w:p w14:paraId="661E34C5" w14:textId="77777777" w:rsidR="00F252B4" w:rsidRPr="009456D8" w:rsidRDefault="00F252B4" w:rsidP="00171102">
            <w:pPr>
              <w:jc w:val="left"/>
              <w:rPr>
                <w:rStyle w:val="ECCParagraph"/>
              </w:rPr>
            </w:pPr>
            <w:r w:rsidRPr="009456D8">
              <w:rPr>
                <w:rStyle w:val="ECCParagraph"/>
              </w:rPr>
              <w:t>TDD</w:t>
            </w:r>
          </w:p>
        </w:tc>
      </w:tr>
      <w:tr w:rsidR="00F252B4" w:rsidRPr="009456D8" w14:paraId="443AAA8C" w14:textId="77777777" w:rsidTr="00171102">
        <w:tc>
          <w:tcPr>
            <w:tcW w:w="1562" w:type="pct"/>
          </w:tcPr>
          <w:p w14:paraId="0F55DDAA" w14:textId="7860D451" w:rsidR="00F252B4" w:rsidRPr="009456D8" w:rsidRDefault="00F252B4" w:rsidP="00171102">
            <w:pPr>
              <w:jc w:val="left"/>
              <w:rPr>
                <w:rStyle w:val="ECCParagraph"/>
              </w:rPr>
            </w:pPr>
            <w:r w:rsidRPr="009456D8">
              <w:rPr>
                <w:rStyle w:val="ECCParagraph"/>
              </w:rPr>
              <w:t>BS Sectori</w:t>
            </w:r>
            <w:r w:rsidR="00A9766F" w:rsidRPr="009456D8">
              <w:rPr>
                <w:rStyle w:val="ECCParagraph"/>
              </w:rPr>
              <w:t>s</w:t>
            </w:r>
            <w:r w:rsidRPr="009456D8">
              <w:rPr>
                <w:rStyle w:val="ECCParagraph"/>
              </w:rPr>
              <w:t>ation</w:t>
            </w:r>
          </w:p>
        </w:tc>
        <w:tc>
          <w:tcPr>
            <w:tcW w:w="1721" w:type="pct"/>
          </w:tcPr>
          <w:p w14:paraId="6C257CC0" w14:textId="77777777" w:rsidR="00F252B4" w:rsidRPr="009456D8" w:rsidRDefault="00F252B4" w:rsidP="00171102">
            <w:pPr>
              <w:jc w:val="left"/>
              <w:rPr>
                <w:rStyle w:val="ECCParagraph"/>
              </w:rPr>
            </w:pPr>
            <w:r w:rsidRPr="009456D8">
              <w:rPr>
                <w:rStyle w:val="ECCParagraph"/>
              </w:rPr>
              <w:t>1</w:t>
            </w:r>
          </w:p>
        </w:tc>
        <w:tc>
          <w:tcPr>
            <w:tcW w:w="1717" w:type="pct"/>
          </w:tcPr>
          <w:p w14:paraId="752FC237" w14:textId="77777777" w:rsidR="00F252B4" w:rsidRPr="009456D8" w:rsidRDefault="00F252B4" w:rsidP="00171102">
            <w:pPr>
              <w:jc w:val="left"/>
              <w:rPr>
                <w:rStyle w:val="ECCParagraph"/>
              </w:rPr>
            </w:pPr>
            <w:r w:rsidRPr="009456D8">
              <w:rPr>
                <w:rStyle w:val="ECCParagraph"/>
              </w:rPr>
              <w:t>1</w:t>
            </w:r>
          </w:p>
        </w:tc>
      </w:tr>
      <w:tr w:rsidR="00F252B4" w:rsidRPr="009456D8" w14:paraId="7BC858AE" w14:textId="77777777" w:rsidTr="00171102">
        <w:tc>
          <w:tcPr>
            <w:tcW w:w="1562" w:type="pct"/>
          </w:tcPr>
          <w:p w14:paraId="19AD8C5C" w14:textId="77777777" w:rsidR="00F252B4" w:rsidRPr="009456D8" w:rsidRDefault="00F252B4" w:rsidP="00171102">
            <w:pPr>
              <w:jc w:val="left"/>
              <w:rPr>
                <w:rStyle w:val="ECCParagraph"/>
              </w:rPr>
            </w:pPr>
            <w:r w:rsidRPr="009456D8">
              <w:rPr>
                <w:rStyle w:val="ECCParagraph"/>
              </w:rPr>
              <w:t>Use case information</w:t>
            </w:r>
          </w:p>
          <w:p w14:paraId="31EE748C" w14:textId="2FA909B7" w:rsidR="00F252B4" w:rsidRPr="009456D8" w:rsidRDefault="00F252B4" w:rsidP="00171102">
            <w:pPr>
              <w:jc w:val="left"/>
              <w:rPr>
                <w:rStyle w:val="ECCParagraph"/>
              </w:rPr>
            </w:pPr>
            <w:r w:rsidRPr="009456D8">
              <w:rPr>
                <w:rStyle w:val="ECCParagraph"/>
              </w:rPr>
              <w:t xml:space="preserve">single BS cell range (AAS </w:t>
            </w:r>
            <w:r w:rsidR="0016453B">
              <w:rPr>
                <w:rStyle w:val="ECCParagraph"/>
              </w:rPr>
              <w:t>and</w:t>
            </w:r>
            <w:r w:rsidRPr="009456D8">
              <w:rPr>
                <w:rStyle w:val="ECCParagraph"/>
              </w:rPr>
              <w:t xml:space="preserve"> non-AAS)</w:t>
            </w:r>
          </w:p>
        </w:tc>
        <w:tc>
          <w:tcPr>
            <w:tcW w:w="1721" w:type="pct"/>
          </w:tcPr>
          <w:p w14:paraId="23F9F182" w14:textId="77777777" w:rsidR="00F252B4" w:rsidRPr="009456D8" w:rsidRDefault="00F252B4" w:rsidP="00171102">
            <w:pPr>
              <w:jc w:val="left"/>
              <w:rPr>
                <w:rStyle w:val="ECCParagraph"/>
              </w:rPr>
            </w:pPr>
            <w:r w:rsidRPr="009456D8">
              <w:rPr>
                <w:rStyle w:val="ECCParagraph"/>
              </w:rPr>
              <w:t>0.05–0.4 km for outdoor BS</w:t>
            </w:r>
          </w:p>
          <w:p w14:paraId="46B2C91D" w14:textId="77777777" w:rsidR="00F252B4" w:rsidRPr="009456D8" w:rsidRDefault="00F252B4" w:rsidP="00171102">
            <w:pPr>
              <w:jc w:val="left"/>
              <w:rPr>
                <w:rStyle w:val="ECCParagraph"/>
              </w:rPr>
            </w:pPr>
            <w:r w:rsidRPr="009456D8">
              <w:rPr>
                <w:rStyle w:val="ECCParagraph"/>
              </w:rPr>
              <w:t xml:space="preserve">typical antenna height above ground 10 m </w:t>
            </w:r>
          </w:p>
          <w:p w14:paraId="53DA42EA" w14:textId="77777777" w:rsidR="00F252B4" w:rsidRPr="009456D8" w:rsidRDefault="00F252B4" w:rsidP="00171102">
            <w:pPr>
              <w:jc w:val="left"/>
              <w:rPr>
                <w:rStyle w:val="ECCParagraph"/>
              </w:rPr>
            </w:pPr>
          </w:p>
          <w:p w14:paraId="7745DBA1" w14:textId="5E5AC348" w:rsidR="00F252B4" w:rsidRPr="009456D8" w:rsidRDefault="00F252B4" w:rsidP="00171102">
            <w:pPr>
              <w:jc w:val="left"/>
              <w:rPr>
                <w:rStyle w:val="ECCParagraph"/>
              </w:rPr>
            </w:pPr>
            <w:r w:rsidRPr="009456D8">
              <w:rPr>
                <w:rStyle w:val="ECCParagraph"/>
              </w:rPr>
              <w:t>0.01–0.1 km</w:t>
            </w:r>
            <w:r w:rsidRPr="009456D8" w:rsidDel="0027322A">
              <w:rPr>
                <w:rStyle w:val="ECCParagraph"/>
              </w:rPr>
              <w:t xml:space="preserve"> </w:t>
            </w:r>
            <w:r w:rsidRPr="009456D8">
              <w:rPr>
                <w:rStyle w:val="ECCParagraph"/>
              </w:rPr>
              <w:t xml:space="preserve">for </w:t>
            </w:r>
            <w:r w:rsidR="000C2B09" w:rsidRPr="009456D8">
              <w:rPr>
                <w:rStyle w:val="ECCParagraph"/>
              </w:rPr>
              <w:t>i</w:t>
            </w:r>
            <w:r w:rsidRPr="009456D8">
              <w:rPr>
                <w:rStyle w:val="ECCParagraph"/>
              </w:rPr>
              <w:t>ndoor BS</w:t>
            </w:r>
          </w:p>
          <w:p w14:paraId="4E079A69" w14:textId="77777777" w:rsidR="00F252B4" w:rsidRPr="009456D8" w:rsidRDefault="00F252B4" w:rsidP="00171102">
            <w:pPr>
              <w:jc w:val="left"/>
              <w:rPr>
                <w:rStyle w:val="ECCParagraph"/>
              </w:rPr>
            </w:pPr>
            <w:r w:rsidRPr="009456D8">
              <w:rPr>
                <w:rStyle w:val="ECCParagraph"/>
              </w:rPr>
              <w:lastRenderedPageBreak/>
              <w:t>any height within building</w:t>
            </w:r>
          </w:p>
        </w:tc>
        <w:tc>
          <w:tcPr>
            <w:tcW w:w="1717" w:type="pct"/>
          </w:tcPr>
          <w:p w14:paraId="14BB8FC7" w14:textId="77FD578D" w:rsidR="00F252B4" w:rsidRPr="009456D8" w:rsidRDefault="00F252B4" w:rsidP="009F3A54">
            <w:pPr>
              <w:jc w:val="left"/>
              <w:rPr>
                <w:rStyle w:val="ECCParagraph"/>
              </w:rPr>
            </w:pPr>
            <w:r w:rsidRPr="009456D8">
              <w:rPr>
                <w:rStyle w:val="ECCParagraph"/>
              </w:rPr>
              <w:lastRenderedPageBreak/>
              <w:t>0.05</w:t>
            </w:r>
            <w:r w:rsidR="00A9766F" w:rsidRPr="009456D8">
              <w:rPr>
                <w:rStyle w:val="ECCParagraph"/>
              </w:rPr>
              <w:t>-</w:t>
            </w:r>
            <w:r w:rsidRPr="009456D8">
              <w:rPr>
                <w:rStyle w:val="ECCParagraph"/>
              </w:rPr>
              <w:t xml:space="preserve">3 km </w:t>
            </w:r>
          </w:p>
          <w:p w14:paraId="7A8792C4" w14:textId="77777777" w:rsidR="00F252B4" w:rsidRPr="009456D8" w:rsidRDefault="00F252B4" w:rsidP="00171102">
            <w:pPr>
              <w:jc w:val="left"/>
              <w:rPr>
                <w:rStyle w:val="ECCParagraph"/>
              </w:rPr>
            </w:pPr>
            <w:r w:rsidRPr="009456D8">
              <w:rPr>
                <w:rStyle w:val="ECCParagraph"/>
              </w:rPr>
              <w:t xml:space="preserve">antenna height above ground 5 m ~ 30 m </w:t>
            </w:r>
          </w:p>
          <w:p w14:paraId="3E16625D" w14:textId="4D14ABCA" w:rsidR="00F252B4" w:rsidRPr="009456D8" w:rsidRDefault="00F252B4" w:rsidP="00171102">
            <w:pPr>
              <w:jc w:val="left"/>
              <w:rPr>
                <w:rStyle w:val="ECCParagraph"/>
              </w:rPr>
            </w:pPr>
            <w:r w:rsidRPr="009456D8">
              <w:rPr>
                <w:rStyle w:val="ECCParagraph"/>
              </w:rPr>
              <w:t>for indoor/outdoor BS</w:t>
            </w:r>
            <w:r w:rsidR="00FE0F26" w:rsidRPr="009456D8">
              <w:rPr>
                <w:rStyle w:val="ECCParagraph"/>
              </w:rPr>
              <w:t xml:space="preserve"> (Note </w:t>
            </w:r>
            <w:r w:rsidR="00E9218A" w:rsidRPr="009456D8">
              <w:rPr>
                <w:rStyle w:val="ECCParagraph"/>
              </w:rPr>
              <w:t>1</w:t>
            </w:r>
            <w:r w:rsidR="00FE0F26" w:rsidRPr="009456D8">
              <w:rPr>
                <w:rStyle w:val="ECCParagraph"/>
              </w:rPr>
              <w:t>)</w:t>
            </w:r>
          </w:p>
        </w:tc>
      </w:tr>
      <w:tr w:rsidR="00F252B4" w:rsidRPr="009456D8" w14:paraId="4B483073" w14:textId="77777777" w:rsidTr="00171102">
        <w:tc>
          <w:tcPr>
            <w:tcW w:w="1562" w:type="pct"/>
          </w:tcPr>
          <w:p w14:paraId="4FFF15AE" w14:textId="77777777" w:rsidR="00F252B4" w:rsidRPr="009456D8" w:rsidRDefault="00F252B4" w:rsidP="00171102">
            <w:pPr>
              <w:jc w:val="left"/>
              <w:rPr>
                <w:rStyle w:val="ECCParagraph"/>
              </w:rPr>
            </w:pPr>
            <w:r w:rsidRPr="009456D8">
              <w:rPr>
                <w:rStyle w:val="ECCParagraph"/>
              </w:rPr>
              <w:t>BS TDD activity factor</w:t>
            </w:r>
          </w:p>
        </w:tc>
        <w:tc>
          <w:tcPr>
            <w:tcW w:w="1721" w:type="pct"/>
          </w:tcPr>
          <w:p w14:paraId="07EF8177" w14:textId="77777777" w:rsidR="00F252B4" w:rsidRPr="009456D8" w:rsidRDefault="00F252B4" w:rsidP="00171102">
            <w:pPr>
              <w:jc w:val="left"/>
              <w:rPr>
                <w:rStyle w:val="ECCParagraph"/>
              </w:rPr>
            </w:pPr>
            <w:r w:rsidRPr="009456D8">
              <w:rPr>
                <w:rStyle w:val="ECCParagraph"/>
              </w:rPr>
              <w:t>25-75%</w:t>
            </w:r>
          </w:p>
        </w:tc>
        <w:tc>
          <w:tcPr>
            <w:tcW w:w="1717" w:type="pct"/>
          </w:tcPr>
          <w:p w14:paraId="0A467020" w14:textId="77777777" w:rsidR="00F252B4" w:rsidRPr="009456D8" w:rsidRDefault="00F252B4" w:rsidP="00171102">
            <w:pPr>
              <w:jc w:val="left"/>
              <w:rPr>
                <w:rStyle w:val="ECCParagraph"/>
              </w:rPr>
            </w:pPr>
            <w:r w:rsidRPr="009456D8">
              <w:rPr>
                <w:rStyle w:val="ECCParagraph"/>
              </w:rPr>
              <w:t>25-75%</w:t>
            </w:r>
          </w:p>
        </w:tc>
      </w:tr>
      <w:tr w:rsidR="00F252B4" w:rsidRPr="009456D8" w14:paraId="041F2484" w14:textId="77777777" w:rsidTr="00171102">
        <w:tc>
          <w:tcPr>
            <w:tcW w:w="1562" w:type="pct"/>
          </w:tcPr>
          <w:p w14:paraId="2B7787CA" w14:textId="77777777" w:rsidR="00F252B4" w:rsidRPr="009456D8" w:rsidRDefault="00F252B4" w:rsidP="00171102">
            <w:pPr>
              <w:jc w:val="left"/>
              <w:rPr>
                <w:rStyle w:val="ECCParagraph"/>
                <w:highlight w:val="magenta"/>
              </w:rPr>
            </w:pPr>
            <w:r w:rsidRPr="009456D8">
              <w:rPr>
                <w:rStyle w:val="ECCParagraph"/>
              </w:rPr>
              <w:t>Network loading factor</w:t>
            </w:r>
          </w:p>
        </w:tc>
        <w:tc>
          <w:tcPr>
            <w:tcW w:w="1721" w:type="pct"/>
          </w:tcPr>
          <w:p w14:paraId="23A12C52" w14:textId="77777777" w:rsidR="00F252B4" w:rsidRPr="009456D8" w:rsidRDefault="00F252B4" w:rsidP="00171102">
            <w:pPr>
              <w:jc w:val="left"/>
              <w:rPr>
                <w:rStyle w:val="ECCParagraph"/>
              </w:rPr>
            </w:pPr>
            <w:r w:rsidRPr="009456D8">
              <w:rPr>
                <w:rStyle w:val="ECCParagraph"/>
              </w:rPr>
              <w:t>50%</w:t>
            </w:r>
            <w:bookmarkStart w:id="123" w:name="_Ref124415535"/>
            <w:r w:rsidRPr="009456D8" w:rsidDel="00D61B60">
              <w:rPr>
                <w:rStyle w:val="ECCParagraph"/>
              </w:rPr>
              <w:t xml:space="preserve"> </w:t>
            </w:r>
            <w:bookmarkEnd w:id="123"/>
            <w:r w:rsidRPr="009456D8">
              <w:rPr>
                <w:rStyle w:val="ECCParagraph"/>
              </w:rPr>
              <w:t>(for the network)</w:t>
            </w:r>
          </w:p>
          <w:p w14:paraId="792E1AC1" w14:textId="77777777" w:rsidR="00F252B4" w:rsidRPr="009456D8" w:rsidRDefault="00F252B4" w:rsidP="00171102">
            <w:pPr>
              <w:jc w:val="left"/>
              <w:rPr>
                <w:rStyle w:val="ECCParagraph"/>
                <w:highlight w:val="magenta"/>
              </w:rPr>
            </w:pPr>
            <w:r w:rsidRPr="009456D8">
              <w:rPr>
                <w:rStyle w:val="ECCParagraph"/>
              </w:rPr>
              <w:t>50% and/or 100% (for a single base station)</w:t>
            </w:r>
          </w:p>
        </w:tc>
        <w:tc>
          <w:tcPr>
            <w:tcW w:w="1717" w:type="pct"/>
          </w:tcPr>
          <w:p w14:paraId="78C55D90" w14:textId="77777777" w:rsidR="00F252B4" w:rsidRPr="009456D8" w:rsidRDefault="00F252B4" w:rsidP="00171102">
            <w:pPr>
              <w:jc w:val="left"/>
              <w:rPr>
                <w:rStyle w:val="ECCParagraph"/>
              </w:rPr>
            </w:pPr>
            <w:r w:rsidRPr="009456D8">
              <w:rPr>
                <w:rStyle w:val="ECCParagraph"/>
              </w:rPr>
              <w:t>50%</w:t>
            </w:r>
            <w:r w:rsidRPr="009456D8" w:rsidDel="00D61B60">
              <w:rPr>
                <w:rStyle w:val="ECCParagraph"/>
              </w:rPr>
              <w:t xml:space="preserve"> </w:t>
            </w:r>
            <w:r w:rsidRPr="009456D8">
              <w:rPr>
                <w:rStyle w:val="ECCParagraph"/>
              </w:rPr>
              <w:t>(for the network)</w:t>
            </w:r>
          </w:p>
          <w:p w14:paraId="46A35C77" w14:textId="77777777" w:rsidR="00F252B4" w:rsidRPr="009456D8" w:rsidRDefault="00F252B4" w:rsidP="00171102">
            <w:pPr>
              <w:jc w:val="left"/>
              <w:rPr>
                <w:rStyle w:val="ECCParagraph"/>
                <w:highlight w:val="magenta"/>
              </w:rPr>
            </w:pPr>
            <w:r w:rsidRPr="009456D8">
              <w:rPr>
                <w:rStyle w:val="ECCParagraph"/>
              </w:rPr>
              <w:t>50% and/or 100% (for a single base station)</w:t>
            </w:r>
            <w:r w:rsidRPr="009456D8" w:rsidDel="006C7A7A">
              <w:rPr>
                <w:rStyle w:val="ECCParagraph"/>
              </w:rPr>
              <w:t xml:space="preserve"> </w:t>
            </w:r>
          </w:p>
        </w:tc>
      </w:tr>
      <w:tr w:rsidR="00F252B4" w:rsidRPr="009456D8" w14:paraId="6007A6E3" w14:textId="77777777" w:rsidTr="00171102">
        <w:tc>
          <w:tcPr>
            <w:tcW w:w="1562" w:type="pct"/>
          </w:tcPr>
          <w:p w14:paraId="39C882EB" w14:textId="3B1E95B6" w:rsidR="00F252B4" w:rsidRPr="009456D8" w:rsidRDefault="00F252B4" w:rsidP="00171102">
            <w:pPr>
              <w:rPr>
                <w:rStyle w:val="ECCParagraph"/>
              </w:rPr>
            </w:pPr>
            <w:r w:rsidRPr="009456D8">
              <w:rPr>
                <w:rStyle w:val="ECCParagraph"/>
              </w:rPr>
              <w:t xml:space="preserve">BS </w:t>
            </w:r>
            <w:r w:rsidR="0005400C" w:rsidRPr="009456D8">
              <w:rPr>
                <w:rStyle w:val="ECCParagraph"/>
              </w:rPr>
              <w:t>f</w:t>
            </w:r>
            <w:r w:rsidRPr="009456D8">
              <w:rPr>
                <w:rStyle w:val="ECCParagraph"/>
              </w:rPr>
              <w:t>requency reuse</w:t>
            </w:r>
          </w:p>
        </w:tc>
        <w:tc>
          <w:tcPr>
            <w:tcW w:w="1721" w:type="pct"/>
          </w:tcPr>
          <w:p w14:paraId="5C53363B" w14:textId="77777777" w:rsidR="00F252B4" w:rsidRPr="009456D8" w:rsidRDefault="00F252B4" w:rsidP="00171102">
            <w:pPr>
              <w:rPr>
                <w:rStyle w:val="ECCParagraph"/>
              </w:rPr>
            </w:pPr>
            <w:r w:rsidRPr="009456D8">
              <w:rPr>
                <w:rStyle w:val="ECCParagraph"/>
              </w:rPr>
              <w:t>1</w:t>
            </w:r>
          </w:p>
        </w:tc>
        <w:tc>
          <w:tcPr>
            <w:tcW w:w="1717" w:type="pct"/>
          </w:tcPr>
          <w:p w14:paraId="7F544C7F" w14:textId="77777777" w:rsidR="00F252B4" w:rsidRPr="009456D8" w:rsidRDefault="00F252B4" w:rsidP="00171102">
            <w:pPr>
              <w:rPr>
                <w:rStyle w:val="ECCParagraph"/>
              </w:rPr>
            </w:pPr>
            <w:r w:rsidRPr="009456D8">
              <w:rPr>
                <w:rStyle w:val="ECCParagraph"/>
              </w:rPr>
              <w:t>1</w:t>
            </w:r>
          </w:p>
        </w:tc>
      </w:tr>
      <w:tr w:rsidR="00F252B4" w:rsidRPr="009456D8" w14:paraId="5CB96579" w14:textId="77777777" w:rsidTr="00171102">
        <w:tc>
          <w:tcPr>
            <w:tcW w:w="1562" w:type="pct"/>
          </w:tcPr>
          <w:p w14:paraId="209A2AF5" w14:textId="77777777" w:rsidR="00F252B4" w:rsidRPr="009456D8" w:rsidRDefault="00F252B4" w:rsidP="00171102">
            <w:pPr>
              <w:rPr>
                <w:rStyle w:val="ECCParagraph"/>
              </w:rPr>
            </w:pPr>
            <w:r w:rsidRPr="009456D8">
              <w:rPr>
                <w:rStyle w:val="ECCParagraph"/>
              </w:rPr>
              <w:t>Terminal antenna gain</w:t>
            </w:r>
            <w:r w:rsidRPr="009456D8" w:rsidDel="004770E3">
              <w:rPr>
                <w:rStyle w:val="ECCParagraph"/>
              </w:rPr>
              <w:t xml:space="preserve"> </w:t>
            </w:r>
          </w:p>
        </w:tc>
        <w:tc>
          <w:tcPr>
            <w:tcW w:w="1721" w:type="pct"/>
          </w:tcPr>
          <w:p w14:paraId="556EC056" w14:textId="77777777" w:rsidR="00F252B4" w:rsidRPr="009456D8" w:rsidRDefault="00F252B4" w:rsidP="00171102">
            <w:pPr>
              <w:rPr>
                <w:rStyle w:val="ECCParagraph"/>
              </w:rPr>
            </w:pPr>
            <w:r w:rsidRPr="009456D8">
              <w:rPr>
                <w:rStyle w:val="ECCParagraph"/>
              </w:rPr>
              <w:t>-4 dBi</w:t>
            </w:r>
          </w:p>
        </w:tc>
        <w:tc>
          <w:tcPr>
            <w:tcW w:w="1717" w:type="pct"/>
          </w:tcPr>
          <w:p w14:paraId="14D57A16" w14:textId="77777777" w:rsidR="00F252B4" w:rsidRPr="009456D8" w:rsidRDefault="00F252B4" w:rsidP="00171102">
            <w:pPr>
              <w:rPr>
                <w:rStyle w:val="ECCParagraph"/>
                <w:highlight w:val="darkYellow"/>
              </w:rPr>
            </w:pPr>
            <w:r w:rsidRPr="009456D8">
              <w:rPr>
                <w:rStyle w:val="ECCParagraph"/>
              </w:rPr>
              <w:t>-4 dBi</w:t>
            </w:r>
          </w:p>
        </w:tc>
      </w:tr>
      <w:tr w:rsidR="00F252B4" w:rsidRPr="009456D8" w14:paraId="23F13916" w14:textId="77777777" w:rsidTr="00171102">
        <w:trPr>
          <w:trHeight w:val="444"/>
        </w:trPr>
        <w:tc>
          <w:tcPr>
            <w:tcW w:w="1562" w:type="pct"/>
          </w:tcPr>
          <w:p w14:paraId="4F76B7BC" w14:textId="77777777" w:rsidR="00F252B4" w:rsidRPr="009456D8" w:rsidRDefault="00F252B4" w:rsidP="00171102">
            <w:pPr>
              <w:rPr>
                <w:rStyle w:val="ECCParagraph"/>
              </w:rPr>
            </w:pPr>
            <w:r w:rsidRPr="009456D8">
              <w:rPr>
                <w:rStyle w:val="ECCParagraph"/>
              </w:rPr>
              <w:t>Antenna gain for AAS/non-AAS</w:t>
            </w:r>
          </w:p>
        </w:tc>
        <w:tc>
          <w:tcPr>
            <w:tcW w:w="3438" w:type="pct"/>
            <w:gridSpan w:val="2"/>
          </w:tcPr>
          <w:p w14:paraId="18738CE7" w14:textId="154660FE" w:rsidR="00F252B4" w:rsidRPr="009456D8" w:rsidRDefault="00F252B4" w:rsidP="00171102">
            <w:pPr>
              <w:rPr>
                <w:rStyle w:val="ECCParagraph"/>
                <w:highlight w:val="darkYellow"/>
              </w:rPr>
            </w:pPr>
            <w:r w:rsidRPr="009456D8">
              <w:rPr>
                <w:rStyle w:val="ECCParagraph"/>
              </w:rPr>
              <w:t xml:space="preserve">See </w:t>
            </w:r>
            <w:r w:rsidRPr="009456D8">
              <w:rPr>
                <w:rStyle w:val="ECCParagraph"/>
              </w:rPr>
              <w:fldChar w:fldCharType="begin"/>
            </w:r>
            <w:r w:rsidRPr="009456D8">
              <w:rPr>
                <w:rStyle w:val="ECCParagraph"/>
              </w:rPr>
              <w:instrText xml:space="preserve"> REF _Ref128155820 \h </w:instrText>
            </w:r>
            <w:r w:rsidR="0090025E"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7</w:t>
            </w:r>
            <w:r w:rsidRPr="009456D8">
              <w:rPr>
                <w:rStyle w:val="ECCParagraph"/>
              </w:rPr>
              <w:fldChar w:fldCharType="end"/>
            </w:r>
            <w:r w:rsidRPr="009456D8">
              <w:rPr>
                <w:rStyle w:val="ECCParagraph"/>
              </w:rPr>
              <w:t xml:space="preserve"> for AAS and </w:t>
            </w:r>
            <w:r w:rsidRPr="009456D8">
              <w:rPr>
                <w:rStyle w:val="ECCParagraph"/>
              </w:rPr>
              <w:fldChar w:fldCharType="begin"/>
            </w:r>
            <w:r w:rsidRPr="009456D8">
              <w:rPr>
                <w:rStyle w:val="ECCParagraph"/>
              </w:rPr>
              <w:instrText xml:space="preserve"> REF _Ref128155828 \h </w:instrText>
            </w:r>
            <w:r w:rsidR="0090025E"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8</w:t>
            </w:r>
            <w:r w:rsidRPr="009456D8">
              <w:rPr>
                <w:rStyle w:val="ECCParagraph"/>
              </w:rPr>
              <w:fldChar w:fldCharType="end"/>
            </w:r>
            <w:r w:rsidRPr="009456D8">
              <w:rPr>
                <w:rStyle w:val="ECCParagraph"/>
              </w:rPr>
              <w:t xml:space="preserve"> for non-AAS</w:t>
            </w:r>
          </w:p>
        </w:tc>
      </w:tr>
      <w:tr w:rsidR="00F252B4" w:rsidRPr="009456D8" w14:paraId="1E19E648" w14:textId="77777777" w:rsidTr="00171102">
        <w:tc>
          <w:tcPr>
            <w:tcW w:w="1562" w:type="pct"/>
          </w:tcPr>
          <w:p w14:paraId="7827B92F" w14:textId="77777777" w:rsidR="00F252B4" w:rsidRPr="009456D8" w:rsidRDefault="00F252B4" w:rsidP="00171102">
            <w:pPr>
              <w:rPr>
                <w:rStyle w:val="ECCParagraph"/>
              </w:rPr>
            </w:pPr>
            <w:r w:rsidRPr="009456D8">
              <w:rPr>
                <w:rStyle w:val="ECCParagraph"/>
              </w:rPr>
              <w:t>MIMO (number of RF chains)</w:t>
            </w:r>
          </w:p>
        </w:tc>
        <w:tc>
          <w:tcPr>
            <w:tcW w:w="3438" w:type="pct"/>
            <w:gridSpan w:val="2"/>
          </w:tcPr>
          <w:p w14:paraId="26F8491F" w14:textId="77777777" w:rsidR="00F252B4" w:rsidRPr="009456D8" w:rsidRDefault="00F252B4" w:rsidP="00171102">
            <w:pPr>
              <w:rPr>
                <w:rStyle w:val="ECCParagraph"/>
              </w:rPr>
            </w:pPr>
            <w:r w:rsidRPr="009456D8">
              <w:rPr>
                <w:rStyle w:val="ECCParagraph"/>
              </w:rPr>
              <w:t xml:space="preserve">4T/4R for Medium Range and Local Area BS </w:t>
            </w:r>
          </w:p>
        </w:tc>
      </w:tr>
      <w:tr w:rsidR="00F252B4" w:rsidRPr="009456D8" w14:paraId="38ACEF68" w14:textId="77777777" w:rsidTr="00171102">
        <w:tc>
          <w:tcPr>
            <w:tcW w:w="1562" w:type="pct"/>
          </w:tcPr>
          <w:p w14:paraId="62A41E96" w14:textId="77777777" w:rsidR="00F252B4" w:rsidRPr="009456D8" w:rsidRDefault="00F252B4" w:rsidP="00171102">
            <w:pPr>
              <w:rPr>
                <w:rStyle w:val="ECCParagraph"/>
              </w:rPr>
            </w:pPr>
            <w:r w:rsidRPr="009456D8">
              <w:rPr>
                <w:rStyle w:val="ECCParagraph"/>
              </w:rPr>
              <w:t>MIMO gain</w:t>
            </w:r>
          </w:p>
        </w:tc>
        <w:tc>
          <w:tcPr>
            <w:tcW w:w="3438" w:type="pct"/>
            <w:gridSpan w:val="2"/>
          </w:tcPr>
          <w:p w14:paraId="4D3656CE" w14:textId="77777777" w:rsidR="00F252B4" w:rsidRPr="009456D8" w:rsidRDefault="00F252B4" w:rsidP="00171102">
            <w:pPr>
              <w:rPr>
                <w:rStyle w:val="ECCParagraph"/>
              </w:rPr>
            </w:pPr>
            <w:r w:rsidRPr="009456D8">
              <w:rPr>
                <w:rStyle w:val="ECCParagraph"/>
              </w:rPr>
              <w:t>6 dB for 4T/4R</w:t>
            </w:r>
          </w:p>
        </w:tc>
      </w:tr>
      <w:tr w:rsidR="00F252B4" w:rsidRPr="009456D8" w14:paraId="1E27E029" w14:textId="77777777" w:rsidTr="00171102">
        <w:tc>
          <w:tcPr>
            <w:tcW w:w="1562" w:type="pct"/>
          </w:tcPr>
          <w:p w14:paraId="5D694910" w14:textId="77777777" w:rsidR="00F252B4" w:rsidRPr="009456D8" w:rsidRDefault="00F252B4" w:rsidP="00171102">
            <w:pPr>
              <w:rPr>
                <w:rStyle w:val="ECCParagraph"/>
              </w:rPr>
            </w:pPr>
            <w:r w:rsidRPr="009456D8">
              <w:rPr>
                <w:rStyle w:val="ECCParagraph"/>
              </w:rPr>
              <w:t>BS Noise Figure</w:t>
            </w:r>
          </w:p>
        </w:tc>
        <w:tc>
          <w:tcPr>
            <w:tcW w:w="1721" w:type="pct"/>
          </w:tcPr>
          <w:p w14:paraId="2B24D450" w14:textId="7AAFC058" w:rsidR="00F252B4" w:rsidRPr="009456D8" w:rsidRDefault="00F252B4" w:rsidP="00171102">
            <w:pPr>
              <w:rPr>
                <w:rStyle w:val="ECCParagraph"/>
              </w:rPr>
            </w:pPr>
            <w:r w:rsidRPr="009456D8">
              <w:rPr>
                <w:rStyle w:val="ECCParagraph"/>
              </w:rPr>
              <w:t xml:space="preserve">13 </w:t>
            </w:r>
            <w:r w:rsidR="0005153F" w:rsidRPr="009456D8">
              <w:rPr>
                <w:rStyle w:val="ECCParagraph"/>
              </w:rPr>
              <w:t>(subtract</w:t>
            </w:r>
            <w:r w:rsidRPr="009456D8">
              <w:rPr>
                <w:rStyle w:val="ECCParagraph"/>
              </w:rPr>
              <w:t xml:space="preserve"> 5 for MIMO processing gain) dB</w:t>
            </w:r>
            <w:r w:rsidR="00FE0F26" w:rsidRPr="009456D8">
              <w:rPr>
                <w:rStyle w:val="ECCParagraph"/>
              </w:rPr>
              <w:t xml:space="preserve"> (Note </w:t>
            </w:r>
            <w:r w:rsidR="00E9218A" w:rsidRPr="009456D8">
              <w:rPr>
                <w:rStyle w:val="ECCParagraph"/>
              </w:rPr>
              <w:t>2</w:t>
            </w:r>
            <w:r w:rsidR="00FE0F26" w:rsidRPr="009456D8">
              <w:rPr>
                <w:rStyle w:val="ECCParagraph"/>
              </w:rPr>
              <w:t>)</w:t>
            </w:r>
          </w:p>
          <w:p w14:paraId="3EF1D150" w14:textId="77777777" w:rsidR="00F252B4" w:rsidRPr="009456D8" w:rsidRDefault="00F252B4" w:rsidP="00171102">
            <w:pPr>
              <w:rPr>
                <w:rStyle w:val="ECCParagraph"/>
              </w:rPr>
            </w:pPr>
            <w:r w:rsidRPr="009456D8">
              <w:rPr>
                <w:rStyle w:val="ECCParagraph"/>
              </w:rPr>
              <w:t>Note: not include MIMO Rx gain, if for MIMO processing gain is used</w:t>
            </w:r>
          </w:p>
        </w:tc>
        <w:tc>
          <w:tcPr>
            <w:tcW w:w="1717" w:type="pct"/>
          </w:tcPr>
          <w:p w14:paraId="5DF7B224" w14:textId="52F2FDFF" w:rsidR="00F252B4" w:rsidRPr="009456D8" w:rsidRDefault="00F252B4" w:rsidP="00171102">
            <w:pPr>
              <w:rPr>
                <w:rStyle w:val="ECCParagraph"/>
              </w:rPr>
            </w:pPr>
            <w:r w:rsidRPr="009456D8">
              <w:rPr>
                <w:rStyle w:val="ECCParagraph"/>
              </w:rPr>
              <w:t xml:space="preserve">10 </w:t>
            </w:r>
            <w:r w:rsidR="0005153F" w:rsidRPr="009456D8">
              <w:rPr>
                <w:rStyle w:val="ECCParagraph"/>
              </w:rPr>
              <w:t>(subtract</w:t>
            </w:r>
            <w:r w:rsidRPr="009456D8">
              <w:rPr>
                <w:rStyle w:val="ECCParagraph"/>
              </w:rPr>
              <w:t xml:space="preserve"> 5 for MIMO processing gain) dB</w:t>
            </w:r>
            <w:r w:rsidR="00FE0F26" w:rsidRPr="009456D8">
              <w:rPr>
                <w:rStyle w:val="ECCParagraph"/>
              </w:rPr>
              <w:t xml:space="preserve"> (</w:t>
            </w:r>
            <w:r w:rsidR="00530F96">
              <w:rPr>
                <w:rStyle w:val="ECCParagraph"/>
              </w:rPr>
              <w:t>N</w:t>
            </w:r>
            <w:r w:rsidR="00FE0F26" w:rsidRPr="009456D8">
              <w:rPr>
                <w:rStyle w:val="ECCParagraph"/>
              </w:rPr>
              <w:t xml:space="preserve">ote </w:t>
            </w:r>
            <w:r w:rsidR="00BC72D6" w:rsidRPr="009456D8">
              <w:rPr>
                <w:rStyle w:val="ECCParagraph"/>
              </w:rPr>
              <w:t>3</w:t>
            </w:r>
            <w:r w:rsidR="00FE0F26" w:rsidRPr="009456D8">
              <w:rPr>
                <w:rStyle w:val="ECCParagraph"/>
              </w:rPr>
              <w:t>)</w:t>
            </w:r>
          </w:p>
          <w:p w14:paraId="027A053E" w14:textId="77777777" w:rsidR="00F252B4" w:rsidRPr="009456D8" w:rsidRDefault="00F252B4" w:rsidP="00171102">
            <w:pPr>
              <w:rPr>
                <w:rStyle w:val="ECCParagraph"/>
              </w:rPr>
            </w:pPr>
            <w:r w:rsidRPr="009456D8">
              <w:rPr>
                <w:rStyle w:val="ECCParagraph"/>
              </w:rPr>
              <w:t>Note: not include MIMO Rx gain, if for MIMO processing gain is used</w:t>
            </w:r>
          </w:p>
        </w:tc>
      </w:tr>
      <w:tr w:rsidR="00F252B4" w:rsidRPr="009456D8" w14:paraId="4F71D194" w14:textId="77777777" w:rsidTr="00171102">
        <w:tc>
          <w:tcPr>
            <w:tcW w:w="1562" w:type="pct"/>
          </w:tcPr>
          <w:p w14:paraId="7ACF470E" w14:textId="77777777" w:rsidR="00F252B4" w:rsidRPr="009456D8" w:rsidRDefault="00F252B4" w:rsidP="00171102">
            <w:pPr>
              <w:rPr>
                <w:rStyle w:val="ECCParagraph"/>
              </w:rPr>
            </w:pPr>
            <w:r w:rsidRPr="009456D8">
              <w:rPr>
                <w:rStyle w:val="ECCParagraph"/>
              </w:rPr>
              <w:t>UE Noise Figure</w:t>
            </w:r>
          </w:p>
        </w:tc>
        <w:tc>
          <w:tcPr>
            <w:tcW w:w="1721" w:type="pct"/>
          </w:tcPr>
          <w:p w14:paraId="7CE5E3D6" w14:textId="77777777" w:rsidR="00F252B4" w:rsidRPr="009456D8" w:rsidRDefault="00F252B4" w:rsidP="00171102">
            <w:pPr>
              <w:rPr>
                <w:rStyle w:val="ECCParagraph"/>
              </w:rPr>
            </w:pPr>
            <w:r w:rsidRPr="009456D8">
              <w:rPr>
                <w:rStyle w:val="ECCParagraph"/>
              </w:rPr>
              <w:t>9 dB</w:t>
            </w:r>
          </w:p>
        </w:tc>
        <w:tc>
          <w:tcPr>
            <w:tcW w:w="1717" w:type="pct"/>
          </w:tcPr>
          <w:p w14:paraId="1A627D68" w14:textId="77777777" w:rsidR="00F252B4" w:rsidRPr="009456D8" w:rsidRDefault="00F252B4" w:rsidP="00171102">
            <w:pPr>
              <w:rPr>
                <w:rStyle w:val="ECCParagraph"/>
              </w:rPr>
            </w:pPr>
            <w:r w:rsidRPr="009456D8">
              <w:rPr>
                <w:rStyle w:val="ECCParagraph"/>
              </w:rPr>
              <w:t>9 dB</w:t>
            </w:r>
          </w:p>
        </w:tc>
      </w:tr>
      <w:tr w:rsidR="00F252B4" w:rsidRPr="009456D8" w14:paraId="1ED6762A" w14:textId="77777777" w:rsidTr="00171102">
        <w:tc>
          <w:tcPr>
            <w:tcW w:w="1562" w:type="pct"/>
          </w:tcPr>
          <w:p w14:paraId="5C81E997" w14:textId="77777777" w:rsidR="00F252B4" w:rsidRPr="009456D8" w:rsidRDefault="00F252B4" w:rsidP="00171102">
            <w:pPr>
              <w:rPr>
                <w:rStyle w:val="ECCParagraph"/>
              </w:rPr>
            </w:pPr>
            <w:r w:rsidRPr="009456D8">
              <w:rPr>
                <w:rStyle w:val="ECCParagraph"/>
              </w:rPr>
              <w:t>Interference criteria</w:t>
            </w:r>
          </w:p>
        </w:tc>
        <w:tc>
          <w:tcPr>
            <w:tcW w:w="1721" w:type="pct"/>
          </w:tcPr>
          <w:p w14:paraId="7EEB22FD" w14:textId="77777777" w:rsidR="00F252B4" w:rsidRPr="009456D8" w:rsidRDefault="00F252B4" w:rsidP="00171102">
            <w:pPr>
              <w:rPr>
                <w:rStyle w:val="ECCParagraph"/>
              </w:rPr>
            </w:pPr>
            <w:r w:rsidRPr="009456D8">
              <w:rPr>
                <w:rStyle w:val="ECCParagraph"/>
              </w:rPr>
              <w:t xml:space="preserve">I/N threshold -6 dB </w:t>
            </w:r>
          </w:p>
          <w:p w14:paraId="1DAA3BA6" w14:textId="77777777" w:rsidR="00F252B4" w:rsidRPr="009456D8" w:rsidRDefault="00F252B4" w:rsidP="00171102">
            <w:pPr>
              <w:rPr>
                <w:rStyle w:val="ECCParagraph"/>
              </w:rPr>
            </w:pPr>
            <w:r w:rsidRPr="009456D8">
              <w:rPr>
                <w:rStyle w:val="ECCParagraph"/>
              </w:rPr>
              <w:t xml:space="preserve">and/or </w:t>
            </w:r>
          </w:p>
          <w:p w14:paraId="26BF0CF9" w14:textId="77777777" w:rsidR="00F252B4" w:rsidRPr="009456D8" w:rsidRDefault="00F252B4" w:rsidP="00171102">
            <w:pPr>
              <w:rPr>
                <w:rStyle w:val="ECCParagraph"/>
              </w:rPr>
            </w:pPr>
            <w:r w:rsidRPr="009456D8">
              <w:rPr>
                <w:rStyle w:val="ECCParagraph"/>
              </w:rPr>
              <w:t>5% throughput loss</w:t>
            </w:r>
          </w:p>
        </w:tc>
        <w:tc>
          <w:tcPr>
            <w:tcW w:w="1717" w:type="pct"/>
          </w:tcPr>
          <w:p w14:paraId="0A6172BE" w14:textId="77777777" w:rsidR="00F252B4" w:rsidRPr="009456D8" w:rsidRDefault="00F252B4" w:rsidP="00171102">
            <w:pPr>
              <w:rPr>
                <w:rStyle w:val="ECCParagraph"/>
              </w:rPr>
            </w:pPr>
            <w:r w:rsidRPr="009456D8">
              <w:rPr>
                <w:rStyle w:val="ECCParagraph"/>
              </w:rPr>
              <w:t xml:space="preserve">I I/N threshold -6 dB </w:t>
            </w:r>
          </w:p>
          <w:p w14:paraId="577BA509" w14:textId="77777777" w:rsidR="00F252B4" w:rsidRPr="009456D8" w:rsidRDefault="00F252B4" w:rsidP="00171102">
            <w:pPr>
              <w:rPr>
                <w:rStyle w:val="ECCParagraph"/>
              </w:rPr>
            </w:pPr>
            <w:r w:rsidRPr="009456D8">
              <w:rPr>
                <w:rStyle w:val="ECCParagraph"/>
              </w:rPr>
              <w:t xml:space="preserve">and/or </w:t>
            </w:r>
          </w:p>
          <w:p w14:paraId="3D772515" w14:textId="77777777" w:rsidR="00F252B4" w:rsidRPr="009456D8" w:rsidRDefault="00F252B4" w:rsidP="00171102">
            <w:pPr>
              <w:rPr>
                <w:rStyle w:val="ECCParagraph"/>
              </w:rPr>
            </w:pPr>
            <w:r w:rsidRPr="009456D8">
              <w:rPr>
                <w:rStyle w:val="ECCParagraph"/>
              </w:rPr>
              <w:t>5% throughput loss</w:t>
            </w:r>
            <w:r w:rsidRPr="009456D8" w:rsidDel="00266AB8">
              <w:rPr>
                <w:rStyle w:val="ECCParagraph"/>
              </w:rPr>
              <w:t xml:space="preserve"> </w:t>
            </w:r>
          </w:p>
        </w:tc>
      </w:tr>
      <w:tr w:rsidR="00F252B4" w:rsidRPr="009456D8" w14:paraId="4AE3C568" w14:textId="77777777" w:rsidTr="00171102">
        <w:tc>
          <w:tcPr>
            <w:tcW w:w="1562" w:type="pct"/>
          </w:tcPr>
          <w:p w14:paraId="247FF370" w14:textId="4A25684C" w:rsidR="00F252B4" w:rsidRPr="009456D8" w:rsidRDefault="00F252B4" w:rsidP="006722C4">
            <w:pPr>
              <w:pStyle w:val="ECCTabletext"/>
              <w:rPr>
                <w:rStyle w:val="ECCParagraph"/>
              </w:rPr>
            </w:pPr>
            <w:r w:rsidRPr="009456D8">
              <w:rPr>
                <w:rStyle w:val="ECCParagraph"/>
              </w:rPr>
              <w:t xml:space="preserve">Estimated </w:t>
            </w:r>
            <w:r w:rsidR="002358B1" w:rsidRPr="009456D8">
              <w:rPr>
                <w:rStyle w:val="ECCParagraph"/>
              </w:rPr>
              <w:t>i</w:t>
            </w:r>
            <w:r w:rsidRPr="009456D8">
              <w:rPr>
                <w:rStyle w:val="ECCParagraph"/>
              </w:rPr>
              <w:t>ndoor/outdoor UE percentage</w:t>
            </w:r>
            <w:r w:rsidR="00FE0F26" w:rsidRPr="009456D8">
              <w:rPr>
                <w:rStyle w:val="ECCParagraph"/>
              </w:rPr>
              <w:t xml:space="preserve"> (Note </w:t>
            </w:r>
            <w:r w:rsidR="00BC72D6" w:rsidRPr="009456D8">
              <w:rPr>
                <w:rStyle w:val="ECCParagraph"/>
              </w:rPr>
              <w:t>4</w:t>
            </w:r>
            <w:r w:rsidR="00FE0F26" w:rsidRPr="009456D8">
              <w:rPr>
                <w:rStyle w:val="ECCParagraph"/>
              </w:rPr>
              <w:t>)</w:t>
            </w:r>
          </w:p>
        </w:tc>
        <w:tc>
          <w:tcPr>
            <w:tcW w:w="1721" w:type="pct"/>
          </w:tcPr>
          <w:p w14:paraId="5BAAE2C8" w14:textId="4F0713DA" w:rsidR="00F252B4" w:rsidRPr="009456D8" w:rsidRDefault="00F252B4" w:rsidP="006722C4">
            <w:pPr>
              <w:pStyle w:val="ECCTabletext"/>
              <w:rPr>
                <w:rStyle w:val="ECCParagraph"/>
              </w:rPr>
            </w:pPr>
            <w:r w:rsidRPr="009456D8">
              <w:rPr>
                <w:rStyle w:val="ECCParagraph"/>
              </w:rPr>
              <w:t>For outdoor BS</w:t>
            </w:r>
            <w:r w:rsidR="00170BF3" w:rsidRPr="009456D8">
              <w:rPr>
                <w:rStyle w:val="ECCParagraph"/>
              </w:rPr>
              <w:t>:</w:t>
            </w:r>
            <w:r w:rsidRPr="009456D8">
              <w:rPr>
                <w:rStyle w:val="ECCParagraph"/>
              </w:rPr>
              <w:t xml:space="preserve"> 70/30%</w:t>
            </w:r>
          </w:p>
          <w:p w14:paraId="45CAFD5B" w14:textId="5D916178" w:rsidR="00F252B4" w:rsidRPr="009456D8" w:rsidRDefault="00F252B4" w:rsidP="006722C4">
            <w:pPr>
              <w:pStyle w:val="ECCTabletext"/>
              <w:rPr>
                <w:rStyle w:val="ECCParagraph"/>
              </w:rPr>
            </w:pPr>
            <w:r w:rsidRPr="009456D8">
              <w:rPr>
                <w:rStyle w:val="ECCParagraph"/>
              </w:rPr>
              <w:t>For indoor BS</w:t>
            </w:r>
            <w:r w:rsidR="00170BF3" w:rsidRPr="009456D8">
              <w:rPr>
                <w:rStyle w:val="ECCParagraph"/>
              </w:rPr>
              <w:t>:</w:t>
            </w:r>
            <w:r w:rsidRPr="009456D8">
              <w:rPr>
                <w:rStyle w:val="ECCParagraph"/>
              </w:rPr>
              <w:t xml:space="preserve"> 100/0%</w:t>
            </w:r>
          </w:p>
        </w:tc>
        <w:tc>
          <w:tcPr>
            <w:tcW w:w="1717" w:type="pct"/>
          </w:tcPr>
          <w:p w14:paraId="176658B7" w14:textId="2D55192E" w:rsidR="00F252B4" w:rsidRPr="009456D8" w:rsidRDefault="00F252B4" w:rsidP="006722C4">
            <w:pPr>
              <w:pStyle w:val="ECCTabletext"/>
              <w:rPr>
                <w:rStyle w:val="ECCParagraph"/>
              </w:rPr>
            </w:pPr>
            <w:r w:rsidRPr="009456D8">
              <w:rPr>
                <w:rStyle w:val="ECCParagraph"/>
              </w:rPr>
              <w:t>For outdoor BS rural</w:t>
            </w:r>
            <w:r w:rsidR="00170BF3" w:rsidRPr="009456D8">
              <w:rPr>
                <w:rStyle w:val="ECCParagraph"/>
              </w:rPr>
              <w:t>:</w:t>
            </w:r>
            <w:r w:rsidRPr="009456D8">
              <w:rPr>
                <w:rStyle w:val="ECCParagraph"/>
              </w:rPr>
              <w:t xml:space="preserve"> 50/50%</w:t>
            </w:r>
          </w:p>
          <w:p w14:paraId="4C6610FD" w14:textId="34B3B25C" w:rsidR="00F252B4" w:rsidRPr="009456D8" w:rsidRDefault="00F252B4" w:rsidP="006722C4">
            <w:pPr>
              <w:pStyle w:val="ECCTabletext"/>
              <w:rPr>
                <w:rStyle w:val="ECCParagraph"/>
              </w:rPr>
            </w:pPr>
            <w:r w:rsidRPr="009456D8">
              <w:rPr>
                <w:rStyle w:val="ECCParagraph"/>
              </w:rPr>
              <w:t>For indoor BS</w:t>
            </w:r>
            <w:r w:rsidR="00170BF3" w:rsidRPr="009456D8">
              <w:rPr>
                <w:rStyle w:val="ECCParagraph"/>
              </w:rPr>
              <w:t>:</w:t>
            </w:r>
            <w:r w:rsidRPr="009456D8">
              <w:rPr>
                <w:rStyle w:val="ECCParagraph"/>
              </w:rPr>
              <w:t xml:space="preserve"> 100/0% </w:t>
            </w:r>
          </w:p>
          <w:p w14:paraId="3413C122" w14:textId="77777777" w:rsidR="004D4A14" w:rsidRPr="009456D8" w:rsidRDefault="004D4A14" w:rsidP="006722C4">
            <w:pPr>
              <w:pStyle w:val="ECCTabletext"/>
              <w:rPr>
                <w:rStyle w:val="ECCParagraph"/>
              </w:rPr>
            </w:pPr>
          </w:p>
          <w:p w14:paraId="0D2146EF" w14:textId="28FAAEE1" w:rsidR="00170BF3" w:rsidRPr="009456D8" w:rsidRDefault="00F252B4" w:rsidP="006722C4">
            <w:pPr>
              <w:pStyle w:val="ECCTabletext"/>
              <w:rPr>
                <w:rStyle w:val="ECCParagraph"/>
              </w:rPr>
            </w:pPr>
            <w:r w:rsidRPr="009456D8">
              <w:rPr>
                <w:rStyle w:val="ECCParagraph"/>
              </w:rPr>
              <w:t>For incremental approach:</w:t>
            </w:r>
          </w:p>
          <w:p w14:paraId="02A68FB5" w14:textId="21D4D021" w:rsidR="00F252B4" w:rsidRPr="009456D8" w:rsidRDefault="00170BF3" w:rsidP="006722C4">
            <w:pPr>
              <w:pStyle w:val="ECCTabletext"/>
              <w:rPr>
                <w:rStyle w:val="ECCParagraph"/>
              </w:rPr>
            </w:pPr>
            <w:r w:rsidRPr="009456D8">
              <w:rPr>
                <w:rStyle w:val="ECCParagraph"/>
              </w:rPr>
              <w:t xml:space="preserve">For </w:t>
            </w:r>
            <w:r w:rsidR="00F252B4" w:rsidRPr="009456D8">
              <w:rPr>
                <w:rStyle w:val="ECCParagraph"/>
              </w:rPr>
              <w:t>outdoor BS suburban</w:t>
            </w:r>
            <w:r w:rsidRPr="009456D8">
              <w:rPr>
                <w:rStyle w:val="ECCParagraph"/>
              </w:rPr>
              <w:t>:</w:t>
            </w:r>
            <w:r w:rsidR="00F252B4" w:rsidRPr="009456D8">
              <w:rPr>
                <w:rStyle w:val="ECCParagraph"/>
              </w:rPr>
              <w:t xml:space="preserve"> 70/30%</w:t>
            </w:r>
          </w:p>
        </w:tc>
      </w:tr>
      <w:tr w:rsidR="00F252B4" w:rsidRPr="009456D8" w14:paraId="4B729D3D" w14:textId="77777777" w:rsidTr="00171102">
        <w:tc>
          <w:tcPr>
            <w:tcW w:w="1562" w:type="pct"/>
          </w:tcPr>
          <w:p w14:paraId="1F18F888" w14:textId="77777777" w:rsidR="00F252B4" w:rsidRPr="009456D8" w:rsidRDefault="00F252B4" w:rsidP="006722C4">
            <w:pPr>
              <w:pStyle w:val="ECCTabletext"/>
              <w:rPr>
                <w:rStyle w:val="ECCParagraph"/>
              </w:rPr>
            </w:pPr>
            <w:r w:rsidRPr="009456D8">
              <w:rPr>
                <w:rStyle w:val="ECCParagraph"/>
              </w:rPr>
              <w:t>Building entry loss (dB)</w:t>
            </w:r>
          </w:p>
        </w:tc>
        <w:tc>
          <w:tcPr>
            <w:tcW w:w="1721" w:type="pct"/>
          </w:tcPr>
          <w:p w14:paraId="1C034A68" w14:textId="55E0E3ED" w:rsidR="00F252B4" w:rsidRPr="009456D8" w:rsidRDefault="00F252B4" w:rsidP="009F2AEB">
            <w:pPr>
              <w:pStyle w:val="ECCTabletext"/>
              <w:rPr>
                <w:rStyle w:val="ECCParagraph"/>
              </w:rPr>
            </w:pPr>
            <w:r w:rsidRPr="009456D8">
              <w:rPr>
                <w:rStyle w:val="ECCParagraph"/>
              </w:rPr>
              <w:t xml:space="preserve">12 dB </w:t>
            </w:r>
            <w:r w:rsidR="00FE0F26" w:rsidRPr="009456D8">
              <w:rPr>
                <w:rStyle w:val="ECCParagraph"/>
              </w:rPr>
              <w:t xml:space="preserve">(Note </w:t>
            </w:r>
            <w:r w:rsidR="00BC72D6" w:rsidRPr="009456D8">
              <w:rPr>
                <w:rStyle w:val="ECCParagraph"/>
              </w:rPr>
              <w:t>5</w:t>
            </w:r>
            <w:r w:rsidR="00FE0F26" w:rsidRPr="009456D8">
              <w:rPr>
                <w:rStyle w:val="ECCParagraph"/>
              </w:rPr>
              <w:t>)</w:t>
            </w:r>
            <w:r w:rsidRPr="009456D8">
              <w:rPr>
                <w:rStyle w:val="ECCParagraph"/>
              </w:rPr>
              <w:t xml:space="preserve"> </w:t>
            </w:r>
          </w:p>
        </w:tc>
        <w:tc>
          <w:tcPr>
            <w:tcW w:w="1717" w:type="pct"/>
          </w:tcPr>
          <w:p w14:paraId="454A38D2" w14:textId="52AE4C1B" w:rsidR="00F252B4" w:rsidRPr="009456D8" w:rsidRDefault="00F252B4" w:rsidP="009F2AEB">
            <w:pPr>
              <w:pStyle w:val="ECCTabletext"/>
              <w:rPr>
                <w:rStyle w:val="ECCParagraph"/>
              </w:rPr>
            </w:pPr>
            <w:r w:rsidRPr="009456D8">
              <w:rPr>
                <w:rStyle w:val="ECCParagraph"/>
              </w:rPr>
              <w:t xml:space="preserve">12 dB </w:t>
            </w:r>
            <w:r w:rsidR="00FE0F26" w:rsidRPr="009456D8">
              <w:rPr>
                <w:rStyle w:val="ECCParagraph"/>
              </w:rPr>
              <w:t xml:space="preserve">(Note </w:t>
            </w:r>
            <w:r w:rsidR="00BC72D6" w:rsidRPr="009456D8">
              <w:rPr>
                <w:rStyle w:val="ECCParagraph"/>
              </w:rPr>
              <w:t>5</w:t>
            </w:r>
          </w:p>
        </w:tc>
      </w:tr>
      <w:tr w:rsidR="00F252B4" w:rsidRPr="009456D8" w14:paraId="31773AC6" w14:textId="77777777" w:rsidTr="00171102">
        <w:tc>
          <w:tcPr>
            <w:tcW w:w="1562" w:type="pct"/>
          </w:tcPr>
          <w:p w14:paraId="07071BE8" w14:textId="77777777" w:rsidR="00F252B4" w:rsidRPr="009456D8" w:rsidRDefault="00F252B4" w:rsidP="006722C4">
            <w:pPr>
              <w:pStyle w:val="ECCTabletext"/>
              <w:rPr>
                <w:rStyle w:val="ECCParagraph"/>
              </w:rPr>
            </w:pPr>
            <w:r w:rsidRPr="009456D8">
              <w:rPr>
                <w:rStyle w:val="ECCParagraph"/>
              </w:rPr>
              <w:t>UE height</w:t>
            </w:r>
          </w:p>
        </w:tc>
        <w:tc>
          <w:tcPr>
            <w:tcW w:w="1721" w:type="pct"/>
          </w:tcPr>
          <w:p w14:paraId="36C65897" w14:textId="77777777" w:rsidR="00F252B4" w:rsidRPr="009456D8" w:rsidRDefault="00F252B4" w:rsidP="006722C4">
            <w:pPr>
              <w:pStyle w:val="ECCTabletext"/>
              <w:rPr>
                <w:rStyle w:val="ECCParagraph"/>
              </w:rPr>
            </w:pPr>
            <w:r w:rsidRPr="009456D8">
              <w:rPr>
                <w:rStyle w:val="ECCParagraph"/>
              </w:rPr>
              <w:t>For outdoor BS: 1.5 m</w:t>
            </w:r>
          </w:p>
          <w:p w14:paraId="7241735E" w14:textId="77777777" w:rsidR="00F252B4" w:rsidRPr="009456D8" w:rsidRDefault="00F252B4" w:rsidP="006722C4">
            <w:pPr>
              <w:pStyle w:val="ECCTabletext"/>
              <w:rPr>
                <w:rStyle w:val="ECCParagraph"/>
              </w:rPr>
            </w:pPr>
            <w:r w:rsidRPr="009456D8">
              <w:rPr>
                <w:rStyle w:val="ECCParagraph"/>
              </w:rPr>
              <w:t>For indoor BS: all UE are indoor at the same floor as indoor BS at 1.5 m above floor</w:t>
            </w:r>
          </w:p>
        </w:tc>
        <w:tc>
          <w:tcPr>
            <w:tcW w:w="1717" w:type="pct"/>
          </w:tcPr>
          <w:p w14:paraId="53F3C72C" w14:textId="77777777" w:rsidR="00F252B4" w:rsidRPr="009456D8" w:rsidRDefault="00F252B4" w:rsidP="006722C4">
            <w:pPr>
              <w:pStyle w:val="ECCTabletext"/>
              <w:rPr>
                <w:rStyle w:val="ECCParagraph"/>
              </w:rPr>
            </w:pPr>
            <w:r w:rsidRPr="009456D8">
              <w:rPr>
                <w:rStyle w:val="ECCParagraph"/>
              </w:rPr>
              <w:t>For outdoor BS: 1.5 m</w:t>
            </w:r>
          </w:p>
          <w:p w14:paraId="4A2CBDB9" w14:textId="77777777" w:rsidR="00F252B4" w:rsidRPr="009456D8" w:rsidRDefault="00F252B4" w:rsidP="006722C4">
            <w:pPr>
              <w:pStyle w:val="ECCTabletext"/>
              <w:rPr>
                <w:rStyle w:val="ECCParagraph"/>
              </w:rPr>
            </w:pPr>
            <w:r w:rsidRPr="009456D8">
              <w:rPr>
                <w:rStyle w:val="ECCParagraph"/>
              </w:rPr>
              <w:t>For indoor BS: all UE are indoor at the same floor as indoor BS at 1.5 m above floor</w:t>
            </w:r>
          </w:p>
        </w:tc>
      </w:tr>
      <w:tr w:rsidR="00FE0F26" w:rsidRPr="00D818E7" w14:paraId="36E48DF3" w14:textId="77777777" w:rsidTr="00171102">
        <w:tc>
          <w:tcPr>
            <w:tcW w:w="5000" w:type="pct"/>
            <w:gridSpan w:val="3"/>
          </w:tcPr>
          <w:p w14:paraId="5804CCC8" w14:textId="73AE4379" w:rsidR="00FE0F26" w:rsidRPr="00D818E7" w:rsidRDefault="00FE0F26" w:rsidP="00D818E7">
            <w:pPr>
              <w:pStyle w:val="ECCTablenote"/>
              <w:rPr>
                <w:rStyle w:val="ECCParagraph"/>
                <w:sz w:val="16"/>
              </w:rPr>
            </w:pPr>
            <w:r w:rsidRPr="00D818E7">
              <w:rPr>
                <w:rStyle w:val="ECCParagraph"/>
                <w:sz w:val="16"/>
              </w:rPr>
              <w:t>Note</w:t>
            </w:r>
            <w:r w:rsidR="004D4A14" w:rsidRPr="00D818E7">
              <w:rPr>
                <w:rStyle w:val="ECCParagraph"/>
                <w:sz w:val="16"/>
              </w:rPr>
              <w:t> </w:t>
            </w:r>
            <w:r w:rsidR="00E9218A" w:rsidRPr="00D818E7">
              <w:rPr>
                <w:rStyle w:val="ECCParagraph"/>
                <w:sz w:val="16"/>
              </w:rPr>
              <w:t>1</w:t>
            </w:r>
            <w:r w:rsidRPr="00D818E7">
              <w:rPr>
                <w:rStyle w:val="ECCParagraph"/>
                <w:sz w:val="16"/>
              </w:rPr>
              <w:t xml:space="preserve">: </w:t>
            </w:r>
            <w:r w:rsidR="004D4A14" w:rsidRPr="00D818E7">
              <w:rPr>
                <w:rStyle w:val="ECCParagraph"/>
                <w:sz w:val="16"/>
              </w:rPr>
              <w:t>The BS cell range depends on the antenna height and indoor/outdoor deployment</w:t>
            </w:r>
          </w:p>
          <w:p w14:paraId="47A51F59" w14:textId="0BA12F31" w:rsidR="00FE0F26" w:rsidRPr="00D818E7" w:rsidRDefault="00FE0F26" w:rsidP="00D818E7">
            <w:pPr>
              <w:pStyle w:val="ECCTablenote"/>
              <w:rPr>
                <w:rStyle w:val="ECCParagraph"/>
                <w:sz w:val="16"/>
              </w:rPr>
            </w:pPr>
            <w:r w:rsidRPr="00D818E7">
              <w:rPr>
                <w:rStyle w:val="ECCParagraph"/>
                <w:sz w:val="16"/>
              </w:rPr>
              <w:t>Note</w:t>
            </w:r>
            <w:r w:rsidR="004D4A14" w:rsidRPr="00D818E7">
              <w:rPr>
                <w:rStyle w:val="ECCParagraph"/>
                <w:sz w:val="16"/>
              </w:rPr>
              <w:t> </w:t>
            </w:r>
            <w:r w:rsidR="00E9218A" w:rsidRPr="00D818E7">
              <w:rPr>
                <w:rStyle w:val="ECCParagraph"/>
                <w:sz w:val="16"/>
              </w:rPr>
              <w:t>2</w:t>
            </w:r>
            <w:r w:rsidRPr="00D818E7">
              <w:rPr>
                <w:rStyle w:val="ECCParagraph"/>
                <w:sz w:val="16"/>
              </w:rPr>
              <w:t>:</w:t>
            </w:r>
            <w:r w:rsidR="004D4A14" w:rsidRPr="00D818E7">
              <w:rPr>
                <w:rStyle w:val="ECCParagraph"/>
                <w:sz w:val="16"/>
              </w:rPr>
              <w:t xml:space="preserve"> Picocell Noise Figure as per </w:t>
            </w:r>
            <w:r w:rsidR="009357DF" w:rsidRPr="00D818E7">
              <w:rPr>
                <w:rStyle w:val="ECCParagraph"/>
                <w:sz w:val="16"/>
              </w:rPr>
              <w:t xml:space="preserve">Report ITU-R M.2292 </w:t>
            </w:r>
            <w:r w:rsidR="009357DF" w:rsidRPr="00D818E7">
              <w:rPr>
                <w:rStyle w:val="ECCParagraph"/>
                <w:sz w:val="16"/>
              </w:rPr>
              <w:fldChar w:fldCharType="begin"/>
            </w:r>
            <w:r w:rsidR="009357DF" w:rsidRPr="00D818E7">
              <w:rPr>
                <w:rStyle w:val="ECCParagraph"/>
                <w:sz w:val="16"/>
              </w:rPr>
              <w:instrText xml:space="preserve"> REF _Ref160779413 \r \h </w:instrText>
            </w:r>
            <w:r w:rsidR="008E24A6" w:rsidRPr="00D818E7">
              <w:rPr>
                <w:rStyle w:val="ECCParagraph"/>
                <w:sz w:val="16"/>
              </w:rPr>
              <w:instrText xml:space="preserve"> \* MERGEFORMAT </w:instrText>
            </w:r>
            <w:r w:rsidR="009357DF" w:rsidRPr="00D818E7">
              <w:rPr>
                <w:rStyle w:val="ECCParagraph"/>
                <w:sz w:val="16"/>
              </w:rPr>
            </w:r>
            <w:r w:rsidR="009357DF" w:rsidRPr="00D818E7">
              <w:rPr>
                <w:rStyle w:val="ECCParagraph"/>
                <w:sz w:val="16"/>
              </w:rPr>
              <w:fldChar w:fldCharType="separate"/>
            </w:r>
            <w:r w:rsidR="00C12604" w:rsidRPr="00D818E7">
              <w:rPr>
                <w:rStyle w:val="ECCParagraph"/>
                <w:sz w:val="16"/>
              </w:rPr>
              <w:t>[21]</w:t>
            </w:r>
            <w:r w:rsidR="009357DF" w:rsidRPr="00D818E7">
              <w:rPr>
                <w:rStyle w:val="ECCParagraph"/>
                <w:sz w:val="16"/>
              </w:rPr>
              <w:fldChar w:fldCharType="end"/>
            </w:r>
          </w:p>
          <w:p w14:paraId="7BFB6F76" w14:textId="419C2BEA" w:rsidR="00FE0F26" w:rsidRPr="00D818E7" w:rsidRDefault="00FE0F26" w:rsidP="00D818E7">
            <w:pPr>
              <w:pStyle w:val="ECCTablenote"/>
              <w:rPr>
                <w:rStyle w:val="ECCParagraph"/>
                <w:sz w:val="16"/>
              </w:rPr>
            </w:pPr>
            <w:r w:rsidRPr="00D818E7">
              <w:rPr>
                <w:rStyle w:val="ECCParagraph"/>
                <w:sz w:val="16"/>
              </w:rPr>
              <w:t>Note</w:t>
            </w:r>
            <w:r w:rsidR="004D4A14" w:rsidRPr="00D818E7">
              <w:rPr>
                <w:rStyle w:val="ECCParagraph"/>
                <w:sz w:val="16"/>
              </w:rPr>
              <w:t> </w:t>
            </w:r>
            <w:r w:rsidR="00BC72D6" w:rsidRPr="00D818E7">
              <w:rPr>
                <w:rStyle w:val="ECCParagraph"/>
                <w:sz w:val="16"/>
              </w:rPr>
              <w:t>3</w:t>
            </w:r>
            <w:r w:rsidRPr="00D818E7">
              <w:rPr>
                <w:rStyle w:val="ECCParagraph"/>
                <w:sz w:val="16"/>
              </w:rPr>
              <w:t xml:space="preserve">: </w:t>
            </w:r>
            <w:r w:rsidR="004D4A14" w:rsidRPr="00D818E7">
              <w:rPr>
                <w:rStyle w:val="ECCParagraph"/>
                <w:sz w:val="16"/>
              </w:rPr>
              <w:t xml:space="preserve">Microcell Noise Figure as per </w:t>
            </w:r>
            <w:r w:rsidR="009357DF" w:rsidRPr="00D818E7">
              <w:rPr>
                <w:rStyle w:val="ECCParagraph"/>
                <w:sz w:val="16"/>
              </w:rPr>
              <w:t>Report ITU-R M.2292</w:t>
            </w:r>
          </w:p>
          <w:p w14:paraId="37DB2887" w14:textId="1F4D83EE" w:rsidR="00FE0F26" w:rsidRPr="00997DE0" w:rsidRDefault="00FE0F26" w:rsidP="00D818E7">
            <w:pPr>
              <w:pStyle w:val="ECCTablenote"/>
              <w:rPr>
                <w:rStyle w:val="ECCParagraph"/>
                <w:sz w:val="16"/>
                <w:lang w:val="pt-BR" w:eastAsia="en-US"/>
              </w:rPr>
            </w:pPr>
            <w:r w:rsidRPr="00997DE0">
              <w:rPr>
                <w:rStyle w:val="ECCParagraph"/>
                <w:sz w:val="16"/>
                <w:lang w:val="pt-BR"/>
              </w:rPr>
              <w:t>Note</w:t>
            </w:r>
            <w:r w:rsidR="004D4A14" w:rsidRPr="00997DE0">
              <w:rPr>
                <w:rStyle w:val="ECCParagraph"/>
                <w:sz w:val="16"/>
                <w:lang w:val="pt-BR"/>
              </w:rPr>
              <w:t> </w:t>
            </w:r>
            <w:r w:rsidR="00BC72D6" w:rsidRPr="00997DE0">
              <w:rPr>
                <w:rStyle w:val="ECCParagraph"/>
                <w:sz w:val="16"/>
                <w:lang w:val="pt-BR"/>
              </w:rPr>
              <w:t>4</w:t>
            </w:r>
            <w:r w:rsidRPr="00997DE0">
              <w:rPr>
                <w:rStyle w:val="ECCParagraph"/>
                <w:sz w:val="16"/>
                <w:lang w:val="pt-BR"/>
              </w:rPr>
              <w:t>:</w:t>
            </w:r>
            <w:r w:rsidR="004D4A14" w:rsidRPr="00997DE0">
              <w:rPr>
                <w:rStyle w:val="ECCParagraph"/>
                <w:sz w:val="16"/>
                <w:lang w:val="pt-BR"/>
              </w:rPr>
              <w:t xml:space="preserve"> </w:t>
            </w:r>
            <w:r w:rsidR="008C50BB" w:rsidRPr="00997DE0">
              <w:rPr>
                <w:rStyle w:val="ECCParagraph"/>
                <w:sz w:val="16"/>
                <w:lang w:val="pt-BR"/>
              </w:rPr>
              <w:t>Report ITU-R M.2292</w:t>
            </w:r>
          </w:p>
          <w:p w14:paraId="11244129" w14:textId="4BB0B4F8" w:rsidR="00FE0F26" w:rsidRPr="00D818E7" w:rsidRDefault="00FE0F26" w:rsidP="00D818E7">
            <w:pPr>
              <w:pStyle w:val="ECCTablenote"/>
              <w:rPr>
                <w:rStyle w:val="ECCParagraph"/>
                <w:sz w:val="16"/>
              </w:rPr>
            </w:pPr>
            <w:r w:rsidRPr="00D818E7">
              <w:rPr>
                <w:rStyle w:val="ECCParagraph"/>
                <w:sz w:val="16"/>
              </w:rPr>
              <w:t>Note</w:t>
            </w:r>
            <w:r w:rsidR="004D4A14" w:rsidRPr="00D818E7">
              <w:rPr>
                <w:rStyle w:val="ECCParagraph"/>
                <w:sz w:val="16"/>
              </w:rPr>
              <w:t> </w:t>
            </w:r>
            <w:r w:rsidR="00BC72D6" w:rsidRPr="00D818E7">
              <w:rPr>
                <w:rStyle w:val="ECCParagraph"/>
                <w:sz w:val="16"/>
              </w:rPr>
              <w:t>5</w:t>
            </w:r>
            <w:r w:rsidRPr="00D818E7">
              <w:rPr>
                <w:rStyle w:val="ECCParagraph"/>
                <w:sz w:val="16"/>
              </w:rPr>
              <w:t xml:space="preserve">: </w:t>
            </w:r>
            <w:r w:rsidR="004D4A14" w:rsidRPr="00D818E7">
              <w:rPr>
                <w:rStyle w:val="ECCParagraph"/>
                <w:sz w:val="16"/>
              </w:rPr>
              <w:t xml:space="preserve">The coordination approach BEL value of 12 dB is described in Ofcom’s consultation </w:t>
            </w:r>
            <w:hyperlink r:id="rId15" w:history="1">
              <w:r w:rsidR="004D4A14" w:rsidRPr="00D818E7">
                <w:rPr>
                  <w:rStyle w:val="ECCParagraph"/>
                  <w:sz w:val="16"/>
                </w:rPr>
                <w:t>Enabling opportunities for innovation: Shared access to spectrum supporting mobile</w:t>
              </w:r>
            </w:hyperlink>
            <w:r w:rsidR="004D4A14" w:rsidRPr="00D818E7">
              <w:rPr>
                <w:rStyle w:val="ECCParagraph"/>
                <w:sz w:val="16"/>
              </w:rPr>
              <w:t>, see paragraph 5.54</w:t>
            </w:r>
            <w:r w:rsidR="00B62348" w:rsidRPr="00D818E7">
              <w:rPr>
                <w:rStyle w:val="ECCParagraph"/>
                <w:sz w:val="16"/>
              </w:rPr>
              <w:t xml:space="preserve"> </w:t>
            </w:r>
            <w:r w:rsidR="00B62348" w:rsidRPr="00D818E7">
              <w:rPr>
                <w:rStyle w:val="ECCParagraph"/>
                <w:sz w:val="16"/>
              </w:rPr>
              <w:fldChar w:fldCharType="begin"/>
            </w:r>
            <w:r w:rsidR="00B62348" w:rsidRPr="00D818E7">
              <w:rPr>
                <w:rStyle w:val="ECCParagraph"/>
                <w:sz w:val="16"/>
              </w:rPr>
              <w:instrText xml:space="preserve"> REF _Ref160779880 \r \h </w:instrText>
            </w:r>
            <w:r w:rsidR="00BC72D6" w:rsidRPr="00D818E7">
              <w:rPr>
                <w:rStyle w:val="ECCParagraph"/>
                <w:sz w:val="16"/>
              </w:rPr>
              <w:instrText xml:space="preserve"> \* MERGEFORMAT </w:instrText>
            </w:r>
            <w:r w:rsidR="00B62348" w:rsidRPr="00D818E7">
              <w:rPr>
                <w:rStyle w:val="ECCParagraph"/>
                <w:sz w:val="16"/>
              </w:rPr>
            </w:r>
            <w:r w:rsidR="00B62348" w:rsidRPr="00D818E7">
              <w:rPr>
                <w:rStyle w:val="ECCParagraph"/>
                <w:sz w:val="16"/>
              </w:rPr>
              <w:fldChar w:fldCharType="separate"/>
            </w:r>
            <w:r w:rsidR="00C12604" w:rsidRPr="00D818E7">
              <w:rPr>
                <w:rStyle w:val="ECCParagraph"/>
                <w:sz w:val="16"/>
              </w:rPr>
              <w:t>[23]</w:t>
            </w:r>
            <w:r w:rsidR="00B62348" w:rsidRPr="00D818E7">
              <w:rPr>
                <w:rStyle w:val="ECCParagraph"/>
                <w:sz w:val="16"/>
              </w:rPr>
              <w:fldChar w:fldCharType="end"/>
            </w:r>
            <w:r w:rsidR="004D4A14" w:rsidRPr="00D818E7">
              <w:rPr>
                <w:rStyle w:val="ECCParagraph"/>
                <w:sz w:val="16"/>
              </w:rPr>
              <w:t xml:space="preserve">, and is based on the BEL CDFs of traditional and thermally efficient buildings defined in </w:t>
            </w:r>
            <w:r w:rsidR="00A65ABB" w:rsidRPr="00D818E7">
              <w:rPr>
                <w:rStyle w:val="ECCParagraph"/>
                <w:sz w:val="16"/>
              </w:rPr>
              <w:t>Recommendation ITU-R P.2109</w:t>
            </w:r>
            <w:r w:rsidR="00180FBD" w:rsidRPr="00D818E7">
              <w:rPr>
                <w:rStyle w:val="ECCParagraph"/>
                <w:sz w:val="16"/>
              </w:rPr>
              <w:t xml:space="preserve"> </w:t>
            </w:r>
            <w:r w:rsidR="00180FBD" w:rsidRPr="00D818E7">
              <w:rPr>
                <w:rStyle w:val="ECCParagraph"/>
                <w:sz w:val="16"/>
              </w:rPr>
              <w:fldChar w:fldCharType="begin"/>
            </w:r>
            <w:r w:rsidR="00180FBD" w:rsidRPr="00D818E7">
              <w:rPr>
                <w:rStyle w:val="ECCParagraph"/>
                <w:sz w:val="16"/>
              </w:rPr>
              <w:instrText xml:space="preserve"> REF _Ref160714765 \r \h </w:instrText>
            </w:r>
            <w:r w:rsidR="00BC72D6" w:rsidRPr="00D818E7">
              <w:rPr>
                <w:rStyle w:val="ECCParagraph"/>
                <w:sz w:val="16"/>
              </w:rPr>
              <w:instrText xml:space="preserve"> \* MERGEFORMAT </w:instrText>
            </w:r>
            <w:r w:rsidR="00180FBD" w:rsidRPr="00D818E7">
              <w:rPr>
                <w:rStyle w:val="ECCParagraph"/>
                <w:sz w:val="16"/>
              </w:rPr>
            </w:r>
            <w:r w:rsidR="00180FBD" w:rsidRPr="00D818E7">
              <w:rPr>
                <w:rStyle w:val="ECCParagraph"/>
                <w:sz w:val="16"/>
              </w:rPr>
              <w:fldChar w:fldCharType="separate"/>
            </w:r>
            <w:r w:rsidR="00C12604" w:rsidRPr="00D818E7">
              <w:rPr>
                <w:rStyle w:val="ECCParagraph"/>
                <w:sz w:val="16"/>
              </w:rPr>
              <w:t>[18]</w:t>
            </w:r>
            <w:r w:rsidR="00180FBD" w:rsidRPr="00D818E7">
              <w:rPr>
                <w:rStyle w:val="ECCParagraph"/>
                <w:sz w:val="16"/>
              </w:rPr>
              <w:fldChar w:fldCharType="end"/>
            </w:r>
          </w:p>
        </w:tc>
      </w:tr>
    </w:tbl>
    <w:p w14:paraId="6A0E8627" w14:textId="53139FCD" w:rsidR="00F252B4" w:rsidRPr="009456D8" w:rsidRDefault="00F252B4" w:rsidP="00F252B4">
      <w:pPr>
        <w:rPr>
          <w:rStyle w:val="ECCParagraph"/>
        </w:rPr>
      </w:pPr>
      <w:r w:rsidRPr="009456D8">
        <w:rPr>
          <w:rStyle w:val="ECCParagraph"/>
        </w:rPr>
        <w:fldChar w:fldCharType="begin"/>
      </w:r>
      <w:r w:rsidRPr="009456D8">
        <w:rPr>
          <w:rStyle w:val="ECCParagraph"/>
        </w:rPr>
        <w:instrText xml:space="preserve"> REF _Ref128155820 \h  \* MERGEFORMAT </w:instrText>
      </w:r>
      <w:r w:rsidRPr="009456D8">
        <w:rPr>
          <w:rStyle w:val="ECCParagraph"/>
        </w:rPr>
      </w:r>
      <w:r w:rsidRPr="009456D8">
        <w:rPr>
          <w:rStyle w:val="ECCParagraph"/>
        </w:rPr>
        <w:fldChar w:fldCharType="separate"/>
      </w:r>
      <w:r w:rsidR="00C12604" w:rsidRPr="009456D8">
        <w:rPr>
          <w:rStyle w:val="ECCParagraph"/>
        </w:rPr>
        <w:t>Table 7</w:t>
      </w:r>
      <w:r w:rsidRPr="009456D8">
        <w:rPr>
          <w:rStyle w:val="ECCParagraph"/>
        </w:rPr>
        <w:fldChar w:fldCharType="end"/>
      </w:r>
      <w:r w:rsidRPr="009456D8">
        <w:rPr>
          <w:rStyle w:val="ECCParagraph"/>
        </w:rPr>
        <w:t xml:space="preserve"> and </w:t>
      </w:r>
      <w:r w:rsidRPr="009456D8">
        <w:rPr>
          <w:rStyle w:val="ECCParagraph"/>
        </w:rPr>
        <w:fldChar w:fldCharType="begin"/>
      </w:r>
      <w:r w:rsidRPr="009456D8">
        <w:rPr>
          <w:rStyle w:val="ECCParagraph"/>
        </w:rPr>
        <w:instrText xml:space="preserve"> REF _Ref128155828 \h  \* MERGEFORMAT </w:instrText>
      </w:r>
      <w:r w:rsidRPr="009456D8">
        <w:rPr>
          <w:rStyle w:val="ECCParagraph"/>
        </w:rPr>
      </w:r>
      <w:r w:rsidRPr="009456D8">
        <w:rPr>
          <w:rStyle w:val="ECCParagraph"/>
        </w:rPr>
        <w:fldChar w:fldCharType="separate"/>
      </w:r>
      <w:r w:rsidR="00C12604" w:rsidRPr="009456D8">
        <w:rPr>
          <w:rStyle w:val="ECCParagraph"/>
        </w:rPr>
        <w:t>Table 8</w:t>
      </w:r>
      <w:r w:rsidRPr="009456D8">
        <w:rPr>
          <w:rStyle w:val="ECCParagraph"/>
        </w:rPr>
        <w:fldChar w:fldCharType="end"/>
      </w:r>
      <w:r w:rsidRPr="009456D8">
        <w:rPr>
          <w:rStyle w:val="ECCParagraph"/>
        </w:rPr>
        <w:t xml:space="preserve"> </w:t>
      </w:r>
      <w:r w:rsidR="001D4C76" w:rsidRPr="009456D8">
        <w:rPr>
          <w:rStyle w:val="ECCParagraph"/>
        </w:rPr>
        <w:t>define antenna patterns for simulation of AAS and non-AAS systems respectively. It should be noted that some existing</w:t>
      </w:r>
      <w:r w:rsidR="001D4C76" w:rsidRPr="009456D8" w:rsidDel="00932AEB">
        <w:rPr>
          <w:rStyle w:val="ECCParagraph"/>
        </w:rPr>
        <w:t xml:space="preserve"> </w:t>
      </w:r>
      <w:r w:rsidR="001D4C76" w:rsidRPr="009456D8">
        <w:rPr>
          <w:rStyle w:val="ECCParagraph"/>
        </w:rPr>
        <w:t xml:space="preserve">national frameworks for WBB LMP do not account for the pointing direction and pattern of the antenna in their coordination processes, applying licenced </w:t>
      </w:r>
      <w:r w:rsidR="00017AC7" w:rsidRPr="0051547E">
        <w:rPr>
          <w:rStyle w:val="ECCParagraph"/>
          <w:i/>
          <w:iCs/>
        </w:rPr>
        <w:t>e.i.r.p.</w:t>
      </w:r>
      <w:r w:rsidR="00017AC7">
        <w:rPr>
          <w:rStyle w:val="ECCParagraph"/>
        </w:rPr>
        <w:t xml:space="preserve"> </w:t>
      </w:r>
      <w:r w:rsidR="001D4C76" w:rsidRPr="009456D8">
        <w:rPr>
          <w:rStyle w:val="ECCParagraph"/>
        </w:rPr>
        <w:t xml:space="preserve">in the coordination where WBB LMP is the interferer and peak Rx gain where WBB LMP is the victim for coordination. To account for this difference in the approach, both an omnidirectional antenna pattern and those defined in </w:t>
      </w:r>
      <w:r w:rsidR="00BC72D6" w:rsidRPr="009456D8">
        <w:rPr>
          <w:rStyle w:val="ECCParagraph"/>
        </w:rPr>
        <w:fldChar w:fldCharType="begin"/>
      </w:r>
      <w:r w:rsidR="00BC72D6" w:rsidRPr="009456D8">
        <w:rPr>
          <w:rStyle w:val="ECCParagraph"/>
        </w:rPr>
        <w:instrText xml:space="preserve"> REF _Ref166681739 \h </w:instrText>
      </w:r>
      <w:r w:rsidR="00BB175C" w:rsidRPr="009456D8">
        <w:rPr>
          <w:rStyle w:val="ECCParagraph"/>
        </w:rPr>
        <w:instrText xml:space="preserve"> \* MERGEFORMAT </w:instrText>
      </w:r>
      <w:r w:rsidR="00BC72D6" w:rsidRPr="009456D8">
        <w:rPr>
          <w:rStyle w:val="ECCParagraph"/>
        </w:rPr>
      </w:r>
      <w:r w:rsidR="00BC72D6" w:rsidRPr="009456D8">
        <w:rPr>
          <w:rStyle w:val="ECCParagraph"/>
        </w:rPr>
        <w:fldChar w:fldCharType="separate"/>
      </w:r>
      <w:r w:rsidR="00C12604" w:rsidRPr="009456D8">
        <w:rPr>
          <w:rStyle w:val="ECCParagraph"/>
        </w:rPr>
        <w:t>Table 5</w:t>
      </w:r>
      <w:r w:rsidR="00BC72D6" w:rsidRPr="009456D8">
        <w:rPr>
          <w:rStyle w:val="ECCParagraph"/>
        </w:rPr>
        <w:fldChar w:fldCharType="end"/>
      </w:r>
      <w:r w:rsidR="001D4C76" w:rsidRPr="009456D8">
        <w:rPr>
          <w:rStyle w:val="ECCParagraph"/>
        </w:rPr>
        <w:t xml:space="preserve"> and </w:t>
      </w:r>
      <w:r w:rsidR="00BC72D6" w:rsidRPr="009456D8">
        <w:rPr>
          <w:rStyle w:val="ECCParagraph"/>
        </w:rPr>
        <w:fldChar w:fldCharType="begin"/>
      </w:r>
      <w:r w:rsidR="00BC72D6" w:rsidRPr="009456D8">
        <w:rPr>
          <w:rStyle w:val="ECCParagraph"/>
        </w:rPr>
        <w:instrText xml:space="preserve"> REF _Ref161910406 \h </w:instrText>
      </w:r>
      <w:r w:rsidR="00BB175C" w:rsidRPr="009456D8">
        <w:rPr>
          <w:rStyle w:val="ECCParagraph"/>
        </w:rPr>
        <w:instrText xml:space="preserve"> \* MERGEFORMAT </w:instrText>
      </w:r>
      <w:r w:rsidR="00BC72D6" w:rsidRPr="009456D8">
        <w:rPr>
          <w:rStyle w:val="ECCParagraph"/>
        </w:rPr>
      </w:r>
      <w:r w:rsidR="00BC72D6" w:rsidRPr="009456D8">
        <w:rPr>
          <w:rStyle w:val="ECCParagraph"/>
        </w:rPr>
        <w:fldChar w:fldCharType="separate"/>
      </w:r>
      <w:r w:rsidR="00C12604" w:rsidRPr="009456D8">
        <w:rPr>
          <w:rStyle w:val="ECCParagraph"/>
        </w:rPr>
        <w:t>Table 6</w:t>
      </w:r>
      <w:r w:rsidR="00BC72D6" w:rsidRPr="009456D8">
        <w:rPr>
          <w:rStyle w:val="ECCParagraph"/>
        </w:rPr>
        <w:fldChar w:fldCharType="end"/>
      </w:r>
      <w:r w:rsidR="001D4C76" w:rsidRPr="009456D8">
        <w:rPr>
          <w:rStyle w:val="ECCParagraph"/>
        </w:rPr>
        <w:t xml:space="preserve"> could be studied for all cases. Omnidirectional antennas can be used for simulation, if the antenna pointing is not known.</w:t>
      </w:r>
    </w:p>
    <w:p w14:paraId="4A3D7463" w14:textId="49B029AE" w:rsidR="00F252B4" w:rsidRPr="009456D8" w:rsidRDefault="00F252B4" w:rsidP="00670D27">
      <w:pPr>
        <w:pStyle w:val="Caption"/>
        <w:rPr>
          <w:rStyle w:val="ECCParagraph"/>
          <w:rFonts w:eastAsia="Calibri"/>
        </w:rPr>
      </w:pPr>
      <w:bookmarkStart w:id="124" w:name="_Ref128155820"/>
      <w:r w:rsidRPr="009456D8">
        <w:rPr>
          <w:rStyle w:val="ECCParagraph"/>
        </w:rPr>
        <w:lastRenderedPageBreak/>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7</w:t>
      </w:r>
      <w:r w:rsidR="00C45EA5" w:rsidRPr="009456D8">
        <w:rPr>
          <w:rStyle w:val="ECCParagraph"/>
        </w:rPr>
        <w:fldChar w:fldCharType="end"/>
      </w:r>
      <w:bookmarkEnd w:id="124"/>
      <w:r w:rsidRPr="009456D8">
        <w:rPr>
          <w:rStyle w:val="ECCParagraph"/>
        </w:rPr>
        <w:t xml:space="preserve">: WBB LMP </w:t>
      </w:r>
      <w:r w:rsidR="007F73D7" w:rsidRPr="009456D8">
        <w:rPr>
          <w:rStyle w:val="ECCParagraph"/>
        </w:rPr>
        <w:t>b</w:t>
      </w:r>
      <w:r w:rsidRPr="009456D8">
        <w:rPr>
          <w:rStyle w:val="ECCParagraph"/>
        </w:rPr>
        <w:t>ase station AAS antenna characteristics</w:t>
      </w:r>
    </w:p>
    <w:tbl>
      <w:tblPr>
        <w:tblStyle w:val="ECCTable-redheader"/>
        <w:tblW w:w="5000" w:type="pct"/>
        <w:tblInd w:w="0" w:type="dxa"/>
        <w:tblLook w:val="04A0" w:firstRow="1" w:lastRow="0" w:firstColumn="1" w:lastColumn="0" w:noHBand="0" w:noVBand="1"/>
      </w:tblPr>
      <w:tblGrid>
        <w:gridCol w:w="5949"/>
        <w:gridCol w:w="3680"/>
      </w:tblGrid>
      <w:tr w:rsidR="00F252B4" w:rsidRPr="009456D8" w14:paraId="2A3552B3" w14:textId="77777777" w:rsidTr="004711DE">
        <w:trPr>
          <w:cnfStyle w:val="100000000000" w:firstRow="1" w:lastRow="0" w:firstColumn="0" w:lastColumn="0" w:oddVBand="0" w:evenVBand="0" w:oddHBand="0" w:evenHBand="0" w:firstRowFirstColumn="0" w:firstRowLastColumn="0" w:lastRowFirstColumn="0" w:lastRowLastColumn="0"/>
        </w:trPr>
        <w:tc>
          <w:tcPr>
            <w:tcW w:w="3089" w:type="pct"/>
          </w:tcPr>
          <w:p w14:paraId="32A6DB39" w14:textId="77777777" w:rsidR="00F252B4" w:rsidRPr="009456D8" w:rsidRDefault="00F252B4" w:rsidP="00171102">
            <w:pPr>
              <w:rPr>
                <w:rStyle w:val="ECCParagraph"/>
              </w:rPr>
            </w:pPr>
            <w:r w:rsidRPr="009456D8">
              <w:rPr>
                <w:rStyle w:val="ECCParagraph"/>
              </w:rPr>
              <w:t>AAS antenna pattern</w:t>
            </w:r>
          </w:p>
        </w:tc>
        <w:tc>
          <w:tcPr>
            <w:tcW w:w="1911" w:type="pct"/>
          </w:tcPr>
          <w:p w14:paraId="4634EAB4" w14:textId="063BE263" w:rsidR="00F252B4" w:rsidRPr="009456D8" w:rsidRDefault="00F252B4" w:rsidP="00DE3951">
            <w:pPr>
              <w:rPr>
                <w:rStyle w:val="ECCParagraph"/>
              </w:rPr>
            </w:pPr>
            <w:r w:rsidRPr="009456D8">
              <w:rPr>
                <w:rStyle w:val="ECCParagraph"/>
              </w:rPr>
              <w:t>Recommendation ITU-R M.2101</w:t>
            </w:r>
            <w:r w:rsidR="00B62348" w:rsidRPr="009456D8">
              <w:rPr>
                <w:rStyle w:val="ECCParagraph"/>
              </w:rPr>
              <w:t xml:space="preserve">, </w:t>
            </w:r>
            <w:r w:rsidRPr="009456D8">
              <w:rPr>
                <w:rStyle w:val="ECCParagraph"/>
              </w:rPr>
              <w:t>section 5</w:t>
            </w:r>
            <w:r w:rsidR="002179D0" w:rsidRPr="009456D8">
              <w:rPr>
                <w:rStyle w:val="ECCParagraph"/>
              </w:rPr>
              <w:t xml:space="preserve"> </w:t>
            </w:r>
            <w:r w:rsidR="002179D0" w:rsidRPr="009456D8">
              <w:rPr>
                <w:rStyle w:val="ECCParagraph"/>
              </w:rPr>
              <w:fldChar w:fldCharType="begin"/>
            </w:r>
            <w:r w:rsidR="002179D0" w:rsidRPr="009456D8">
              <w:rPr>
                <w:rStyle w:val="ECCParagraph"/>
              </w:rPr>
              <w:instrText xml:space="preserve"> REF _Ref160779969 \r \h </w:instrText>
            </w:r>
            <w:r w:rsidR="00BB175C" w:rsidRPr="009456D8">
              <w:rPr>
                <w:rStyle w:val="ECCParagraph"/>
              </w:rPr>
              <w:instrText xml:space="preserve"> \* MERGEFORMAT </w:instrText>
            </w:r>
            <w:r w:rsidR="002179D0" w:rsidRPr="009456D8">
              <w:rPr>
                <w:rStyle w:val="ECCParagraph"/>
              </w:rPr>
            </w:r>
            <w:r w:rsidR="002179D0" w:rsidRPr="009456D8">
              <w:rPr>
                <w:rStyle w:val="ECCParagraph"/>
              </w:rPr>
              <w:fldChar w:fldCharType="separate"/>
            </w:r>
            <w:r w:rsidR="00C12604" w:rsidRPr="009456D8">
              <w:rPr>
                <w:rStyle w:val="ECCParagraph"/>
              </w:rPr>
              <w:t>[24]</w:t>
            </w:r>
            <w:r w:rsidR="002179D0" w:rsidRPr="009456D8">
              <w:rPr>
                <w:rStyle w:val="ECCParagraph"/>
              </w:rPr>
              <w:fldChar w:fldCharType="end"/>
            </w:r>
          </w:p>
          <w:p w14:paraId="771CE2CA" w14:textId="4268B234" w:rsidR="00F252B4" w:rsidRPr="009456D8" w:rsidRDefault="00F252B4" w:rsidP="00DE3951">
            <w:pPr>
              <w:rPr>
                <w:rStyle w:val="ECCParagraph"/>
              </w:rPr>
            </w:pPr>
            <w:r w:rsidRPr="009456D8">
              <w:rPr>
                <w:rStyle w:val="ECCParagraph"/>
              </w:rPr>
              <w:t>Extended AAS Model 3GPP TR 38.803</w:t>
            </w:r>
            <w:r w:rsidR="002179D0" w:rsidRPr="009456D8">
              <w:rPr>
                <w:rStyle w:val="ECCParagraph"/>
              </w:rPr>
              <w:t>,</w:t>
            </w:r>
            <w:r w:rsidR="00F03886" w:rsidRPr="009456D8">
              <w:rPr>
                <w:rStyle w:val="ECCParagraph"/>
              </w:rPr>
              <w:t xml:space="preserve"> </w:t>
            </w:r>
            <w:r w:rsidR="00FD5892" w:rsidRPr="009456D8">
              <w:rPr>
                <w:rStyle w:val="ECCParagraph"/>
              </w:rPr>
              <w:t>s</w:t>
            </w:r>
            <w:r w:rsidRPr="009456D8">
              <w:rPr>
                <w:rStyle w:val="ECCParagraph"/>
              </w:rPr>
              <w:t>ection 5.2.3.2.4</w:t>
            </w:r>
            <w:r w:rsidR="002179D0" w:rsidRPr="009456D8">
              <w:rPr>
                <w:rStyle w:val="ECCParagraph"/>
              </w:rPr>
              <w:t xml:space="preserve"> </w:t>
            </w:r>
            <w:r w:rsidR="002179D0" w:rsidRPr="009456D8">
              <w:rPr>
                <w:rStyle w:val="ECCParagraph"/>
              </w:rPr>
              <w:fldChar w:fldCharType="begin"/>
            </w:r>
            <w:r w:rsidR="002179D0" w:rsidRPr="009456D8">
              <w:rPr>
                <w:rStyle w:val="ECCParagraph"/>
              </w:rPr>
              <w:instrText xml:space="preserve"> REF _Ref160779977 \r \h </w:instrText>
            </w:r>
            <w:r w:rsidR="00BB175C" w:rsidRPr="009456D8">
              <w:rPr>
                <w:rStyle w:val="ECCParagraph"/>
              </w:rPr>
              <w:instrText xml:space="preserve"> \* MERGEFORMAT </w:instrText>
            </w:r>
            <w:r w:rsidR="002179D0" w:rsidRPr="009456D8">
              <w:rPr>
                <w:rStyle w:val="ECCParagraph"/>
              </w:rPr>
            </w:r>
            <w:r w:rsidR="002179D0" w:rsidRPr="009456D8">
              <w:rPr>
                <w:rStyle w:val="ECCParagraph"/>
              </w:rPr>
              <w:fldChar w:fldCharType="separate"/>
            </w:r>
            <w:r w:rsidR="00C12604" w:rsidRPr="009456D8">
              <w:rPr>
                <w:rStyle w:val="ECCParagraph"/>
              </w:rPr>
              <w:t>[25]</w:t>
            </w:r>
            <w:r w:rsidR="002179D0" w:rsidRPr="009456D8">
              <w:rPr>
                <w:rStyle w:val="ECCParagraph"/>
              </w:rPr>
              <w:fldChar w:fldCharType="end"/>
            </w:r>
          </w:p>
        </w:tc>
      </w:tr>
      <w:tr w:rsidR="00F252B4" w:rsidRPr="009456D8" w14:paraId="6387D08B" w14:textId="77777777" w:rsidTr="004711DE">
        <w:tc>
          <w:tcPr>
            <w:tcW w:w="3089" w:type="pct"/>
            <w:vAlign w:val="top"/>
          </w:tcPr>
          <w:p w14:paraId="5AB2657B" w14:textId="77777777" w:rsidR="00F252B4" w:rsidRPr="009456D8" w:rsidRDefault="00F252B4" w:rsidP="00171102">
            <w:pPr>
              <w:rPr>
                <w:rStyle w:val="ECCParagraph"/>
              </w:rPr>
            </w:pPr>
            <w:r w:rsidRPr="009456D8">
              <w:rPr>
                <w:rStyle w:val="ECCParagraph"/>
              </w:rPr>
              <w:t>Element gain (dBi)</w:t>
            </w:r>
          </w:p>
        </w:tc>
        <w:tc>
          <w:tcPr>
            <w:tcW w:w="1911" w:type="pct"/>
            <w:vAlign w:val="top"/>
          </w:tcPr>
          <w:p w14:paraId="08EC1254" w14:textId="77777777" w:rsidR="00F252B4" w:rsidRPr="009456D8" w:rsidRDefault="00F252B4" w:rsidP="00171102">
            <w:pPr>
              <w:rPr>
                <w:rStyle w:val="ECCParagraph"/>
              </w:rPr>
            </w:pPr>
            <w:r w:rsidRPr="009456D8">
              <w:rPr>
                <w:rStyle w:val="ECCParagraph"/>
              </w:rPr>
              <w:t>6.4</w:t>
            </w:r>
          </w:p>
        </w:tc>
      </w:tr>
      <w:tr w:rsidR="00F252B4" w:rsidRPr="009456D8" w14:paraId="7016664E" w14:textId="77777777" w:rsidTr="004711DE">
        <w:tc>
          <w:tcPr>
            <w:tcW w:w="3089" w:type="pct"/>
            <w:vAlign w:val="top"/>
          </w:tcPr>
          <w:p w14:paraId="6C584EE4" w14:textId="77777777" w:rsidR="00F252B4" w:rsidRPr="009456D8" w:rsidRDefault="00F252B4" w:rsidP="00171102">
            <w:pPr>
              <w:rPr>
                <w:rStyle w:val="ECCParagraph"/>
              </w:rPr>
            </w:pPr>
            <w:r w:rsidRPr="009456D8">
              <w:rPr>
                <w:rStyle w:val="ECCParagraph"/>
              </w:rPr>
              <w:t>Horizontal/vertical front</w:t>
            </w:r>
            <w:r w:rsidRPr="009456D8">
              <w:rPr>
                <w:rStyle w:val="ECCParagraph"/>
              </w:rPr>
              <w:noBreakHyphen/>
              <w:t>to</w:t>
            </w:r>
            <w:r w:rsidRPr="009456D8">
              <w:rPr>
                <w:rStyle w:val="ECCParagraph"/>
              </w:rPr>
              <w:noBreakHyphen/>
              <w:t>back ratio (dB)</w:t>
            </w:r>
          </w:p>
        </w:tc>
        <w:tc>
          <w:tcPr>
            <w:tcW w:w="1911" w:type="pct"/>
            <w:vAlign w:val="top"/>
          </w:tcPr>
          <w:p w14:paraId="12D77E56" w14:textId="77777777" w:rsidR="00F252B4" w:rsidRPr="009456D8" w:rsidRDefault="00F252B4" w:rsidP="00171102">
            <w:pPr>
              <w:rPr>
                <w:rStyle w:val="ECCParagraph"/>
              </w:rPr>
            </w:pPr>
            <w:r w:rsidRPr="009456D8">
              <w:rPr>
                <w:rStyle w:val="ECCParagraph"/>
              </w:rPr>
              <w:t>30 for both H/V</w:t>
            </w:r>
          </w:p>
        </w:tc>
      </w:tr>
      <w:tr w:rsidR="00F252B4" w:rsidRPr="009456D8" w14:paraId="30E2A4E4" w14:textId="77777777" w:rsidTr="004711DE">
        <w:tc>
          <w:tcPr>
            <w:tcW w:w="3089" w:type="pct"/>
            <w:vAlign w:val="top"/>
          </w:tcPr>
          <w:p w14:paraId="265FBFF7" w14:textId="46F57AEE" w:rsidR="00F252B4" w:rsidRPr="009456D8" w:rsidRDefault="00F252B4" w:rsidP="00171102">
            <w:pPr>
              <w:rPr>
                <w:rStyle w:val="ECCParagraph"/>
              </w:rPr>
            </w:pPr>
            <w:r w:rsidRPr="009456D8">
              <w:rPr>
                <w:rStyle w:val="ECCParagraph"/>
              </w:rPr>
              <w:t>Antenna polari</w:t>
            </w:r>
            <w:r w:rsidR="00FD6E3B" w:rsidRPr="009456D8">
              <w:rPr>
                <w:rStyle w:val="ECCParagraph"/>
              </w:rPr>
              <w:t>s</w:t>
            </w:r>
            <w:r w:rsidRPr="009456D8">
              <w:rPr>
                <w:rStyle w:val="ECCParagraph"/>
              </w:rPr>
              <w:t xml:space="preserve">ation </w:t>
            </w:r>
          </w:p>
        </w:tc>
        <w:tc>
          <w:tcPr>
            <w:tcW w:w="1911" w:type="pct"/>
            <w:vAlign w:val="top"/>
          </w:tcPr>
          <w:p w14:paraId="4254237F" w14:textId="77777777" w:rsidR="00F252B4" w:rsidRPr="009456D8" w:rsidRDefault="00F252B4" w:rsidP="00171102">
            <w:pPr>
              <w:rPr>
                <w:rStyle w:val="ECCParagraph"/>
              </w:rPr>
            </w:pPr>
            <w:r w:rsidRPr="009456D8">
              <w:rPr>
                <w:rStyle w:val="ECCParagraph"/>
              </w:rPr>
              <w:t>Linear ±45º</w:t>
            </w:r>
          </w:p>
        </w:tc>
      </w:tr>
      <w:tr w:rsidR="00F252B4" w:rsidRPr="009456D8" w14:paraId="765CD6E5" w14:textId="77777777" w:rsidTr="004711DE">
        <w:tc>
          <w:tcPr>
            <w:tcW w:w="3089" w:type="pct"/>
            <w:vAlign w:val="top"/>
          </w:tcPr>
          <w:p w14:paraId="01DC8BEF" w14:textId="3E45941F" w:rsidR="00F252B4" w:rsidRPr="009456D8" w:rsidRDefault="00F252B4" w:rsidP="00171102">
            <w:pPr>
              <w:rPr>
                <w:rStyle w:val="ECCParagraph"/>
              </w:rPr>
            </w:pPr>
            <w:r w:rsidRPr="009456D8">
              <w:rPr>
                <w:rStyle w:val="ECCParagraph"/>
              </w:rPr>
              <w:t>Antenna array configuration (Row × Column) (Note </w:t>
            </w:r>
            <w:r w:rsidR="00A13232" w:rsidRPr="009456D8">
              <w:rPr>
                <w:rStyle w:val="ECCParagraph"/>
              </w:rPr>
              <w:t>1</w:t>
            </w:r>
            <w:r w:rsidRPr="009456D8">
              <w:rPr>
                <w:rStyle w:val="ECCParagraph"/>
              </w:rPr>
              <w:t>)</w:t>
            </w:r>
          </w:p>
        </w:tc>
        <w:tc>
          <w:tcPr>
            <w:tcW w:w="1911" w:type="pct"/>
            <w:vAlign w:val="top"/>
          </w:tcPr>
          <w:p w14:paraId="04F0FFC8" w14:textId="09284E86" w:rsidR="00F252B4" w:rsidRPr="009456D8" w:rsidRDefault="00F252B4" w:rsidP="00171102">
            <w:pPr>
              <w:rPr>
                <w:rStyle w:val="ECCParagraph"/>
              </w:rPr>
            </w:pPr>
            <w:r w:rsidRPr="009456D8">
              <w:rPr>
                <w:rStyle w:val="ECCParagraph"/>
              </w:rPr>
              <w:t>8x8 elements</w:t>
            </w:r>
          </w:p>
          <w:p w14:paraId="2C9158BA" w14:textId="76710703" w:rsidR="00F252B4" w:rsidRPr="009456D8" w:rsidRDefault="00F252B4" w:rsidP="00171102">
            <w:pPr>
              <w:rPr>
                <w:rStyle w:val="ECCParagraph"/>
              </w:rPr>
            </w:pPr>
            <w:r w:rsidRPr="009456D8">
              <w:rPr>
                <w:rStyle w:val="ECCParagraph"/>
              </w:rPr>
              <w:t>4x4 elements</w:t>
            </w:r>
          </w:p>
          <w:p w14:paraId="5F05A376" w14:textId="17B15819" w:rsidR="00F252B4" w:rsidRPr="009456D8" w:rsidRDefault="00F252B4" w:rsidP="00171102">
            <w:pPr>
              <w:rPr>
                <w:rStyle w:val="ECCParagraph"/>
              </w:rPr>
            </w:pPr>
            <w:r w:rsidRPr="009456D8">
              <w:rPr>
                <w:rStyle w:val="ECCParagraph"/>
              </w:rPr>
              <w:t>(4x8 elements could be used as well)</w:t>
            </w:r>
          </w:p>
        </w:tc>
      </w:tr>
      <w:tr w:rsidR="00F252B4" w:rsidRPr="009456D8" w14:paraId="0DDD4D95" w14:textId="77777777" w:rsidTr="004711DE">
        <w:tc>
          <w:tcPr>
            <w:tcW w:w="3089" w:type="pct"/>
            <w:vAlign w:val="top"/>
          </w:tcPr>
          <w:p w14:paraId="62ACFC6F" w14:textId="77777777" w:rsidR="00F252B4" w:rsidRPr="009456D8" w:rsidRDefault="00F252B4" w:rsidP="00A37E7C">
            <w:pPr>
              <w:jc w:val="left"/>
              <w:rPr>
                <w:rStyle w:val="ECCParagraph"/>
              </w:rPr>
            </w:pPr>
            <w:r w:rsidRPr="009456D8">
              <w:rPr>
                <w:rStyle w:val="ECCParagraph"/>
              </w:rPr>
              <w:t>Horizontal/Vertical radiating element/sub-array spacing, dh /dv</w:t>
            </w:r>
          </w:p>
        </w:tc>
        <w:tc>
          <w:tcPr>
            <w:tcW w:w="1911" w:type="pct"/>
            <w:vAlign w:val="top"/>
          </w:tcPr>
          <w:p w14:paraId="215D283C" w14:textId="77777777" w:rsidR="00F252B4" w:rsidRPr="009456D8" w:rsidRDefault="00F252B4" w:rsidP="00A37E7C">
            <w:pPr>
              <w:jc w:val="left"/>
              <w:rPr>
                <w:rStyle w:val="ECCParagraph"/>
              </w:rPr>
            </w:pPr>
            <w:r w:rsidRPr="009456D8">
              <w:rPr>
                <w:rStyle w:val="ECCParagraph"/>
              </w:rPr>
              <w:t>0.5 of wavelength for H, 0.7 of wavelength for V</w:t>
            </w:r>
          </w:p>
        </w:tc>
      </w:tr>
      <w:tr w:rsidR="00F252B4" w:rsidRPr="009456D8" w14:paraId="6AB8F0EA" w14:textId="77777777" w:rsidTr="004711DE">
        <w:tc>
          <w:tcPr>
            <w:tcW w:w="3089" w:type="pct"/>
            <w:vAlign w:val="top"/>
          </w:tcPr>
          <w:p w14:paraId="7DF6010D" w14:textId="38EE8553" w:rsidR="00F252B4" w:rsidRPr="009456D8" w:rsidRDefault="00F252B4" w:rsidP="00A37E7C">
            <w:pPr>
              <w:jc w:val="left"/>
              <w:rPr>
                <w:rStyle w:val="ECCParagraph"/>
              </w:rPr>
            </w:pPr>
            <w:r w:rsidRPr="009456D8">
              <w:rPr>
                <w:rStyle w:val="ECCParagraph"/>
              </w:rPr>
              <w:t xml:space="preserve">Number of element rows in sub-array, Msub (Note </w:t>
            </w:r>
            <w:r w:rsidR="00A13232" w:rsidRPr="009456D8">
              <w:rPr>
                <w:rStyle w:val="ECCParagraph"/>
              </w:rPr>
              <w:t>2</w:t>
            </w:r>
            <w:r w:rsidRPr="009456D8">
              <w:rPr>
                <w:rStyle w:val="ECCParagraph"/>
              </w:rPr>
              <w:t>)</w:t>
            </w:r>
          </w:p>
        </w:tc>
        <w:tc>
          <w:tcPr>
            <w:tcW w:w="1911" w:type="pct"/>
            <w:vAlign w:val="top"/>
          </w:tcPr>
          <w:p w14:paraId="61934B34" w14:textId="77777777" w:rsidR="00F252B4" w:rsidRPr="009456D8" w:rsidRDefault="00F252B4" w:rsidP="00A37E7C">
            <w:pPr>
              <w:rPr>
                <w:rStyle w:val="ECCParagraph"/>
              </w:rPr>
            </w:pPr>
            <w:r w:rsidRPr="009456D8">
              <w:rPr>
                <w:rStyle w:val="ECCParagraph"/>
              </w:rPr>
              <w:t>3</w:t>
            </w:r>
          </w:p>
        </w:tc>
      </w:tr>
      <w:tr w:rsidR="00F252B4" w:rsidRPr="009456D8" w14:paraId="194BE9F1" w14:textId="77777777" w:rsidTr="004711DE">
        <w:tc>
          <w:tcPr>
            <w:tcW w:w="3089" w:type="pct"/>
            <w:vAlign w:val="top"/>
          </w:tcPr>
          <w:p w14:paraId="53FF37D8" w14:textId="38DE28E6" w:rsidR="00F252B4" w:rsidRPr="009456D8" w:rsidRDefault="00F252B4" w:rsidP="00A37E7C">
            <w:pPr>
              <w:jc w:val="left"/>
              <w:rPr>
                <w:rStyle w:val="ECCParagraph"/>
              </w:rPr>
            </w:pPr>
            <w:r w:rsidRPr="009456D8">
              <w:rPr>
                <w:rStyle w:val="ECCParagraph"/>
              </w:rPr>
              <w:t xml:space="preserve">Vertical radiating element spacing in sub-array, dv,sub (Note </w:t>
            </w:r>
            <w:r w:rsidR="00A13232" w:rsidRPr="009456D8">
              <w:rPr>
                <w:rStyle w:val="ECCParagraph"/>
              </w:rPr>
              <w:t>2</w:t>
            </w:r>
            <w:r w:rsidRPr="009456D8">
              <w:rPr>
                <w:rStyle w:val="ECCParagraph"/>
              </w:rPr>
              <w:t>)</w:t>
            </w:r>
          </w:p>
        </w:tc>
        <w:tc>
          <w:tcPr>
            <w:tcW w:w="1911" w:type="pct"/>
            <w:vAlign w:val="top"/>
          </w:tcPr>
          <w:p w14:paraId="010E3675" w14:textId="77777777" w:rsidR="00F252B4" w:rsidRPr="009456D8" w:rsidRDefault="00F252B4" w:rsidP="00A37E7C">
            <w:pPr>
              <w:rPr>
                <w:rStyle w:val="ECCParagraph"/>
              </w:rPr>
            </w:pPr>
            <w:r w:rsidRPr="009456D8">
              <w:rPr>
                <w:rStyle w:val="ECCParagraph"/>
              </w:rPr>
              <w:t>0.7 of wavelength of V</w:t>
            </w:r>
          </w:p>
        </w:tc>
      </w:tr>
      <w:tr w:rsidR="00F252B4" w:rsidRPr="009456D8" w14:paraId="450D8CD7" w14:textId="77777777" w:rsidTr="004711DE">
        <w:tc>
          <w:tcPr>
            <w:tcW w:w="3089" w:type="pct"/>
            <w:vAlign w:val="top"/>
          </w:tcPr>
          <w:p w14:paraId="105A8850" w14:textId="7FC6F1B6" w:rsidR="00F252B4" w:rsidRPr="009456D8" w:rsidRDefault="00F252B4" w:rsidP="00A37E7C">
            <w:pPr>
              <w:jc w:val="left"/>
              <w:rPr>
                <w:rStyle w:val="ECCParagraph"/>
              </w:rPr>
            </w:pPr>
            <w:r w:rsidRPr="009456D8">
              <w:rPr>
                <w:rStyle w:val="ECCParagraph"/>
              </w:rPr>
              <w:t xml:space="preserve">Pre-set sub-array down-tilt, θsubtilt (degrees) (Note </w:t>
            </w:r>
            <w:r w:rsidR="00A13232" w:rsidRPr="009456D8">
              <w:rPr>
                <w:rStyle w:val="ECCParagraph"/>
              </w:rPr>
              <w:t>2</w:t>
            </w:r>
            <w:r w:rsidRPr="009456D8">
              <w:rPr>
                <w:rStyle w:val="ECCParagraph"/>
              </w:rPr>
              <w:t>)</w:t>
            </w:r>
          </w:p>
        </w:tc>
        <w:tc>
          <w:tcPr>
            <w:tcW w:w="1911" w:type="pct"/>
            <w:vAlign w:val="top"/>
          </w:tcPr>
          <w:p w14:paraId="7C2C2828" w14:textId="77777777" w:rsidR="00F252B4" w:rsidRPr="009456D8" w:rsidRDefault="00F252B4" w:rsidP="00A37E7C">
            <w:pPr>
              <w:rPr>
                <w:rStyle w:val="ECCParagraph"/>
              </w:rPr>
            </w:pPr>
            <w:r w:rsidRPr="009456D8">
              <w:rPr>
                <w:rStyle w:val="ECCParagraph"/>
              </w:rPr>
              <w:t>3</w:t>
            </w:r>
          </w:p>
        </w:tc>
      </w:tr>
      <w:tr w:rsidR="00F252B4" w:rsidRPr="009456D8" w14:paraId="0FDCE4A3" w14:textId="77777777" w:rsidTr="004711DE">
        <w:tc>
          <w:tcPr>
            <w:tcW w:w="3089" w:type="pct"/>
            <w:vAlign w:val="top"/>
          </w:tcPr>
          <w:p w14:paraId="33E0F18B" w14:textId="77777777" w:rsidR="00F252B4" w:rsidRPr="009456D8" w:rsidRDefault="00F252B4" w:rsidP="00A37E7C">
            <w:pPr>
              <w:jc w:val="left"/>
              <w:rPr>
                <w:rStyle w:val="ECCParagraph"/>
              </w:rPr>
            </w:pPr>
            <w:r w:rsidRPr="009456D8">
              <w:rPr>
                <w:rStyle w:val="ECCParagraph"/>
              </w:rPr>
              <w:t>Base station horizontal coverage range (degrees)</w:t>
            </w:r>
          </w:p>
        </w:tc>
        <w:tc>
          <w:tcPr>
            <w:tcW w:w="1911" w:type="pct"/>
            <w:vAlign w:val="top"/>
          </w:tcPr>
          <w:p w14:paraId="579F2861" w14:textId="77777777" w:rsidR="00F252B4" w:rsidRPr="009456D8" w:rsidRDefault="00F252B4" w:rsidP="00A37E7C">
            <w:pPr>
              <w:rPr>
                <w:rStyle w:val="ECCParagraph"/>
              </w:rPr>
            </w:pPr>
            <w:r w:rsidRPr="009456D8">
              <w:rPr>
                <w:rStyle w:val="ECCParagraph"/>
              </w:rPr>
              <w:t>±60°</w:t>
            </w:r>
          </w:p>
        </w:tc>
      </w:tr>
      <w:tr w:rsidR="00F252B4" w:rsidRPr="009456D8" w14:paraId="52FE818D" w14:textId="77777777" w:rsidTr="004711DE">
        <w:tc>
          <w:tcPr>
            <w:tcW w:w="3089" w:type="pct"/>
            <w:vAlign w:val="top"/>
          </w:tcPr>
          <w:p w14:paraId="283BFB10" w14:textId="77777777" w:rsidR="00F252B4" w:rsidRPr="009456D8" w:rsidRDefault="00F252B4" w:rsidP="00A37E7C">
            <w:pPr>
              <w:jc w:val="left"/>
              <w:rPr>
                <w:rStyle w:val="ECCParagraph"/>
              </w:rPr>
            </w:pPr>
            <w:r w:rsidRPr="009456D8">
              <w:rPr>
                <w:rStyle w:val="ECCParagraph"/>
              </w:rPr>
              <w:t>Base station vertical coverage range (degrees) (Note 3)</w:t>
            </w:r>
          </w:p>
        </w:tc>
        <w:tc>
          <w:tcPr>
            <w:tcW w:w="1911" w:type="pct"/>
            <w:vAlign w:val="top"/>
          </w:tcPr>
          <w:p w14:paraId="201B50FB" w14:textId="77777777" w:rsidR="00F252B4" w:rsidRPr="009456D8" w:rsidRDefault="00F252B4" w:rsidP="00A37E7C">
            <w:pPr>
              <w:rPr>
                <w:rStyle w:val="ECCParagraph"/>
              </w:rPr>
            </w:pPr>
            <w:r w:rsidRPr="009456D8">
              <w:rPr>
                <w:rStyle w:val="ECCParagraph"/>
              </w:rPr>
              <w:t>0 to -30</w:t>
            </w:r>
          </w:p>
        </w:tc>
      </w:tr>
      <w:tr w:rsidR="00F252B4" w:rsidRPr="009456D8" w14:paraId="6FD1AFEA" w14:textId="77777777" w:rsidTr="004711DE">
        <w:tc>
          <w:tcPr>
            <w:tcW w:w="3089" w:type="pct"/>
            <w:vAlign w:val="top"/>
          </w:tcPr>
          <w:p w14:paraId="08BCEC4C" w14:textId="77777777" w:rsidR="00F252B4" w:rsidRPr="009456D8" w:rsidRDefault="00F252B4" w:rsidP="00A37E7C">
            <w:pPr>
              <w:jc w:val="left"/>
              <w:rPr>
                <w:rStyle w:val="ECCParagraph"/>
              </w:rPr>
            </w:pPr>
            <w:r w:rsidRPr="009456D8">
              <w:rPr>
                <w:rStyle w:val="ECCParagraph"/>
              </w:rPr>
              <w:t xml:space="preserve">Mechanical downtilt (degrees) </w:t>
            </w:r>
          </w:p>
        </w:tc>
        <w:tc>
          <w:tcPr>
            <w:tcW w:w="1911" w:type="pct"/>
            <w:vAlign w:val="top"/>
          </w:tcPr>
          <w:p w14:paraId="52C1CC91" w14:textId="77777777" w:rsidR="00F252B4" w:rsidRPr="009456D8" w:rsidRDefault="00F252B4" w:rsidP="00A37E7C">
            <w:pPr>
              <w:rPr>
                <w:rStyle w:val="ECCParagraph"/>
              </w:rPr>
            </w:pPr>
            <w:r w:rsidRPr="009456D8">
              <w:rPr>
                <w:rStyle w:val="ECCParagraph"/>
              </w:rPr>
              <w:t>0 and 10</w:t>
            </w:r>
          </w:p>
        </w:tc>
      </w:tr>
      <w:tr w:rsidR="00F252B4" w:rsidRPr="00D818E7" w14:paraId="22909F4C" w14:textId="77777777" w:rsidTr="00DE1DE9">
        <w:tc>
          <w:tcPr>
            <w:tcW w:w="5000" w:type="pct"/>
            <w:gridSpan w:val="2"/>
            <w:vAlign w:val="top"/>
          </w:tcPr>
          <w:p w14:paraId="7F6CBD16" w14:textId="40CB2332" w:rsidR="00A13232" w:rsidRPr="00D818E7" w:rsidRDefault="00A13232" w:rsidP="00D818E7">
            <w:pPr>
              <w:pStyle w:val="ECCTablenote"/>
              <w:rPr>
                <w:rStyle w:val="ECCParagraph"/>
                <w:sz w:val="16"/>
              </w:rPr>
            </w:pPr>
            <w:r w:rsidRPr="00D818E7">
              <w:rPr>
                <w:rStyle w:val="ECCParagraph"/>
                <w:sz w:val="16"/>
              </w:rPr>
              <w:t>Note 1: For the small/micro cell case, 8×8 means</w:t>
            </w:r>
            <w:r w:rsidR="001D4C76" w:rsidRPr="00D818E7">
              <w:rPr>
                <w:rStyle w:val="ECCParagraph"/>
                <w:sz w:val="16"/>
              </w:rPr>
              <w:t xml:space="preserve"> that</w:t>
            </w:r>
            <w:r w:rsidRPr="00D818E7">
              <w:rPr>
                <w:rStyle w:val="ECCParagraph"/>
                <w:sz w:val="16"/>
              </w:rPr>
              <w:t xml:space="preserve"> there are 8 vertical and 8 horizontal radiating elements. For the extended AAS model case, 4×8 means </w:t>
            </w:r>
            <w:r w:rsidR="001D4C76" w:rsidRPr="00D818E7">
              <w:rPr>
                <w:rStyle w:val="ECCParagraph"/>
                <w:sz w:val="16"/>
              </w:rPr>
              <w:t xml:space="preserve">that </w:t>
            </w:r>
            <w:r w:rsidRPr="00D818E7">
              <w:rPr>
                <w:rStyle w:val="ECCParagraph"/>
                <w:sz w:val="16"/>
              </w:rPr>
              <w:t>there are 4 vertical and 8 horizontal radiating sub-arrays.</w:t>
            </w:r>
          </w:p>
          <w:p w14:paraId="5A568AA9" w14:textId="15D1095E" w:rsidR="00F252B4" w:rsidRPr="00D818E7" w:rsidRDefault="00F252B4" w:rsidP="00D818E7">
            <w:pPr>
              <w:pStyle w:val="ECCTablenote"/>
              <w:rPr>
                <w:rStyle w:val="ECCParagraph"/>
                <w:sz w:val="16"/>
              </w:rPr>
            </w:pPr>
            <w:r w:rsidRPr="00D818E7">
              <w:rPr>
                <w:rStyle w:val="ECCParagraph"/>
                <w:sz w:val="16"/>
              </w:rPr>
              <w:t xml:space="preserve">Note </w:t>
            </w:r>
            <w:r w:rsidR="00A13232" w:rsidRPr="00D818E7">
              <w:rPr>
                <w:rStyle w:val="ECCParagraph"/>
                <w:sz w:val="16"/>
              </w:rPr>
              <w:t>2</w:t>
            </w:r>
            <w:r w:rsidRPr="00D818E7">
              <w:rPr>
                <w:rStyle w:val="ECCParagraph"/>
                <w:sz w:val="16"/>
              </w:rPr>
              <w:t>: Only needed when sub</w:t>
            </w:r>
            <w:r w:rsidR="00090083">
              <w:rPr>
                <w:rStyle w:val="ECCParagraph"/>
                <w:sz w:val="16"/>
              </w:rPr>
              <w:t>-</w:t>
            </w:r>
            <w:r w:rsidRPr="00D818E7">
              <w:rPr>
                <w:rStyle w:val="ECCParagraph"/>
                <w:sz w:val="16"/>
              </w:rPr>
              <w:t>array antenna model is used</w:t>
            </w:r>
          </w:p>
          <w:p w14:paraId="699C0C4C" w14:textId="77777777" w:rsidR="00F252B4" w:rsidRPr="00D818E7" w:rsidRDefault="00F252B4" w:rsidP="00D818E7">
            <w:pPr>
              <w:pStyle w:val="ECCTablenote"/>
              <w:rPr>
                <w:rStyle w:val="ECCParagraph"/>
                <w:sz w:val="16"/>
              </w:rPr>
            </w:pPr>
            <w:r w:rsidRPr="00D818E7">
              <w:rPr>
                <w:rStyle w:val="ECCParagraph"/>
                <w:sz w:val="16"/>
              </w:rPr>
              <w:t>Note 3: The vertical coverage range is given in global coordinate system, i.e. 0° being at the horizon.</w:t>
            </w:r>
          </w:p>
        </w:tc>
      </w:tr>
    </w:tbl>
    <w:p w14:paraId="0FE832A4" w14:textId="6FDA7662" w:rsidR="00F252B4" w:rsidRPr="009456D8" w:rsidRDefault="00F252B4" w:rsidP="006065DE">
      <w:pPr>
        <w:pStyle w:val="Caption"/>
        <w:rPr>
          <w:rStyle w:val="ECCParagraph"/>
          <w:rFonts w:eastAsia="Calibri"/>
        </w:rPr>
      </w:pPr>
      <w:bookmarkStart w:id="125" w:name="_Ref128155828"/>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8</w:t>
      </w:r>
      <w:r w:rsidR="00C45EA5" w:rsidRPr="009456D8">
        <w:rPr>
          <w:rStyle w:val="ECCParagraph"/>
        </w:rPr>
        <w:fldChar w:fldCharType="end"/>
      </w:r>
      <w:bookmarkEnd w:id="125"/>
      <w:r w:rsidRPr="009456D8">
        <w:rPr>
          <w:rStyle w:val="ECCParagraph"/>
        </w:rPr>
        <w:t>: Directional WBB LMP base station non-AAS antenna characteristics</w:t>
      </w:r>
    </w:p>
    <w:tbl>
      <w:tblPr>
        <w:tblStyle w:val="ECCTable-redheader"/>
        <w:tblW w:w="4999" w:type="pct"/>
        <w:tblInd w:w="0" w:type="dxa"/>
        <w:tblLook w:val="04A0" w:firstRow="1" w:lastRow="0" w:firstColumn="1" w:lastColumn="0" w:noHBand="0" w:noVBand="1"/>
      </w:tblPr>
      <w:tblGrid>
        <w:gridCol w:w="3113"/>
        <w:gridCol w:w="6514"/>
      </w:tblGrid>
      <w:tr w:rsidR="00F252B4" w:rsidRPr="009456D8" w14:paraId="1C3CDB2D" w14:textId="77777777" w:rsidTr="00F92224">
        <w:trPr>
          <w:cnfStyle w:val="100000000000" w:firstRow="1" w:lastRow="0" w:firstColumn="0" w:lastColumn="0" w:oddVBand="0" w:evenVBand="0" w:oddHBand="0" w:evenHBand="0" w:firstRowFirstColumn="0" w:firstRowLastColumn="0" w:lastRowFirstColumn="0" w:lastRowLastColumn="0"/>
        </w:trPr>
        <w:tc>
          <w:tcPr>
            <w:tcW w:w="1617" w:type="pct"/>
          </w:tcPr>
          <w:p w14:paraId="59EB82A9" w14:textId="3656A3CB" w:rsidR="00F252B4" w:rsidRPr="009456D8" w:rsidRDefault="00F252B4" w:rsidP="00A37E7C">
            <w:pPr>
              <w:rPr>
                <w:rStyle w:val="ECCParagraph"/>
              </w:rPr>
            </w:pPr>
            <w:r w:rsidRPr="009456D8">
              <w:rPr>
                <w:rStyle w:val="ECCParagraph"/>
              </w:rPr>
              <w:t xml:space="preserve">Non-AAS </w:t>
            </w:r>
            <w:r w:rsidR="005F0085" w:rsidRPr="009456D8">
              <w:rPr>
                <w:rStyle w:val="ECCParagraph"/>
              </w:rPr>
              <w:t>a</w:t>
            </w:r>
            <w:r w:rsidRPr="009456D8">
              <w:rPr>
                <w:rStyle w:val="ECCParagraph"/>
              </w:rPr>
              <w:t xml:space="preserve">ntenna </w:t>
            </w:r>
            <w:r w:rsidR="005F0085" w:rsidRPr="009456D8">
              <w:rPr>
                <w:rStyle w:val="ECCParagraph"/>
              </w:rPr>
              <w:t>p</w:t>
            </w:r>
            <w:r w:rsidRPr="009456D8">
              <w:rPr>
                <w:rStyle w:val="ECCParagraph"/>
              </w:rPr>
              <w:t>attern</w:t>
            </w:r>
          </w:p>
        </w:tc>
        <w:tc>
          <w:tcPr>
            <w:tcW w:w="3383" w:type="pct"/>
          </w:tcPr>
          <w:p w14:paraId="3B00795E" w14:textId="74DC1558" w:rsidR="00F252B4" w:rsidRPr="009456D8" w:rsidRDefault="005F0085" w:rsidP="00A37E7C">
            <w:pPr>
              <w:rPr>
                <w:rStyle w:val="ECCParagraph"/>
              </w:rPr>
            </w:pPr>
            <w:r w:rsidRPr="009456D8">
              <w:rPr>
                <w:rStyle w:val="ECCParagraph"/>
              </w:rPr>
              <w:t xml:space="preserve">Recommendation </w:t>
            </w:r>
            <w:r w:rsidR="00F252B4" w:rsidRPr="009456D8">
              <w:rPr>
                <w:rStyle w:val="ECCParagraph"/>
              </w:rPr>
              <w:t>ITU-R F.1336</w:t>
            </w:r>
            <w:r w:rsidR="009F63DE" w:rsidRPr="009456D8">
              <w:rPr>
                <w:rStyle w:val="ECCParagraph"/>
              </w:rPr>
              <w:t xml:space="preserve"> </w:t>
            </w:r>
            <w:r w:rsidR="009F63DE" w:rsidRPr="009456D8">
              <w:rPr>
                <w:rStyle w:val="ECCParagraph"/>
              </w:rPr>
              <w:fldChar w:fldCharType="begin"/>
            </w:r>
            <w:r w:rsidR="009F63DE" w:rsidRPr="009456D8">
              <w:rPr>
                <w:rStyle w:val="ECCParagraph"/>
              </w:rPr>
              <w:instrText xml:space="preserve"> REF _Ref160780032 \r \h </w:instrText>
            </w:r>
            <w:r w:rsidR="00BB175C" w:rsidRPr="009456D8">
              <w:rPr>
                <w:rStyle w:val="ECCParagraph"/>
              </w:rPr>
              <w:instrText xml:space="preserve"> \* MERGEFORMAT </w:instrText>
            </w:r>
            <w:r w:rsidR="009F63DE" w:rsidRPr="009456D8">
              <w:rPr>
                <w:rStyle w:val="ECCParagraph"/>
              </w:rPr>
            </w:r>
            <w:r w:rsidR="009F63DE" w:rsidRPr="009456D8">
              <w:rPr>
                <w:rStyle w:val="ECCParagraph"/>
              </w:rPr>
              <w:fldChar w:fldCharType="separate"/>
            </w:r>
            <w:r w:rsidR="00C12604" w:rsidRPr="009456D8">
              <w:rPr>
                <w:rStyle w:val="ECCParagraph"/>
              </w:rPr>
              <w:t>[26]</w:t>
            </w:r>
            <w:r w:rsidR="009F63DE" w:rsidRPr="009456D8">
              <w:rPr>
                <w:rStyle w:val="ECCParagraph"/>
              </w:rPr>
              <w:fldChar w:fldCharType="end"/>
            </w:r>
          </w:p>
        </w:tc>
      </w:tr>
      <w:tr w:rsidR="00F252B4" w:rsidRPr="009456D8" w14:paraId="5EBD51FA" w14:textId="77777777" w:rsidTr="00F92224">
        <w:trPr>
          <w:trHeight w:val="20"/>
        </w:trPr>
        <w:tc>
          <w:tcPr>
            <w:tcW w:w="1617" w:type="pct"/>
          </w:tcPr>
          <w:p w14:paraId="65B10086" w14:textId="3A2BC230" w:rsidR="00F252B4" w:rsidRPr="009456D8" w:rsidRDefault="00F252B4" w:rsidP="00A37E7C">
            <w:pPr>
              <w:rPr>
                <w:rStyle w:val="ECCParagraph"/>
              </w:rPr>
            </w:pPr>
            <w:r w:rsidRPr="009456D8">
              <w:rPr>
                <w:rStyle w:val="ECCParagraph"/>
              </w:rPr>
              <w:br w:type="page"/>
              <w:t>Sectori</w:t>
            </w:r>
            <w:r w:rsidR="00987007" w:rsidRPr="009456D8">
              <w:rPr>
                <w:rStyle w:val="ECCParagraph"/>
              </w:rPr>
              <w:t>s</w:t>
            </w:r>
            <w:r w:rsidRPr="009456D8">
              <w:rPr>
                <w:rStyle w:val="ECCParagraph"/>
              </w:rPr>
              <w:t>ation</w:t>
            </w:r>
          </w:p>
        </w:tc>
        <w:tc>
          <w:tcPr>
            <w:tcW w:w="3383" w:type="pct"/>
          </w:tcPr>
          <w:p w14:paraId="526DF0D7" w14:textId="77777777" w:rsidR="00F252B4" w:rsidRPr="009456D8" w:rsidRDefault="00F252B4" w:rsidP="00A37E7C">
            <w:pPr>
              <w:rPr>
                <w:rStyle w:val="ECCParagraph"/>
              </w:rPr>
            </w:pPr>
            <w:r w:rsidRPr="009456D8">
              <w:rPr>
                <w:rStyle w:val="ECCParagraph"/>
              </w:rPr>
              <w:t>1 sector for single BS; tri-sector for network layout simulation</w:t>
            </w:r>
          </w:p>
        </w:tc>
      </w:tr>
      <w:tr w:rsidR="00F252B4" w:rsidRPr="009456D8" w14:paraId="7FA5A0B7" w14:textId="77777777" w:rsidTr="00F92224">
        <w:trPr>
          <w:trHeight w:val="20"/>
        </w:trPr>
        <w:tc>
          <w:tcPr>
            <w:tcW w:w="1617" w:type="pct"/>
          </w:tcPr>
          <w:p w14:paraId="1FFED6EA" w14:textId="77777777" w:rsidR="00F252B4" w:rsidRPr="009456D8" w:rsidRDefault="00F252B4" w:rsidP="00A37E7C">
            <w:pPr>
              <w:rPr>
                <w:rStyle w:val="ECCParagraph"/>
              </w:rPr>
            </w:pPr>
            <w:r w:rsidRPr="009456D8">
              <w:rPr>
                <w:rStyle w:val="ECCParagraph"/>
              </w:rPr>
              <w:t>Non-AAS BS downtilt (degrees)</w:t>
            </w:r>
          </w:p>
        </w:tc>
        <w:tc>
          <w:tcPr>
            <w:tcW w:w="3383" w:type="pct"/>
          </w:tcPr>
          <w:p w14:paraId="0E87827D" w14:textId="77777777" w:rsidR="00F252B4" w:rsidRPr="009456D8" w:rsidRDefault="00F252B4" w:rsidP="00A37E7C">
            <w:pPr>
              <w:rPr>
                <w:rStyle w:val="ECCParagraph"/>
              </w:rPr>
            </w:pPr>
            <w:r w:rsidRPr="009456D8">
              <w:rPr>
                <w:rStyle w:val="ECCParagraph"/>
              </w:rPr>
              <w:t>0 and 10</w:t>
            </w:r>
          </w:p>
        </w:tc>
      </w:tr>
      <w:tr w:rsidR="00F252B4" w:rsidRPr="009456D8" w14:paraId="2FF899CE" w14:textId="77777777" w:rsidTr="00F92224">
        <w:trPr>
          <w:trHeight w:val="20"/>
        </w:trPr>
        <w:tc>
          <w:tcPr>
            <w:tcW w:w="1617" w:type="pct"/>
          </w:tcPr>
          <w:p w14:paraId="10138C3D" w14:textId="77777777" w:rsidR="00F252B4" w:rsidRPr="009456D8" w:rsidRDefault="00F252B4" w:rsidP="00A37E7C">
            <w:pPr>
              <w:rPr>
                <w:rStyle w:val="ECCParagraph"/>
              </w:rPr>
            </w:pPr>
            <w:r w:rsidRPr="009456D8">
              <w:rPr>
                <w:rStyle w:val="ECCParagraph"/>
              </w:rPr>
              <w:t>Frequency reuse</w:t>
            </w:r>
          </w:p>
        </w:tc>
        <w:tc>
          <w:tcPr>
            <w:tcW w:w="3383" w:type="pct"/>
          </w:tcPr>
          <w:p w14:paraId="58F7A819" w14:textId="77777777" w:rsidR="00F252B4" w:rsidRPr="009456D8" w:rsidRDefault="00F252B4" w:rsidP="00A37E7C">
            <w:pPr>
              <w:rPr>
                <w:rStyle w:val="ECCParagraph"/>
              </w:rPr>
            </w:pPr>
            <w:r w:rsidRPr="009456D8">
              <w:rPr>
                <w:rStyle w:val="ECCParagraph"/>
              </w:rPr>
              <w:t>1</w:t>
            </w:r>
          </w:p>
        </w:tc>
      </w:tr>
      <w:tr w:rsidR="00F252B4" w:rsidRPr="009456D8" w14:paraId="655B27C8" w14:textId="77777777" w:rsidTr="00F92224">
        <w:trPr>
          <w:trHeight w:val="20"/>
        </w:trPr>
        <w:tc>
          <w:tcPr>
            <w:tcW w:w="1617" w:type="pct"/>
          </w:tcPr>
          <w:p w14:paraId="6F313BB1" w14:textId="77777777" w:rsidR="00F252B4" w:rsidRPr="009F3A54" w:rsidRDefault="00F252B4" w:rsidP="00A37E7C">
            <w:pPr>
              <w:rPr>
                <w:rStyle w:val="ECCParagraph"/>
                <w:lang w:eastAsia="en-US"/>
              </w:rPr>
            </w:pPr>
            <w:r w:rsidRPr="009F3A54">
              <w:rPr>
                <w:rStyle w:val="ECCParagraph"/>
              </w:rPr>
              <w:t>Non-AAS BS antenna pattern</w:t>
            </w:r>
          </w:p>
        </w:tc>
        <w:tc>
          <w:tcPr>
            <w:tcW w:w="3383" w:type="pct"/>
          </w:tcPr>
          <w:p w14:paraId="4ECBD68F" w14:textId="77777777" w:rsidR="00F252B4" w:rsidRPr="009456D8" w:rsidRDefault="00F252B4" w:rsidP="00A37E7C">
            <w:pPr>
              <w:rPr>
                <w:rStyle w:val="ECCParagraph"/>
              </w:rPr>
            </w:pPr>
            <w:r w:rsidRPr="009456D8">
              <w:rPr>
                <w:rStyle w:val="ECCParagraph"/>
              </w:rPr>
              <w:t>Recommendation ITU-R F.1336 (recommends 3.1)</w:t>
            </w:r>
          </w:p>
          <w:p w14:paraId="7CF2FD18" w14:textId="77777777" w:rsidR="00F252B4" w:rsidRPr="009456D8" w:rsidRDefault="00F252B4" w:rsidP="00A37E7C">
            <w:pPr>
              <w:rPr>
                <w:rStyle w:val="ECCParagraph"/>
              </w:rPr>
            </w:pPr>
            <w:r w:rsidRPr="009456D8">
              <w:rPr>
                <w:rStyle w:val="ECCParagraph"/>
              </w:rPr>
              <w:t>ka = 0.7</w:t>
            </w:r>
          </w:p>
          <w:p w14:paraId="10E4770F" w14:textId="77777777" w:rsidR="00F252B4" w:rsidRPr="009456D8" w:rsidRDefault="00F252B4" w:rsidP="00A37E7C">
            <w:pPr>
              <w:rPr>
                <w:rStyle w:val="ECCParagraph"/>
              </w:rPr>
            </w:pPr>
            <w:r w:rsidRPr="009456D8">
              <w:rPr>
                <w:rStyle w:val="ECCParagraph"/>
              </w:rPr>
              <w:t>kp = 0.7</w:t>
            </w:r>
          </w:p>
          <w:p w14:paraId="27B83F4F" w14:textId="77777777" w:rsidR="00F252B4" w:rsidRPr="009456D8" w:rsidRDefault="00F252B4" w:rsidP="00A37E7C">
            <w:pPr>
              <w:rPr>
                <w:rStyle w:val="ECCParagraph"/>
              </w:rPr>
            </w:pPr>
            <w:r w:rsidRPr="009456D8">
              <w:rPr>
                <w:rStyle w:val="ECCParagraph"/>
              </w:rPr>
              <w:t>kh = 0.7</w:t>
            </w:r>
          </w:p>
          <w:p w14:paraId="626190C4" w14:textId="77777777" w:rsidR="00F252B4" w:rsidRPr="009456D8" w:rsidRDefault="00F252B4" w:rsidP="00A37E7C">
            <w:pPr>
              <w:rPr>
                <w:rStyle w:val="ECCParagraph"/>
              </w:rPr>
            </w:pPr>
            <w:r w:rsidRPr="009456D8">
              <w:rPr>
                <w:rStyle w:val="ECCParagraph"/>
              </w:rPr>
              <w:t>kv = 0.3</w:t>
            </w:r>
          </w:p>
          <w:p w14:paraId="53FB8B97" w14:textId="77777777" w:rsidR="00F252B4" w:rsidRPr="009456D8" w:rsidRDefault="00F252B4" w:rsidP="00A37E7C">
            <w:pPr>
              <w:rPr>
                <w:rStyle w:val="ECCParagraph"/>
              </w:rPr>
            </w:pPr>
            <w:r w:rsidRPr="009456D8">
              <w:rPr>
                <w:rStyle w:val="ECCParagraph"/>
              </w:rPr>
              <w:t>Horizontal 3 dB beamwidth: 65 degrees</w:t>
            </w:r>
          </w:p>
          <w:p w14:paraId="7426F845" w14:textId="77777777" w:rsidR="00F252B4" w:rsidRPr="009456D8" w:rsidRDefault="00F252B4" w:rsidP="00A37E7C">
            <w:pPr>
              <w:rPr>
                <w:rStyle w:val="ECCParagraph"/>
              </w:rPr>
            </w:pPr>
            <w:r w:rsidRPr="009456D8">
              <w:rPr>
                <w:rStyle w:val="ECCParagraph"/>
              </w:rPr>
              <w:t xml:space="preserve">Vertical 3 dB beamwidth: determined from the horizontal beamwidth by equations in Recommendation ITU-R F.1336. </w:t>
            </w:r>
          </w:p>
          <w:p w14:paraId="160F55CC" w14:textId="77777777" w:rsidR="00F252B4" w:rsidRPr="009456D8" w:rsidRDefault="00F252B4" w:rsidP="00A37E7C">
            <w:pPr>
              <w:rPr>
                <w:rStyle w:val="ECCParagraph"/>
              </w:rPr>
            </w:pPr>
            <w:r w:rsidRPr="009456D8">
              <w:rPr>
                <w:rStyle w:val="ECCParagraph"/>
              </w:rPr>
              <w:t>Vertical beamwidths of actual antennas may also be used when available.</w:t>
            </w:r>
          </w:p>
        </w:tc>
      </w:tr>
      <w:bookmarkEnd w:id="122"/>
      <w:tr w:rsidR="00F252B4" w:rsidRPr="009456D8" w14:paraId="11812FDA" w14:textId="77777777" w:rsidTr="00F92224">
        <w:trPr>
          <w:trHeight w:val="20"/>
        </w:trPr>
        <w:tc>
          <w:tcPr>
            <w:tcW w:w="1617" w:type="pct"/>
          </w:tcPr>
          <w:p w14:paraId="75121818" w14:textId="77777777" w:rsidR="00F252B4" w:rsidRPr="009456D8" w:rsidRDefault="00F252B4" w:rsidP="00A37E7C">
            <w:pPr>
              <w:rPr>
                <w:rStyle w:val="ECCParagraph"/>
              </w:rPr>
            </w:pPr>
            <w:r w:rsidRPr="009456D8">
              <w:rPr>
                <w:rStyle w:val="ECCParagraph"/>
              </w:rPr>
              <w:lastRenderedPageBreak/>
              <w:t>Antenna polarisation</w:t>
            </w:r>
          </w:p>
        </w:tc>
        <w:tc>
          <w:tcPr>
            <w:tcW w:w="3383" w:type="pct"/>
          </w:tcPr>
          <w:p w14:paraId="523334E6" w14:textId="77777777" w:rsidR="00F252B4" w:rsidRPr="009456D8" w:rsidRDefault="00F252B4" w:rsidP="00A37E7C">
            <w:pPr>
              <w:rPr>
                <w:rStyle w:val="ECCParagraph"/>
              </w:rPr>
            </w:pPr>
            <w:r w:rsidRPr="009456D8">
              <w:rPr>
                <w:rStyle w:val="ECCParagraph"/>
              </w:rPr>
              <w:t>Linear ±45°</w:t>
            </w:r>
          </w:p>
        </w:tc>
      </w:tr>
      <w:tr w:rsidR="00F252B4" w:rsidRPr="007F4DF9" w14:paraId="7747386E" w14:textId="77777777" w:rsidTr="00F92224">
        <w:trPr>
          <w:trHeight w:val="20"/>
        </w:trPr>
        <w:tc>
          <w:tcPr>
            <w:tcW w:w="1617" w:type="pct"/>
          </w:tcPr>
          <w:p w14:paraId="24157EEF" w14:textId="77777777" w:rsidR="00F252B4" w:rsidRPr="009456D8" w:rsidRDefault="00F252B4" w:rsidP="00731730">
            <w:pPr>
              <w:jc w:val="left"/>
              <w:rPr>
                <w:rStyle w:val="ECCParagraph"/>
              </w:rPr>
            </w:pPr>
            <w:r w:rsidRPr="009456D8">
              <w:rPr>
                <w:rStyle w:val="ECCParagraph"/>
              </w:rPr>
              <w:t>Non-AAS BS Tx and Rx antenna gain per RF chain (including system loss)</w:t>
            </w:r>
          </w:p>
        </w:tc>
        <w:tc>
          <w:tcPr>
            <w:tcW w:w="3383" w:type="pct"/>
          </w:tcPr>
          <w:p w14:paraId="67B36E43" w14:textId="77777777" w:rsidR="00F252B4" w:rsidRPr="009456D8" w:rsidRDefault="00F252B4" w:rsidP="00A37E7C">
            <w:pPr>
              <w:rPr>
                <w:rStyle w:val="ECCParagraph"/>
              </w:rPr>
            </w:pPr>
            <w:r w:rsidRPr="009456D8">
              <w:rPr>
                <w:rStyle w:val="ECCParagraph"/>
              </w:rPr>
              <w:t>10 dBi for Medium Range (MR) BS</w:t>
            </w:r>
          </w:p>
          <w:p w14:paraId="6999FF91" w14:textId="77777777" w:rsidR="00F252B4" w:rsidRPr="009456D8" w:rsidRDefault="00F252B4" w:rsidP="00A37E7C">
            <w:pPr>
              <w:rPr>
                <w:rStyle w:val="ECCParagraph"/>
              </w:rPr>
            </w:pPr>
            <w:r w:rsidRPr="009456D8">
              <w:rPr>
                <w:rStyle w:val="ECCParagraph"/>
              </w:rPr>
              <w:t>6 dBi for Local Area (LA) BS</w:t>
            </w:r>
          </w:p>
          <w:p w14:paraId="53EE47D9" w14:textId="77777777" w:rsidR="00F252B4" w:rsidRPr="00407174" w:rsidRDefault="00F252B4" w:rsidP="00A37E7C">
            <w:pPr>
              <w:rPr>
                <w:rStyle w:val="ECCParagraph"/>
                <w:lang w:val="da-DK" w:eastAsia="en-US"/>
              </w:rPr>
            </w:pPr>
            <w:r w:rsidRPr="00407174">
              <w:rPr>
                <w:rStyle w:val="ECCParagraph"/>
                <w:lang w:val="da-DK"/>
              </w:rPr>
              <w:t>0 dBi (omni) for indoor BS</w:t>
            </w:r>
          </w:p>
        </w:tc>
      </w:tr>
      <w:tr w:rsidR="009F3A54" w:rsidRPr="009F3A54" w14:paraId="2EDCD902" w14:textId="77777777" w:rsidTr="009F3A54">
        <w:trPr>
          <w:trHeight w:val="20"/>
        </w:trPr>
        <w:tc>
          <w:tcPr>
            <w:tcW w:w="5000" w:type="pct"/>
            <w:gridSpan w:val="2"/>
          </w:tcPr>
          <w:p w14:paraId="410318D7" w14:textId="6CBAB0E4" w:rsidR="009F3A54" w:rsidRPr="009F3A54" w:rsidRDefault="009F3A54" w:rsidP="009F3A54">
            <w:pPr>
              <w:pStyle w:val="ECCTablenote"/>
              <w:rPr>
                <w:rStyle w:val="ECCParagraph"/>
                <w:sz w:val="16"/>
              </w:rPr>
            </w:pPr>
            <w:r w:rsidRPr="009F3A54">
              <w:rPr>
                <w:rStyle w:val="ECCParagraph"/>
                <w:sz w:val="16"/>
              </w:rPr>
              <w:t xml:space="preserve">Note: The combination of power and antenna gain should be such that the maximum defined </w:t>
            </w:r>
            <w:r w:rsidRPr="009F3A54">
              <w:rPr>
                <w:rStyle w:val="ECCParagraph"/>
                <w:i/>
                <w:iCs/>
                <w:sz w:val="16"/>
              </w:rPr>
              <w:t>e.i.r.p.</w:t>
            </w:r>
            <w:r w:rsidRPr="009F3A54">
              <w:rPr>
                <w:rStyle w:val="ECCParagraph"/>
                <w:sz w:val="16"/>
              </w:rPr>
              <w:t xml:space="preserve"> per sector/BS is not exceeded</w:t>
            </w:r>
          </w:p>
        </w:tc>
      </w:tr>
    </w:tbl>
    <w:p w14:paraId="55FBBD75" w14:textId="501A59A2" w:rsidR="00F252B4" w:rsidRPr="009456D8" w:rsidRDefault="00F252B4" w:rsidP="006065DE">
      <w:pPr>
        <w:pStyle w:val="Caption"/>
        <w:rPr>
          <w:rStyle w:val="ECCParagraph"/>
          <w:rFonts w:eastAsia="Calibri"/>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9</w:t>
      </w:r>
      <w:r w:rsidR="00C45EA5" w:rsidRPr="009456D8">
        <w:rPr>
          <w:rStyle w:val="ECCParagraph"/>
        </w:rPr>
        <w:fldChar w:fldCharType="end"/>
      </w:r>
      <w:r w:rsidRPr="009456D8">
        <w:rPr>
          <w:rStyle w:val="ECCParagraph"/>
        </w:rPr>
        <w:t>: Adjacent band receiver characteristics for WB</w:t>
      </w:r>
      <w:r w:rsidR="009F2AEB" w:rsidRPr="009456D8">
        <w:rPr>
          <w:rStyle w:val="ECCParagraph"/>
        </w:rPr>
        <w:t xml:space="preserve">B </w:t>
      </w:r>
      <w:r w:rsidRPr="009456D8">
        <w:rPr>
          <w:rStyle w:val="ECCParagraph"/>
        </w:rPr>
        <w:t>LMP base station</w:t>
      </w:r>
    </w:p>
    <w:tbl>
      <w:tblPr>
        <w:tblStyle w:val="ECCTable-redheader"/>
        <w:tblW w:w="5000" w:type="pct"/>
        <w:tblInd w:w="0" w:type="dxa"/>
        <w:tblLook w:val="01E0" w:firstRow="1" w:lastRow="1" w:firstColumn="1" w:lastColumn="1" w:noHBand="0" w:noVBand="0"/>
      </w:tblPr>
      <w:tblGrid>
        <w:gridCol w:w="4391"/>
        <w:gridCol w:w="2409"/>
        <w:gridCol w:w="2829"/>
      </w:tblGrid>
      <w:tr w:rsidR="00F252B4" w:rsidRPr="009456D8" w14:paraId="56078C46" w14:textId="77777777" w:rsidTr="00C12604">
        <w:trPr>
          <w:cnfStyle w:val="100000000000" w:firstRow="1" w:lastRow="0" w:firstColumn="0" w:lastColumn="0" w:oddVBand="0" w:evenVBand="0" w:oddHBand="0" w:evenHBand="0" w:firstRowFirstColumn="0" w:firstRowLastColumn="0" w:lastRowFirstColumn="0" w:lastRowLastColumn="0"/>
        </w:trPr>
        <w:tc>
          <w:tcPr>
            <w:tcW w:w="2280" w:type="pct"/>
          </w:tcPr>
          <w:p w14:paraId="35A003C7" w14:textId="77777777" w:rsidR="00F252B4" w:rsidRPr="009456D8" w:rsidRDefault="00F252B4" w:rsidP="00F04317">
            <w:pPr>
              <w:rPr>
                <w:rStyle w:val="ECCParagraph"/>
              </w:rPr>
            </w:pPr>
            <w:r w:rsidRPr="009456D8">
              <w:rPr>
                <w:rStyle w:val="ECCParagraph"/>
              </w:rPr>
              <w:t xml:space="preserve">Parameter </w:t>
            </w:r>
          </w:p>
        </w:tc>
        <w:tc>
          <w:tcPr>
            <w:tcW w:w="1251" w:type="pct"/>
          </w:tcPr>
          <w:p w14:paraId="56BDC4B4" w14:textId="52990E4E" w:rsidR="00F252B4" w:rsidRPr="009456D8" w:rsidRDefault="00F252B4" w:rsidP="00F04317">
            <w:pPr>
              <w:rPr>
                <w:rStyle w:val="ECCParagraph"/>
              </w:rPr>
            </w:pPr>
            <w:r w:rsidRPr="009456D8">
              <w:rPr>
                <w:rStyle w:val="ECCParagraph"/>
              </w:rPr>
              <w:t>Low Power BS</w:t>
            </w:r>
            <w:r w:rsidR="009F2AEB" w:rsidRPr="009456D8">
              <w:rPr>
                <w:rStyle w:val="ECCParagraph"/>
              </w:rPr>
              <w:t xml:space="preserve"> (Note 1</w:t>
            </w:r>
            <w:r w:rsidR="005E046C">
              <w:rPr>
                <w:rStyle w:val="ECCParagraph"/>
              </w:rPr>
              <w:t>)</w:t>
            </w:r>
          </w:p>
        </w:tc>
        <w:tc>
          <w:tcPr>
            <w:tcW w:w="1469" w:type="pct"/>
          </w:tcPr>
          <w:p w14:paraId="49301E4F" w14:textId="6ED3A5AA" w:rsidR="00F252B4" w:rsidRPr="009456D8" w:rsidRDefault="00F252B4" w:rsidP="00F04317">
            <w:pPr>
              <w:rPr>
                <w:rStyle w:val="ECCParagraph"/>
              </w:rPr>
            </w:pPr>
            <w:r w:rsidRPr="009456D8">
              <w:rPr>
                <w:rStyle w:val="ECCParagraph"/>
              </w:rPr>
              <w:t>Medium Power BS</w:t>
            </w:r>
            <w:r w:rsidR="009F2AEB" w:rsidRPr="009456D8">
              <w:rPr>
                <w:rStyle w:val="ECCParagraph"/>
              </w:rPr>
              <w:t xml:space="preserve"> (Note 1)</w:t>
            </w:r>
          </w:p>
        </w:tc>
      </w:tr>
      <w:tr w:rsidR="000C3179" w:rsidRPr="009456D8" w14:paraId="644479E2" w14:textId="77777777" w:rsidTr="00341878">
        <w:tc>
          <w:tcPr>
            <w:tcW w:w="2280" w:type="pct"/>
          </w:tcPr>
          <w:p w14:paraId="7A9D2F85" w14:textId="58FD1667" w:rsidR="000C3179" w:rsidRPr="000C3179" w:rsidRDefault="000C3179" w:rsidP="000C3179">
            <w:pPr>
              <w:rPr>
                <w:rStyle w:val="ECCParagraph"/>
              </w:rPr>
            </w:pPr>
            <w:r w:rsidRPr="000C3179">
              <w:t>Level of the wanted signal</w:t>
            </w:r>
          </w:p>
        </w:tc>
        <w:tc>
          <w:tcPr>
            <w:tcW w:w="1251" w:type="pct"/>
          </w:tcPr>
          <w:p w14:paraId="7B34F634" w14:textId="005146BD" w:rsidR="000C3179" w:rsidRPr="000C3179" w:rsidRDefault="000C3179" w:rsidP="000C3179">
            <w:pPr>
              <w:rPr>
                <w:rStyle w:val="ECCParagraph"/>
              </w:rPr>
            </w:pPr>
            <w:r w:rsidRPr="000C3179">
              <w:t>RefSens + 6 dB</w:t>
            </w:r>
          </w:p>
        </w:tc>
        <w:tc>
          <w:tcPr>
            <w:tcW w:w="1469" w:type="pct"/>
          </w:tcPr>
          <w:p w14:paraId="39D61084" w14:textId="4913618E" w:rsidR="000C3179" w:rsidRPr="000C3179" w:rsidRDefault="000C3179" w:rsidP="000C3179">
            <w:pPr>
              <w:rPr>
                <w:rStyle w:val="ECCParagraph"/>
              </w:rPr>
            </w:pPr>
            <w:r w:rsidRPr="000C3179">
              <w:t>RefSens + 6 dB</w:t>
            </w:r>
          </w:p>
        </w:tc>
      </w:tr>
      <w:tr w:rsidR="000C3179" w:rsidRPr="009456D8" w14:paraId="4F55CF32" w14:textId="77777777" w:rsidTr="00766916">
        <w:tc>
          <w:tcPr>
            <w:tcW w:w="2280" w:type="pct"/>
            <w:vAlign w:val="top"/>
          </w:tcPr>
          <w:p w14:paraId="5FCB447B" w14:textId="0C3A7ACB" w:rsidR="000C3179" w:rsidRPr="000C3179" w:rsidRDefault="000C3179" w:rsidP="000C3179">
            <w:pPr>
              <w:rPr>
                <w:rStyle w:val="ECCParagraph"/>
              </w:rPr>
            </w:pPr>
            <w:r w:rsidRPr="009456D8">
              <w:rPr>
                <w:rStyle w:val="ECCParagraph"/>
              </w:rPr>
              <w:t xml:space="preserve">ACS </w:t>
            </w:r>
            <w:r w:rsidRPr="000C3179">
              <w:rPr>
                <w:rStyle w:val="ECCParagraph"/>
              </w:rPr>
              <w:t>(1st Adjacent channel)</w:t>
            </w:r>
          </w:p>
        </w:tc>
        <w:tc>
          <w:tcPr>
            <w:tcW w:w="1251" w:type="pct"/>
          </w:tcPr>
          <w:p w14:paraId="140F013F" w14:textId="556188FA" w:rsidR="000C3179" w:rsidRPr="000C3179" w:rsidRDefault="000C3179" w:rsidP="000C3179">
            <w:pPr>
              <w:rPr>
                <w:rStyle w:val="ECCParagraph"/>
              </w:rPr>
            </w:pPr>
            <w:r w:rsidRPr="000C3179">
              <w:t>-44 dBm</w:t>
            </w:r>
          </w:p>
        </w:tc>
        <w:tc>
          <w:tcPr>
            <w:tcW w:w="1469" w:type="pct"/>
          </w:tcPr>
          <w:p w14:paraId="1EAF8A35" w14:textId="19D0C0AE" w:rsidR="000C3179" w:rsidRPr="000C3179" w:rsidRDefault="000C3179" w:rsidP="000C3179">
            <w:pPr>
              <w:rPr>
                <w:rStyle w:val="ECCParagraph"/>
              </w:rPr>
            </w:pPr>
            <w:r w:rsidRPr="000C3179">
              <w:t>-47 dBm</w:t>
            </w:r>
          </w:p>
        </w:tc>
      </w:tr>
      <w:tr w:rsidR="000C3179" w:rsidRPr="009456D8" w14:paraId="78B8BE47" w14:textId="77777777" w:rsidTr="00FC46C9">
        <w:tc>
          <w:tcPr>
            <w:tcW w:w="2280" w:type="pct"/>
            <w:vAlign w:val="top"/>
          </w:tcPr>
          <w:p w14:paraId="36EC0A8C" w14:textId="77777777" w:rsidR="000C3179" w:rsidRPr="000C3179" w:rsidRDefault="000C3179" w:rsidP="000C3179">
            <w:pPr>
              <w:rPr>
                <w:rStyle w:val="ECCParagraph"/>
              </w:rPr>
            </w:pPr>
            <w:r w:rsidRPr="009456D8">
              <w:rPr>
                <w:rStyle w:val="ECCParagraph"/>
              </w:rPr>
              <w:t>In-band blocking</w:t>
            </w:r>
          </w:p>
          <w:p w14:paraId="3204BC74" w14:textId="31719D4B" w:rsidR="000C3179" w:rsidRPr="000C3179" w:rsidRDefault="000C3179" w:rsidP="000C3179">
            <w:pPr>
              <w:rPr>
                <w:rStyle w:val="ECCParagraph"/>
              </w:rPr>
            </w:pPr>
            <w:r w:rsidRPr="009456D8">
              <w:rPr>
                <w:rStyle w:val="ECCParagraph"/>
              </w:rPr>
              <w:t>(0 -</w:t>
            </w:r>
            <w:r w:rsidRPr="000C3179">
              <w:rPr>
                <w:rStyle w:val="ECCParagraph"/>
              </w:rPr>
              <w:t xml:space="preserve"> (second adjacent channel to 60 MHz offset from band edge)</w:t>
            </w:r>
          </w:p>
        </w:tc>
        <w:tc>
          <w:tcPr>
            <w:tcW w:w="1251" w:type="pct"/>
          </w:tcPr>
          <w:p w14:paraId="7ABE7073" w14:textId="787C8F3A" w:rsidR="000C3179" w:rsidRPr="000C3179" w:rsidRDefault="000C3179" w:rsidP="000C3179">
            <w:pPr>
              <w:rPr>
                <w:rStyle w:val="ECCParagraph"/>
              </w:rPr>
            </w:pPr>
            <w:r w:rsidRPr="000C3179">
              <w:t>-35 dBm</w:t>
            </w:r>
          </w:p>
        </w:tc>
        <w:tc>
          <w:tcPr>
            <w:tcW w:w="1469" w:type="pct"/>
          </w:tcPr>
          <w:p w14:paraId="76ECE276" w14:textId="5D8F90DD" w:rsidR="000C3179" w:rsidRPr="000C3179" w:rsidRDefault="000C3179" w:rsidP="000C3179">
            <w:pPr>
              <w:rPr>
                <w:rStyle w:val="ECCParagraph"/>
              </w:rPr>
            </w:pPr>
            <w:r w:rsidRPr="000C3179">
              <w:t>-38 dBm</w:t>
            </w:r>
          </w:p>
        </w:tc>
      </w:tr>
      <w:tr w:rsidR="000C3179" w:rsidRPr="009456D8" w14:paraId="1A70495B" w14:textId="77777777" w:rsidTr="00C12604">
        <w:tc>
          <w:tcPr>
            <w:tcW w:w="2280" w:type="pct"/>
            <w:vAlign w:val="top"/>
          </w:tcPr>
          <w:p w14:paraId="1A41409E" w14:textId="77777777" w:rsidR="000C3179" w:rsidRPr="000C3179" w:rsidRDefault="000C3179" w:rsidP="000C3179">
            <w:pPr>
              <w:rPr>
                <w:rStyle w:val="ECCParagraph"/>
              </w:rPr>
            </w:pPr>
            <w:r w:rsidRPr="009456D8">
              <w:rPr>
                <w:rStyle w:val="ECCParagraph"/>
              </w:rPr>
              <w:t>Out-of-band blocking</w:t>
            </w:r>
          </w:p>
          <w:p w14:paraId="62689BE8" w14:textId="5211B126" w:rsidR="000C3179" w:rsidRPr="000C3179" w:rsidRDefault="000C3179" w:rsidP="000C3179">
            <w:pPr>
              <w:rPr>
                <w:rStyle w:val="ECCParagraph"/>
              </w:rPr>
            </w:pPr>
            <w:r w:rsidRPr="009456D8">
              <w:rPr>
                <w:rStyle w:val="ECCParagraph"/>
              </w:rPr>
              <w:t>&gt;</w:t>
            </w:r>
            <w:r w:rsidRPr="000C3179">
              <w:rPr>
                <w:rStyle w:val="ECCParagraph"/>
              </w:rPr>
              <w:t xml:space="preserve"> (beyond 60 MHz offset from band edge) </w:t>
            </w:r>
          </w:p>
        </w:tc>
        <w:tc>
          <w:tcPr>
            <w:tcW w:w="1251" w:type="pct"/>
            <w:vAlign w:val="top"/>
          </w:tcPr>
          <w:p w14:paraId="623205B2" w14:textId="4C3772EA" w:rsidR="000C3179" w:rsidRPr="000C3179" w:rsidRDefault="000C3179" w:rsidP="000C3179">
            <w:pPr>
              <w:rPr>
                <w:rStyle w:val="ECCParagraph"/>
              </w:rPr>
            </w:pPr>
            <w:r w:rsidRPr="009456D8">
              <w:rPr>
                <w:rStyle w:val="ECCParagraph"/>
              </w:rPr>
              <w:t>-15 dBm</w:t>
            </w:r>
          </w:p>
        </w:tc>
        <w:tc>
          <w:tcPr>
            <w:tcW w:w="1469" w:type="pct"/>
            <w:vAlign w:val="top"/>
          </w:tcPr>
          <w:p w14:paraId="34116584" w14:textId="77777777" w:rsidR="000C3179" w:rsidRPr="000C3179" w:rsidRDefault="000C3179" w:rsidP="000C3179">
            <w:pPr>
              <w:rPr>
                <w:rStyle w:val="ECCParagraph"/>
              </w:rPr>
            </w:pPr>
            <w:r w:rsidRPr="009456D8">
              <w:rPr>
                <w:rStyle w:val="ECCParagraph"/>
              </w:rPr>
              <w:t>-15 dBm</w:t>
            </w:r>
          </w:p>
        </w:tc>
      </w:tr>
      <w:tr w:rsidR="000C3179" w:rsidRPr="0050630E" w14:paraId="4F58DB55" w14:textId="77777777" w:rsidTr="00C12604">
        <w:tc>
          <w:tcPr>
            <w:tcW w:w="5000" w:type="pct"/>
            <w:gridSpan w:val="3"/>
            <w:vAlign w:val="top"/>
          </w:tcPr>
          <w:p w14:paraId="173868F6" w14:textId="67B56498" w:rsidR="000C3179" w:rsidRPr="000C3179" w:rsidRDefault="000C3179" w:rsidP="000C3179">
            <w:pPr>
              <w:pStyle w:val="ECCTablenote"/>
            </w:pPr>
            <w:r w:rsidRPr="000C3179">
              <w:t>Note 1: From 3GPP TS 38.104</w:t>
            </w:r>
          </w:p>
          <w:p w14:paraId="44215F7B" w14:textId="2B3899EC" w:rsidR="000C3179" w:rsidRPr="000C3179" w:rsidRDefault="000C3179" w:rsidP="000C3179">
            <w:pPr>
              <w:pStyle w:val="ECCTablenote"/>
              <w:rPr>
                <w:rStyle w:val="ECCParagraph"/>
              </w:rPr>
            </w:pPr>
            <w:r w:rsidRPr="000C3179">
              <w:t>Note 2: The antenna connector of the radio module is the reference point. The reference sensitivity (RefSens) is the minimum mean power received at the antenna connector at which a specified minimum performance shall be met.</w:t>
            </w:r>
          </w:p>
        </w:tc>
      </w:tr>
    </w:tbl>
    <w:p w14:paraId="60BAD7B6" w14:textId="0E0E4A48" w:rsidR="00F252B4" w:rsidRPr="009456D8" w:rsidRDefault="00F252B4" w:rsidP="007733E3">
      <w:pPr>
        <w:rPr>
          <w:rStyle w:val="ECCParagraph"/>
        </w:rPr>
      </w:pPr>
      <w:r w:rsidRPr="009456D8">
        <w:rPr>
          <w:rStyle w:val="ECCParagraph"/>
        </w:rPr>
        <w:t>Relative ACS and in-band blocking to be derived with the associated bandwidth and NF (</w:t>
      </w:r>
      <w:r w:rsidR="00C80A9B" w:rsidRPr="009456D8">
        <w:rPr>
          <w:rStyle w:val="ECCParagraph"/>
        </w:rPr>
        <w:t xml:space="preserve">Report </w:t>
      </w:r>
      <w:r w:rsidRPr="009456D8">
        <w:rPr>
          <w:rStyle w:val="ECCParagraph"/>
        </w:rPr>
        <w:t>ITU-R M.2039</w:t>
      </w:r>
      <w:r w:rsidR="00320658" w:rsidRPr="009456D8">
        <w:rPr>
          <w:rStyle w:val="ECCParagraph"/>
        </w:rPr>
        <w:t xml:space="preserve"> </w:t>
      </w:r>
      <w:r w:rsidR="000023D2" w:rsidRPr="009456D8">
        <w:rPr>
          <w:rStyle w:val="ECCParagraph"/>
        </w:rPr>
        <w:fldChar w:fldCharType="begin"/>
      </w:r>
      <w:r w:rsidR="000023D2" w:rsidRPr="009456D8">
        <w:rPr>
          <w:rStyle w:val="ECCParagraph"/>
        </w:rPr>
        <w:instrText xml:space="preserve"> REF _Ref156051466 \n \h </w:instrText>
      </w:r>
      <w:r w:rsidR="007733E3" w:rsidRPr="009456D8">
        <w:rPr>
          <w:rStyle w:val="ECCParagraph"/>
        </w:rPr>
        <w:instrText xml:space="preserve"> \* MERGEFORMAT </w:instrText>
      </w:r>
      <w:r w:rsidR="000023D2" w:rsidRPr="009456D8">
        <w:rPr>
          <w:rStyle w:val="ECCParagraph"/>
        </w:rPr>
      </w:r>
      <w:r w:rsidR="000023D2" w:rsidRPr="009456D8">
        <w:rPr>
          <w:rStyle w:val="ECCParagraph"/>
        </w:rPr>
        <w:fldChar w:fldCharType="separate"/>
      </w:r>
      <w:r w:rsidR="00C12604" w:rsidRPr="009456D8">
        <w:rPr>
          <w:rStyle w:val="ECCParagraph"/>
        </w:rPr>
        <w:t>[</w:t>
      </w:r>
      <w:r w:rsidR="00C12604" w:rsidRPr="00C65843">
        <w:t>12</w:t>
      </w:r>
      <w:r w:rsidR="00C12604" w:rsidRPr="009456D8">
        <w:rPr>
          <w:rStyle w:val="ECCParagraph"/>
        </w:rPr>
        <w:t>]</w:t>
      </w:r>
      <w:r w:rsidR="000023D2" w:rsidRPr="009456D8">
        <w:rPr>
          <w:rStyle w:val="ECCParagraph"/>
        </w:rPr>
        <w:fldChar w:fldCharType="end"/>
      </w:r>
      <w:r w:rsidRPr="009456D8">
        <w:rPr>
          <w:rStyle w:val="ECCParagraph"/>
        </w:rPr>
        <w:t>)</w:t>
      </w:r>
      <w:r w:rsidR="00205F80" w:rsidRPr="009456D8">
        <w:rPr>
          <w:rStyle w:val="ECCParagraph"/>
        </w:rPr>
        <w:t>.</w:t>
      </w:r>
    </w:p>
    <w:p w14:paraId="646D01B4" w14:textId="55446181" w:rsidR="00205F80" w:rsidRPr="009456D8" w:rsidRDefault="00E25108" w:rsidP="007733E3">
      <w:pPr>
        <w:rPr>
          <w:rStyle w:val="ECCParagraph"/>
        </w:rPr>
      </w:pPr>
      <w:r w:rsidRPr="009456D8">
        <w:rPr>
          <w:rStyle w:val="ECCParagraph"/>
        </w:rPr>
        <w:t xml:space="preserve">After initial study </w:t>
      </w:r>
      <w:r w:rsidR="006B025E" w:rsidRPr="009456D8">
        <w:rPr>
          <w:rStyle w:val="ECCParagraph"/>
        </w:rPr>
        <w:t>receiver blocking level of -15 dBm below 3800 MHz for improved resilience to interference below 3800 MHz</w:t>
      </w:r>
      <w:r w:rsidRPr="009456D8">
        <w:rPr>
          <w:rStyle w:val="ECCParagraph"/>
        </w:rPr>
        <w:t xml:space="preserve"> could be </w:t>
      </w:r>
      <w:r w:rsidR="00CF4850" w:rsidRPr="009456D8">
        <w:rPr>
          <w:rStyle w:val="ECCParagraph"/>
        </w:rPr>
        <w:t>i</w:t>
      </w:r>
      <w:r w:rsidRPr="009456D8">
        <w:rPr>
          <w:rStyle w:val="ECCParagraph"/>
        </w:rPr>
        <w:t>nvestigated</w:t>
      </w:r>
      <w:r w:rsidR="006B025E" w:rsidRPr="009456D8">
        <w:rPr>
          <w:rStyle w:val="ECCParagraph"/>
        </w:rPr>
        <w:t xml:space="preserve">. </w:t>
      </w:r>
      <w:r w:rsidR="00205F80" w:rsidRPr="009456D8">
        <w:rPr>
          <w:rStyle w:val="ECCParagraph"/>
        </w:rPr>
        <w:t>The studies have been developed on the basis o</w:t>
      </w:r>
      <w:r w:rsidR="00D273BD" w:rsidRPr="009456D8">
        <w:rPr>
          <w:rStyle w:val="ECCParagraph"/>
        </w:rPr>
        <w:t>f</w:t>
      </w:r>
      <w:r w:rsidR="00205F80" w:rsidRPr="009456D8">
        <w:rPr>
          <w:rStyle w:val="ECCParagraph"/>
        </w:rPr>
        <w:t xml:space="preserve"> an incremental approach, with initial studies based on the parameters for terrestrial wireless broadband systems with low/medium power providing local-area network connectivity in 3.8</w:t>
      </w:r>
      <w:r w:rsidR="009A2BCD" w:rsidRPr="009456D8">
        <w:rPr>
          <w:rStyle w:val="ECCParagraph"/>
        </w:rPr>
        <w:t>-</w:t>
      </w:r>
      <w:r w:rsidR="00205F80" w:rsidRPr="009456D8">
        <w:rPr>
          <w:rStyle w:val="ECCParagraph"/>
        </w:rPr>
        <w:t xml:space="preserve">4.2 GHz (WBB LMP) that are already in use in some existing national frameworks. </w:t>
      </w:r>
    </w:p>
    <w:p w14:paraId="3C1CF8F2" w14:textId="3B5D784A" w:rsidR="00205F80" w:rsidRPr="009456D8" w:rsidRDefault="00205F80" w:rsidP="007733E3">
      <w:pPr>
        <w:rPr>
          <w:rStyle w:val="ECCParagraph"/>
        </w:rPr>
      </w:pPr>
      <w:r w:rsidRPr="009456D8">
        <w:rPr>
          <w:rStyle w:val="ECCParagraph"/>
        </w:rPr>
        <w:t xml:space="preserve">The following parameters for WBB LMP </w:t>
      </w:r>
      <w:r w:rsidR="00C65184" w:rsidRPr="009456D8">
        <w:rPr>
          <w:rStyle w:val="ECCParagraph"/>
        </w:rPr>
        <w:t xml:space="preserve">from </w:t>
      </w:r>
      <w:r w:rsidR="00C65184" w:rsidRPr="009456D8">
        <w:rPr>
          <w:rStyle w:val="ECCParagraph"/>
        </w:rPr>
        <w:fldChar w:fldCharType="begin"/>
      </w:r>
      <w:r w:rsidR="00C65184" w:rsidRPr="009456D8">
        <w:rPr>
          <w:rStyle w:val="ECCParagraph"/>
        </w:rPr>
        <w:instrText xml:space="preserve"> REF _Ref161910600 \h </w:instrText>
      </w:r>
      <w:r w:rsidR="00E25108" w:rsidRPr="009456D8">
        <w:rPr>
          <w:rStyle w:val="ECCParagraph"/>
        </w:rPr>
        <w:instrText xml:space="preserve"> \* MERGEFORMAT </w:instrText>
      </w:r>
      <w:r w:rsidR="00C65184" w:rsidRPr="009456D8">
        <w:rPr>
          <w:rStyle w:val="ECCParagraph"/>
        </w:rPr>
      </w:r>
      <w:r w:rsidR="00C65184" w:rsidRPr="009456D8">
        <w:rPr>
          <w:rStyle w:val="ECCParagraph"/>
        </w:rPr>
        <w:fldChar w:fldCharType="separate"/>
      </w:r>
      <w:r w:rsidR="00C12604" w:rsidRPr="009456D8">
        <w:rPr>
          <w:rStyle w:val="ECCParagraph"/>
        </w:rPr>
        <w:t>Table 10</w:t>
      </w:r>
      <w:r w:rsidR="00C65184" w:rsidRPr="009456D8">
        <w:rPr>
          <w:rStyle w:val="ECCParagraph"/>
        </w:rPr>
        <w:fldChar w:fldCharType="end"/>
      </w:r>
      <w:r w:rsidR="00C65184" w:rsidRPr="009456D8">
        <w:rPr>
          <w:rStyle w:val="ECCParagraph"/>
        </w:rPr>
        <w:t xml:space="preserve"> </w:t>
      </w:r>
      <w:r w:rsidRPr="009456D8">
        <w:rPr>
          <w:rStyle w:val="ECCParagraph"/>
        </w:rPr>
        <w:t xml:space="preserve">have then been used for an incremental approach, differing from those used in the initial studies. </w:t>
      </w:r>
    </w:p>
    <w:p w14:paraId="7AF24F09" w14:textId="28337ED6" w:rsidR="00F252B4" w:rsidRPr="009456D8" w:rsidRDefault="00F252B4" w:rsidP="006065DE">
      <w:pPr>
        <w:pStyle w:val="Caption"/>
        <w:rPr>
          <w:rStyle w:val="ECCParagraph"/>
          <w:rFonts w:eastAsia="Calibri"/>
        </w:rPr>
      </w:pPr>
      <w:bookmarkStart w:id="126" w:name="_Ref161910600"/>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10</w:t>
      </w:r>
      <w:r w:rsidR="00C45EA5" w:rsidRPr="009456D8">
        <w:rPr>
          <w:rStyle w:val="ECCParagraph"/>
        </w:rPr>
        <w:fldChar w:fldCharType="end"/>
      </w:r>
      <w:bookmarkEnd w:id="126"/>
      <w:r w:rsidRPr="009456D8">
        <w:rPr>
          <w:rStyle w:val="ECCParagraph"/>
        </w:rPr>
        <w:t xml:space="preserve">: Parameters for the incremental studies for non-AAS and AAS </w:t>
      </w:r>
      <w:r w:rsidR="00C65184" w:rsidRPr="009456D8">
        <w:rPr>
          <w:rStyle w:val="ECCParagraph"/>
        </w:rPr>
        <w:t>m</w:t>
      </w:r>
      <w:r w:rsidRPr="009456D8">
        <w:rPr>
          <w:rStyle w:val="ECCParagraph"/>
        </w:rPr>
        <w:t xml:space="preserve">edium </w:t>
      </w:r>
      <w:r w:rsidR="00C65184" w:rsidRPr="009456D8">
        <w:rPr>
          <w:rStyle w:val="ECCParagraph"/>
        </w:rPr>
        <w:t>p</w:t>
      </w:r>
      <w:r w:rsidRPr="009456D8">
        <w:rPr>
          <w:rStyle w:val="ECCParagraph"/>
        </w:rPr>
        <w:t>ower BS</w:t>
      </w:r>
    </w:p>
    <w:tbl>
      <w:tblPr>
        <w:tblStyle w:val="ECCTable-redheader"/>
        <w:tblW w:w="7230" w:type="dxa"/>
        <w:tblInd w:w="0" w:type="dxa"/>
        <w:tblLook w:val="04A0" w:firstRow="1" w:lastRow="0" w:firstColumn="1" w:lastColumn="0" w:noHBand="0" w:noVBand="1"/>
      </w:tblPr>
      <w:tblGrid>
        <w:gridCol w:w="4160"/>
        <w:gridCol w:w="3070"/>
      </w:tblGrid>
      <w:tr w:rsidR="00F252B4" w:rsidRPr="009456D8" w14:paraId="02D08079" w14:textId="77777777" w:rsidTr="0016453B">
        <w:trPr>
          <w:cnfStyle w:val="100000000000" w:firstRow="1" w:lastRow="0" w:firstColumn="0" w:lastColumn="0" w:oddVBand="0" w:evenVBand="0" w:oddHBand="0" w:evenHBand="0" w:firstRowFirstColumn="0" w:firstRowLastColumn="0" w:lastRowFirstColumn="0" w:lastRowLastColumn="0"/>
        </w:trPr>
        <w:tc>
          <w:tcPr>
            <w:tcW w:w="4160" w:type="dxa"/>
            <w:vAlign w:val="top"/>
          </w:tcPr>
          <w:p w14:paraId="3CCEF804" w14:textId="77777777" w:rsidR="00F252B4" w:rsidRPr="009456D8" w:rsidRDefault="00F252B4" w:rsidP="00F04317">
            <w:pPr>
              <w:rPr>
                <w:rStyle w:val="ECCParagraph"/>
              </w:rPr>
            </w:pPr>
            <w:r w:rsidRPr="009456D8">
              <w:rPr>
                <w:rStyle w:val="ECCParagraph"/>
              </w:rPr>
              <w:t>Parameter</w:t>
            </w:r>
          </w:p>
        </w:tc>
        <w:tc>
          <w:tcPr>
            <w:tcW w:w="3070" w:type="dxa"/>
            <w:vAlign w:val="top"/>
          </w:tcPr>
          <w:p w14:paraId="6B0D9315" w14:textId="77777777" w:rsidR="00F252B4" w:rsidRPr="009456D8" w:rsidRDefault="00F252B4" w:rsidP="00F04317">
            <w:pPr>
              <w:rPr>
                <w:rStyle w:val="ECCParagraph"/>
              </w:rPr>
            </w:pPr>
            <w:r w:rsidRPr="009456D8">
              <w:rPr>
                <w:rStyle w:val="ECCParagraph"/>
              </w:rPr>
              <w:t>Medium Power BS</w:t>
            </w:r>
          </w:p>
        </w:tc>
      </w:tr>
      <w:tr w:rsidR="00F252B4" w:rsidRPr="009456D8" w14:paraId="1E329D17" w14:textId="77777777" w:rsidTr="0016453B">
        <w:tc>
          <w:tcPr>
            <w:tcW w:w="4160" w:type="dxa"/>
            <w:vAlign w:val="top"/>
          </w:tcPr>
          <w:p w14:paraId="13DD4E8B" w14:textId="77777777" w:rsidR="00F252B4" w:rsidRPr="009456D8" w:rsidRDefault="00F252B4" w:rsidP="00F04317">
            <w:pPr>
              <w:rPr>
                <w:rStyle w:val="ECCParagraph"/>
              </w:rPr>
            </w:pPr>
            <w:r w:rsidRPr="009456D8">
              <w:rPr>
                <w:rStyle w:val="ECCParagraph"/>
              </w:rPr>
              <w:t>Maximum antenna height</w:t>
            </w:r>
          </w:p>
        </w:tc>
        <w:tc>
          <w:tcPr>
            <w:tcW w:w="3070" w:type="dxa"/>
            <w:vAlign w:val="top"/>
          </w:tcPr>
          <w:p w14:paraId="2C1AE0E6" w14:textId="77777777" w:rsidR="00F252B4" w:rsidRPr="009456D8" w:rsidRDefault="00F252B4" w:rsidP="00F04317">
            <w:pPr>
              <w:rPr>
                <w:rStyle w:val="ECCParagraph"/>
              </w:rPr>
            </w:pPr>
            <w:r w:rsidRPr="009456D8">
              <w:rPr>
                <w:rStyle w:val="ECCParagraph"/>
              </w:rPr>
              <w:t>30 m</w:t>
            </w:r>
          </w:p>
        </w:tc>
      </w:tr>
      <w:tr w:rsidR="00F252B4" w:rsidRPr="009456D8" w14:paraId="7C37B39F" w14:textId="77777777" w:rsidTr="0016453B">
        <w:tc>
          <w:tcPr>
            <w:tcW w:w="4160" w:type="dxa"/>
            <w:vAlign w:val="top"/>
          </w:tcPr>
          <w:p w14:paraId="16C1446A" w14:textId="77777777" w:rsidR="00F252B4" w:rsidRPr="009456D8" w:rsidRDefault="00F252B4" w:rsidP="00F04317">
            <w:pPr>
              <w:rPr>
                <w:rStyle w:val="ECCParagraph"/>
              </w:rPr>
            </w:pPr>
            <w:r w:rsidRPr="009456D8">
              <w:rPr>
                <w:rStyle w:val="ECCParagraph"/>
              </w:rPr>
              <w:t>Deployment scenario</w:t>
            </w:r>
          </w:p>
        </w:tc>
        <w:tc>
          <w:tcPr>
            <w:tcW w:w="3070" w:type="dxa"/>
            <w:vAlign w:val="top"/>
          </w:tcPr>
          <w:p w14:paraId="0F6A4DCF" w14:textId="24929D33" w:rsidR="00F252B4" w:rsidRPr="009456D8" w:rsidRDefault="00F252B4" w:rsidP="00F04317">
            <w:pPr>
              <w:rPr>
                <w:rStyle w:val="ECCParagraph"/>
              </w:rPr>
            </w:pPr>
            <w:r w:rsidRPr="009456D8">
              <w:rPr>
                <w:rStyle w:val="ECCParagraph"/>
              </w:rPr>
              <w:t>Rural, suburban</w:t>
            </w:r>
            <w:r w:rsidR="0061264B">
              <w:rPr>
                <w:rStyle w:val="ECCParagraph"/>
              </w:rPr>
              <w:t xml:space="preserve"> and</w:t>
            </w:r>
            <w:r w:rsidRPr="009456D8">
              <w:rPr>
                <w:rStyle w:val="ECCParagraph"/>
              </w:rPr>
              <w:t xml:space="preserve"> urban</w:t>
            </w:r>
          </w:p>
        </w:tc>
      </w:tr>
      <w:tr w:rsidR="00F252B4" w:rsidRPr="009456D8" w14:paraId="296A0154" w14:textId="77777777" w:rsidTr="0016453B">
        <w:tc>
          <w:tcPr>
            <w:tcW w:w="4160" w:type="dxa"/>
            <w:vAlign w:val="top"/>
          </w:tcPr>
          <w:p w14:paraId="7FF2C827" w14:textId="14161506" w:rsidR="00F252B4" w:rsidRPr="009456D8" w:rsidRDefault="00F252B4" w:rsidP="00F04317">
            <w:pPr>
              <w:rPr>
                <w:rStyle w:val="ECCParagraph"/>
              </w:rPr>
            </w:pPr>
            <w:r w:rsidRPr="009456D8">
              <w:rPr>
                <w:rStyle w:val="ECCParagraph"/>
              </w:rPr>
              <w:t xml:space="preserve">BS Tx </w:t>
            </w:r>
            <w:r w:rsidR="00017AC7" w:rsidRPr="0051547E">
              <w:rPr>
                <w:rStyle w:val="ECCParagraph"/>
                <w:i/>
                <w:iCs/>
              </w:rPr>
              <w:t>e.i.r.p.</w:t>
            </w:r>
            <w:r w:rsidR="00017AC7">
              <w:rPr>
                <w:rStyle w:val="ECCParagraph"/>
              </w:rPr>
              <w:t xml:space="preserve"> </w:t>
            </w:r>
            <w:r w:rsidRPr="009456D8">
              <w:rPr>
                <w:rStyle w:val="ECCParagraph"/>
              </w:rPr>
              <w:t xml:space="preserve">limit (for AAS </w:t>
            </w:r>
            <w:r w:rsidR="0016453B">
              <w:rPr>
                <w:rStyle w:val="ECCParagraph"/>
              </w:rPr>
              <w:t>and</w:t>
            </w:r>
            <w:r w:rsidRPr="009456D8">
              <w:rPr>
                <w:rStyle w:val="ECCParagraph"/>
              </w:rPr>
              <w:t xml:space="preserve"> non-AAS)</w:t>
            </w:r>
          </w:p>
        </w:tc>
        <w:tc>
          <w:tcPr>
            <w:tcW w:w="3070" w:type="dxa"/>
            <w:vAlign w:val="top"/>
          </w:tcPr>
          <w:p w14:paraId="1FF587DE" w14:textId="77777777" w:rsidR="00F252B4" w:rsidRPr="009456D8" w:rsidRDefault="00F252B4" w:rsidP="00F04317">
            <w:pPr>
              <w:rPr>
                <w:rStyle w:val="ECCParagraph"/>
              </w:rPr>
            </w:pPr>
            <w:r w:rsidRPr="009456D8">
              <w:rPr>
                <w:rStyle w:val="ECCParagraph"/>
              </w:rPr>
              <w:t>51 dBm/100 MHz</w:t>
            </w:r>
          </w:p>
        </w:tc>
      </w:tr>
    </w:tbl>
    <w:p w14:paraId="3CA5B3A0" w14:textId="2B67CF1F" w:rsidR="00F252B4" w:rsidRPr="009456D8" w:rsidRDefault="009742F4" w:rsidP="00F066F7">
      <w:pPr>
        <w:pStyle w:val="Heading3"/>
        <w:rPr>
          <w:rStyle w:val="ECCParagraph"/>
        </w:rPr>
      </w:pPr>
      <w:bookmarkStart w:id="127" w:name="_Toc160031461"/>
      <w:bookmarkStart w:id="128" w:name="_Toc160181027"/>
      <w:bookmarkStart w:id="129" w:name="_Toc172791720"/>
      <w:r w:rsidRPr="009456D8">
        <w:rPr>
          <w:rStyle w:val="ECCParagraph"/>
        </w:rPr>
        <w:lastRenderedPageBreak/>
        <w:t>DECT-2020 NR</w:t>
      </w:r>
      <w:bookmarkEnd w:id="127"/>
      <w:bookmarkEnd w:id="128"/>
      <w:bookmarkEnd w:id="129"/>
    </w:p>
    <w:p w14:paraId="3BE8C65C" w14:textId="77777777" w:rsidR="00F252B4" w:rsidRPr="009456D8" w:rsidRDefault="00F252B4" w:rsidP="00F252B4">
      <w:pPr>
        <w:pStyle w:val="Heading4"/>
        <w:rPr>
          <w:rStyle w:val="ECCParagraph"/>
        </w:rPr>
      </w:pPr>
      <w:bookmarkStart w:id="130" w:name="_Toc138704629"/>
      <w:bookmarkStart w:id="131" w:name="_Toc138704756"/>
      <w:bookmarkStart w:id="132" w:name="_Toc138342309"/>
      <w:r w:rsidRPr="009456D8">
        <w:rPr>
          <w:rStyle w:val="ECCParagraph"/>
        </w:rPr>
        <w:t>Technical parameters for DECT</w:t>
      </w:r>
      <w:bookmarkEnd w:id="130"/>
      <w:bookmarkEnd w:id="131"/>
      <w:bookmarkEnd w:id="132"/>
    </w:p>
    <w:p w14:paraId="6C0E8AF7" w14:textId="3BC59C91" w:rsidR="00F252B4" w:rsidRPr="009456D8" w:rsidRDefault="00A03B3E" w:rsidP="007733E3">
      <w:pPr>
        <w:rPr>
          <w:rStyle w:val="ECCParagraph"/>
        </w:rPr>
      </w:pPr>
      <w:r w:rsidRPr="009456D8">
        <w:rPr>
          <w:rStyle w:val="ECCParagraph"/>
        </w:rPr>
        <w:fldChar w:fldCharType="begin"/>
      </w:r>
      <w:r w:rsidRPr="009456D8">
        <w:rPr>
          <w:rStyle w:val="ECCParagraph"/>
        </w:rPr>
        <w:instrText xml:space="preserve"> REF _Ref156051584 \h  \* MERGEFORMAT </w:instrText>
      </w:r>
      <w:r w:rsidRPr="009456D8">
        <w:rPr>
          <w:rStyle w:val="ECCParagraph"/>
        </w:rPr>
      </w:r>
      <w:r w:rsidRPr="009456D8">
        <w:rPr>
          <w:rStyle w:val="ECCParagraph"/>
        </w:rPr>
        <w:fldChar w:fldCharType="separate"/>
      </w:r>
      <w:r w:rsidR="00C12604" w:rsidRPr="009456D8">
        <w:rPr>
          <w:rStyle w:val="ECCParagraph"/>
        </w:rPr>
        <w:t>Table 11</w:t>
      </w:r>
      <w:r w:rsidRPr="009456D8">
        <w:rPr>
          <w:rStyle w:val="ECCParagraph"/>
        </w:rPr>
        <w:fldChar w:fldCharType="end"/>
      </w:r>
      <w:r w:rsidRPr="009456D8">
        <w:rPr>
          <w:rStyle w:val="ECCParagraph"/>
        </w:rPr>
        <w:t xml:space="preserve"> summarises the technical parameters of DECT devices used in studies. These parameters are taken from the ETSI TS 103 636-2 v1.4.1</w:t>
      </w:r>
      <w:r w:rsidR="008704BF" w:rsidRPr="009456D8">
        <w:rPr>
          <w:rStyle w:val="ECCParagraph"/>
        </w:rPr>
        <w:t xml:space="preserve"> </w:t>
      </w:r>
      <w:r w:rsidR="008704BF" w:rsidRPr="009456D8">
        <w:rPr>
          <w:rStyle w:val="ECCParagraph"/>
        </w:rPr>
        <w:fldChar w:fldCharType="begin"/>
      </w:r>
      <w:r w:rsidR="008704BF" w:rsidRPr="009456D8">
        <w:rPr>
          <w:rStyle w:val="ECCParagraph"/>
        </w:rPr>
        <w:instrText xml:space="preserve"> REF _Ref156051842 \n \h </w:instrText>
      </w:r>
      <w:r w:rsidR="007733E3" w:rsidRPr="009456D8">
        <w:rPr>
          <w:rStyle w:val="ECCParagraph"/>
        </w:rPr>
        <w:instrText xml:space="preserve"> \* MERGEFORMAT </w:instrText>
      </w:r>
      <w:r w:rsidR="008704BF" w:rsidRPr="009456D8">
        <w:rPr>
          <w:rStyle w:val="ECCParagraph"/>
        </w:rPr>
      </w:r>
      <w:r w:rsidR="008704BF" w:rsidRPr="009456D8">
        <w:rPr>
          <w:rStyle w:val="ECCParagraph"/>
        </w:rPr>
        <w:fldChar w:fldCharType="separate"/>
      </w:r>
      <w:r w:rsidR="00C12604" w:rsidRPr="009456D8">
        <w:rPr>
          <w:rStyle w:val="ECCParagraph"/>
        </w:rPr>
        <w:t>[</w:t>
      </w:r>
      <w:r w:rsidR="00C12604" w:rsidRPr="00C65843">
        <w:t>13</w:t>
      </w:r>
      <w:r w:rsidR="00C12604" w:rsidRPr="009456D8">
        <w:rPr>
          <w:rStyle w:val="ECCParagraph"/>
        </w:rPr>
        <w:t>]</w:t>
      </w:r>
      <w:r w:rsidR="008704BF" w:rsidRPr="009456D8">
        <w:rPr>
          <w:rStyle w:val="ECCParagraph"/>
        </w:rPr>
        <w:fldChar w:fldCharType="end"/>
      </w:r>
      <w:r w:rsidRPr="009456D8">
        <w:rPr>
          <w:rStyle w:val="ECCParagraph"/>
        </w:rPr>
        <w:t xml:space="preserve">, with modified noise figures due to higher frequencies. </w:t>
      </w:r>
      <w:r w:rsidR="00890EC2" w:rsidRPr="009456D8">
        <w:rPr>
          <w:rStyle w:val="ECCParagraph"/>
        </w:rPr>
        <w:t xml:space="preserve">The requirements in the specification </w:t>
      </w:r>
      <w:r w:rsidR="00FA21FB" w:rsidRPr="009456D8">
        <w:rPr>
          <w:rStyle w:val="ECCParagraph"/>
        </w:rPr>
        <w:t>apply to a</w:t>
      </w:r>
      <w:r w:rsidRPr="009456D8">
        <w:rPr>
          <w:rStyle w:val="ECCParagraph"/>
        </w:rPr>
        <w:t xml:space="preserve">ll </w:t>
      </w:r>
      <w:r w:rsidR="009742F4" w:rsidRPr="009456D8">
        <w:rPr>
          <w:rStyle w:val="ECCParagraph"/>
        </w:rPr>
        <w:t>DECT-2020 NR</w:t>
      </w:r>
      <w:r w:rsidRPr="009456D8">
        <w:rPr>
          <w:rStyle w:val="ECCParagraph"/>
        </w:rPr>
        <w:t xml:space="preserve"> devices</w:t>
      </w:r>
      <w:r w:rsidR="00450471" w:rsidRPr="009456D8">
        <w:rPr>
          <w:rStyle w:val="ECCParagraph"/>
        </w:rPr>
        <w:t xml:space="preserve"> as </w:t>
      </w:r>
      <w:r w:rsidR="00BB1166" w:rsidRPr="009456D8">
        <w:rPr>
          <w:rStyle w:val="ECCParagraph"/>
        </w:rPr>
        <w:t xml:space="preserve">there is </w:t>
      </w:r>
      <w:r w:rsidRPr="009456D8">
        <w:rPr>
          <w:rStyle w:val="ECCParagraph"/>
        </w:rPr>
        <w:t xml:space="preserve">no distinction between base station' equipment </w:t>
      </w:r>
      <w:r w:rsidR="00F44464" w:rsidRPr="009456D8">
        <w:rPr>
          <w:rStyle w:val="ECCParagraph"/>
        </w:rPr>
        <w:t xml:space="preserve">and </w:t>
      </w:r>
      <w:r w:rsidRPr="009456D8">
        <w:rPr>
          <w:rStyle w:val="ECCParagraph"/>
        </w:rPr>
        <w:t xml:space="preserve">'user device' equipment. Devices within a </w:t>
      </w:r>
      <w:r w:rsidR="009742F4" w:rsidRPr="009456D8">
        <w:rPr>
          <w:rStyle w:val="ECCParagraph"/>
        </w:rPr>
        <w:t>DECT-2020 NR</w:t>
      </w:r>
      <w:r w:rsidRPr="009456D8">
        <w:rPr>
          <w:rStyle w:val="ECCParagraph"/>
        </w:rPr>
        <w:t xml:space="preserve"> network may be considered a radio device fixed terminal (RDFT) or radio device portable terminal (RDPT) and can dynamically change their roles depending on the network’s needs. Consequently, only a single set of parameters for </w:t>
      </w:r>
      <w:r w:rsidR="009742F4" w:rsidRPr="009456D8">
        <w:rPr>
          <w:rStyle w:val="ECCParagraph"/>
        </w:rPr>
        <w:t>DECT-2020 NR</w:t>
      </w:r>
      <w:r w:rsidRPr="009456D8">
        <w:rPr>
          <w:rStyle w:val="ECCParagraph"/>
        </w:rPr>
        <w:t xml:space="preserve"> is considered</w:t>
      </w:r>
      <w:r w:rsidR="00953784" w:rsidRPr="009456D8">
        <w:rPr>
          <w:rStyle w:val="ECCParagraph"/>
        </w:rPr>
        <w:t xml:space="preserve">, i.e. all technical parameters for radio devices in </w:t>
      </w:r>
      <w:r w:rsidR="00BF458E" w:rsidRPr="009456D8">
        <w:rPr>
          <w:rStyle w:val="ECCParagraph"/>
        </w:rPr>
        <w:fldChar w:fldCharType="begin"/>
      </w:r>
      <w:r w:rsidR="00BF458E" w:rsidRPr="009456D8">
        <w:rPr>
          <w:rStyle w:val="ECCParagraph"/>
        </w:rPr>
        <w:instrText xml:space="preserve"> REF _Ref156051584 \h </w:instrText>
      </w:r>
      <w:r w:rsidR="00BB175C" w:rsidRPr="009456D8">
        <w:rPr>
          <w:rStyle w:val="ECCParagraph"/>
        </w:rPr>
        <w:instrText xml:space="preserve"> \* MERGEFORMAT </w:instrText>
      </w:r>
      <w:r w:rsidR="00BF458E" w:rsidRPr="009456D8">
        <w:rPr>
          <w:rStyle w:val="ECCParagraph"/>
        </w:rPr>
      </w:r>
      <w:r w:rsidR="00BF458E" w:rsidRPr="009456D8">
        <w:rPr>
          <w:rStyle w:val="ECCParagraph"/>
        </w:rPr>
        <w:fldChar w:fldCharType="separate"/>
      </w:r>
      <w:r w:rsidR="00C12604" w:rsidRPr="009456D8">
        <w:rPr>
          <w:rStyle w:val="ECCParagraph"/>
        </w:rPr>
        <w:t>Table 11</w:t>
      </w:r>
      <w:r w:rsidR="00BF458E" w:rsidRPr="009456D8">
        <w:rPr>
          <w:rStyle w:val="ECCParagraph"/>
        </w:rPr>
        <w:fldChar w:fldCharType="end"/>
      </w:r>
      <w:r w:rsidR="00953784" w:rsidRPr="009456D8">
        <w:rPr>
          <w:rStyle w:val="ECCParagraph"/>
        </w:rPr>
        <w:t xml:space="preserve"> apply equally to all devices in the WBB LMP network</w:t>
      </w:r>
      <w:r w:rsidRPr="009456D8">
        <w:rPr>
          <w:rStyle w:val="ECCParagraph"/>
        </w:rPr>
        <w:t>.</w:t>
      </w:r>
    </w:p>
    <w:p w14:paraId="04F613E1" w14:textId="3BE69FD5" w:rsidR="00F252B4" w:rsidRPr="009456D8" w:rsidRDefault="00A72D9C" w:rsidP="006065DE">
      <w:pPr>
        <w:pStyle w:val="Caption"/>
        <w:rPr>
          <w:rStyle w:val="ECCParagraph"/>
          <w:rFonts w:eastAsia="Calibri"/>
        </w:rPr>
      </w:pPr>
      <w:bookmarkStart w:id="133" w:name="_Ref156051584"/>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11</w:t>
      </w:r>
      <w:r w:rsidRPr="009456D8">
        <w:rPr>
          <w:rStyle w:val="ECCParagraph"/>
        </w:rPr>
        <w:fldChar w:fldCharType="end"/>
      </w:r>
      <w:bookmarkEnd w:id="133"/>
      <w:r w:rsidRPr="009456D8">
        <w:rPr>
          <w:rStyle w:val="ECCParagraph"/>
        </w:rPr>
        <w:t xml:space="preserve">: </w:t>
      </w:r>
      <w:r w:rsidR="00F252B4" w:rsidRPr="009456D8">
        <w:rPr>
          <w:rStyle w:val="ECCParagraph"/>
        </w:rPr>
        <w:t xml:space="preserve">Parameters of </w:t>
      </w:r>
      <w:r w:rsidR="009742F4" w:rsidRPr="009456D8">
        <w:rPr>
          <w:rStyle w:val="ECCParagraph"/>
        </w:rPr>
        <w:t>DECT-2020 NR</w:t>
      </w:r>
      <w:r w:rsidR="00F252B4" w:rsidRPr="009456D8">
        <w:rPr>
          <w:rStyle w:val="ECCParagraph"/>
        </w:rPr>
        <w:t xml:space="preserve"> providing local network connectivity in the 3.8-4.2 GHz band</w:t>
      </w:r>
    </w:p>
    <w:tbl>
      <w:tblPr>
        <w:tblStyle w:val="ECCTable-redheader"/>
        <w:tblW w:w="5000" w:type="pct"/>
        <w:tblInd w:w="0" w:type="dxa"/>
        <w:tblLook w:val="04A0" w:firstRow="1" w:lastRow="0" w:firstColumn="1" w:lastColumn="0" w:noHBand="0" w:noVBand="1"/>
      </w:tblPr>
      <w:tblGrid>
        <w:gridCol w:w="4061"/>
        <w:gridCol w:w="1959"/>
        <w:gridCol w:w="1656"/>
        <w:gridCol w:w="1953"/>
      </w:tblGrid>
      <w:tr w:rsidR="00F252B4" w:rsidRPr="009456D8" w14:paraId="76510454" w14:textId="77777777" w:rsidTr="00F04317">
        <w:trPr>
          <w:cnfStyle w:val="100000000000" w:firstRow="1" w:lastRow="0" w:firstColumn="0" w:lastColumn="0" w:oddVBand="0" w:evenVBand="0" w:oddHBand="0" w:evenHBand="0" w:firstRowFirstColumn="0" w:firstRowLastColumn="0" w:lastRowFirstColumn="0" w:lastRowLastColumn="0"/>
        </w:trPr>
        <w:tc>
          <w:tcPr>
            <w:tcW w:w="2109" w:type="pct"/>
          </w:tcPr>
          <w:p w14:paraId="6F6552D0" w14:textId="77777777" w:rsidR="00F252B4" w:rsidRPr="009456D8" w:rsidRDefault="00F252B4" w:rsidP="00F04317">
            <w:pPr>
              <w:rPr>
                <w:rStyle w:val="ECCParagraph"/>
              </w:rPr>
            </w:pPr>
            <w:r w:rsidRPr="009456D8">
              <w:rPr>
                <w:rStyle w:val="ECCParagraph"/>
              </w:rPr>
              <w:t>Parameter</w:t>
            </w:r>
          </w:p>
        </w:tc>
        <w:tc>
          <w:tcPr>
            <w:tcW w:w="2891" w:type="pct"/>
            <w:gridSpan w:val="3"/>
          </w:tcPr>
          <w:p w14:paraId="1D26D89F" w14:textId="77777777" w:rsidR="00F252B4" w:rsidRPr="009456D8" w:rsidRDefault="00F252B4" w:rsidP="00F04317">
            <w:pPr>
              <w:rPr>
                <w:rStyle w:val="ECCParagraph"/>
              </w:rPr>
            </w:pPr>
            <w:r w:rsidRPr="009456D8">
              <w:rPr>
                <w:rStyle w:val="ECCParagraph"/>
              </w:rPr>
              <w:t>Value</w:t>
            </w:r>
          </w:p>
        </w:tc>
      </w:tr>
      <w:tr w:rsidR="00F252B4" w:rsidRPr="009456D8" w14:paraId="1C073244" w14:textId="77777777" w:rsidTr="00F04317">
        <w:tc>
          <w:tcPr>
            <w:tcW w:w="2109" w:type="pct"/>
          </w:tcPr>
          <w:p w14:paraId="1D20100A" w14:textId="77777777" w:rsidR="00F252B4" w:rsidRPr="009456D8" w:rsidRDefault="00F252B4" w:rsidP="00F04317">
            <w:pPr>
              <w:rPr>
                <w:rStyle w:val="ECCParagraph"/>
              </w:rPr>
            </w:pPr>
            <w:r w:rsidRPr="009456D8">
              <w:rPr>
                <w:rStyle w:val="ECCParagraph"/>
              </w:rPr>
              <w:t>Nominal channel bandwidth (MHz)</w:t>
            </w:r>
          </w:p>
        </w:tc>
        <w:tc>
          <w:tcPr>
            <w:tcW w:w="1017" w:type="pct"/>
          </w:tcPr>
          <w:p w14:paraId="72141D7B" w14:textId="77777777" w:rsidR="00F252B4" w:rsidRPr="009456D8" w:rsidRDefault="00F252B4" w:rsidP="00F04317">
            <w:pPr>
              <w:rPr>
                <w:rStyle w:val="ECCParagraph"/>
              </w:rPr>
            </w:pPr>
            <w:r w:rsidRPr="009456D8">
              <w:rPr>
                <w:rStyle w:val="ECCParagraph"/>
              </w:rPr>
              <w:t>1.728</w:t>
            </w:r>
          </w:p>
        </w:tc>
        <w:tc>
          <w:tcPr>
            <w:tcW w:w="860" w:type="pct"/>
          </w:tcPr>
          <w:p w14:paraId="08BBED53" w14:textId="77777777" w:rsidR="00F252B4" w:rsidRPr="009456D8" w:rsidRDefault="00F252B4" w:rsidP="00F04317">
            <w:pPr>
              <w:rPr>
                <w:rStyle w:val="ECCParagraph"/>
              </w:rPr>
            </w:pPr>
            <w:r w:rsidRPr="009456D8">
              <w:rPr>
                <w:rStyle w:val="ECCParagraph"/>
              </w:rPr>
              <w:t>3.456</w:t>
            </w:r>
          </w:p>
        </w:tc>
        <w:tc>
          <w:tcPr>
            <w:tcW w:w="1014" w:type="pct"/>
          </w:tcPr>
          <w:p w14:paraId="2C8C4386" w14:textId="77777777" w:rsidR="00F252B4" w:rsidRPr="009456D8" w:rsidRDefault="00F252B4" w:rsidP="00F04317">
            <w:pPr>
              <w:rPr>
                <w:rStyle w:val="ECCParagraph"/>
              </w:rPr>
            </w:pPr>
            <w:r w:rsidRPr="009456D8">
              <w:rPr>
                <w:rStyle w:val="ECCParagraph"/>
              </w:rPr>
              <w:t>6.912</w:t>
            </w:r>
          </w:p>
        </w:tc>
      </w:tr>
      <w:tr w:rsidR="00F252B4" w:rsidRPr="009456D8" w14:paraId="7DE4B20C" w14:textId="77777777" w:rsidTr="00F04317">
        <w:tc>
          <w:tcPr>
            <w:tcW w:w="2109" w:type="pct"/>
          </w:tcPr>
          <w:p w14:paraId="5B201239" w14:textId="77777777" w:rsidR="00F252B4" w:rsidRPr="009456D8" w:rsidRDefault="00F252B4" w:rsidP="00F04317">
            <w:pPr>
              <w:rPr>
                <w:rStyle w:val="ECCParagraph"/>
              </w:rPr>
            </w:pPr>
            <w:r w:rsidRPr="009456D8">
              <w:rPr>
                <w:rStyle w:val="ECCParagraph"/>
              </w:rPr>
              <w:t>Transmission channel bandwidth (MHz)</w:t>
            </w:r>
          </w:p>
        </w:tc>
        <w:tc>
          <w:tcPr>
            <w:tcW w:w="1017" w:type="pct"/>
          </w:tcPr>
          <w:p w14:paraId="78680565" w14:textId="77777777" w:rsidR="00F252B4" w:rsidRPr="009456D8" w:rsidRDefault="00F252B4" w:rsidP="00F04317">
            <w:pPr>
              <w:rPr>
                <w:rStyle w:val="ECCParagraph"/>
              </w:rPr>
            </w:pPr>
            <w:r w:rsidRPr="009456D8">
              <w:rPr>
                <w:rStyle w:val="ECCParagraph"/>
              </w:rPr>
              <w:t>1.539</w:t>
            </w:r>
          </w:p>
        </w:tc>
        <w:tc>
          <w:tcPr>
            <w:tcW w:w="860" w:type="pct"/>
          </w:tcPr>
          <w:p w14:paraId="49A3FB16" w14:textId="77777777" w:rsidR="00F252B4" w:rsidRPr="009456D8" w:rsidRDefault="00F252B4" w:rsidP="00F04317">
            <w:pPr>
              <w:rPr>
                <w:rStyle w:val="ECCParagraph"/>
              </w:rPr>
            </w:pPr>
            <w:r w:rsidRPr="009456D8">
              <w:rPr>
                <w:rStyle w:val="ECCParagraph"/>
              </w:rPr>
              <w:t>3.051</w:t>
            </w:r>
          </w:p>
        </w:tc>
        <w:tc>
          <w:tcPr>
            <w:tcW w:w="1014" w:type="pct"/>
          </w:tcPr>
          <w:p w14:paraId="32E45D86" w14:textId="77777777" w:rsidR="00F252B4" w:rsidRPr="009456D8" w:rsidRDefault="00F252B4" w:rsidP="00F04317">
            <w:pPr>
              <w:rPr>
                <w:rStyle w:val="ECCParagraph"/>
              </w:rPr>
            </w:pPr>
            <w:r w:rsidRPr="009456D8">
              <w:rPr>
                <w:rStyle w:val="ECCParagraph"/>
              </w:rPr>
              <w:t>6.075</w:t>
            </w:r>
          </w:p>
        </w:tc>
      </w:tr>
      <w:tr w:rsidR="00F252B4" w:rsidRPr="009456D8" w14:paraId="4068C32B" w14:textId="77777777" w:rsidTr="00F04317">
        <w:tc>
          <w:tcPr>
            <w:tcW w:w="2109" w:type="pct"/>
          </w:tcPr>
          <w:p w14:paraId="498F646E" w14:textId="77777777" w:rsidR="00F252B4" w:rsidRPr="009456D8" w:rsidRDefault="00F252B4" w:rsidP="00F04317">
            <w:pPr>
              <w:rPr>
                <w:rStyle w:val="ECCParagraph"/>
              </w:rPr>
            </w:pPr>
            <w:r w:rsidRPr="009456D8">
              <w:rPr>
                <w:rStyle w:val="ECCParagraph"/>
              </w:rPr>
              <w:t>Transmitter power (dBm)</w:t>
            </w:r>
          </w:p>
        </w:tc>
        <w:tc>
          <w:tcPr>
            <w:tcW w:w="1017" w:type="pct"/>
          </w:tcPr>
          <w:p w14:paraId="1D0CA35C" w14:textId="77777777" w:rsidR="00F252B4" w:rsidRPr="009456D8" w:rsidRDefault="00F252B4" w:rsidP="00F04317">
            <w:pPr>
              <w:rPr>
                <w:rStyle w:val="ECCParagraph"/>
              </w:rPr>
            </w:pPr>
            <w:r w:rsidRPr="009456D8">
              <w:rPr>
                <w:rStyle w:val="ECCParagraph"/>
              </w:rPr>
              <w:t>23</w:t>
            </w:r>
          </w:p>
        </w:tc>
        <w:tc>
          <w:tcPr>
            <w:tcW w:w="860" w:type="pct"/>
          </w:tcPr>
          <w:p w14:paraId="08E3BA45" w14:textId="77777777" w:rsidR="00F252B4" w:rsidRPr="009456D8" w:rsidRDefault="00F252B4" w:rsidP="00F04317">
            <w:pPr>
              <w:rPr>
                <w:rStyle w:val="ECCParagraph"/>
              </w:rPr>
            </w:pPr>
            <w:r w:rsidRPr="009456D8">
              <w:rPr>
                <w:rStyle w:val="ECCParagraph"/>
              </w:rPr>
              <w:t>23</w:t>
            </w:r>
          </w:p>
        </w:tc>
        <w:tc>
          <w:tcPr>
            <w:tcW w:w="1014" w:type="pct"/>
          </w:tcPr>
          <w:p w14:paraId="236DA53C" w14:textId="77777777" w:rsidR="00F252B4" w:rsidRPr="009456D8" w:rsidRDefault="00F252B4" w:rsidP="00F04317">
            <w:pPr>
              <w:rPr>
                <w:rStyle w:val="ECCParagraph"/>
              </w:rPr>
            </w:pPr>
            <w:r w:rsidRPr="009456D8">
              <w:rPr>
                <w:rStyle w:val="ECCParagraph"/>
              </w:rPr>
              <w:t>23</w:t>
            </w:r>
          </w:p>
        </w:tc>
      </w:tr>
      <w:tr w:rsidR="00F252B4" w:rsidRPr="009456D8" w14:paraId="068E9FFC" w14:textId="77777777" w:rsidTr="00F04317">
        <w:tc>
          <w:tcPr>
            <w:tcW w:w="2109" w:type="pct"/>
          </w:tcPr>
          <w:p w14:paraId="0E141055" w14:textId="607E8553" w:rsidR="00F252B4" w:rsidRPr="009456D8" w:rsidRDefault="00F252B4" w:rsidP="00F04317">
            <w:pPr>
              <w:rPr>
                <w:rStyle w:val="ECCParagraph"/>
              </w:rPr>
            </w:pPr>
            <w:r w:rsidRPr="009456D8">
              <w:rPr>
                <w:rStyle w:val="ECCParagraph"/>
              </w:rPr>
              <w:t>Radiated power e.i.r.p. (dBm)</w:t>
            </w:r>
          </w:p>
        </w:tc>
        <w:tc>
          <w:tcPr>
            <w:tcW w:w="2891" w:type="pct"/>
            <w:gridSpan w:val="3"/>
          </w:tcPr>
          <w:p w14:paraId="32C339D6" w14:textId="77777777" w:rsidR="00F252B4" w:rsidRPr="009456D8" w:rsidRDefault="00F252B4" w:rsidP="00F04317">
            <w:pPr>
              <w:rPr>
                <w:rStyle w:val="ECCParagraph"/>
              </w:rPr>
            </w:pPr>
            <w:r w:rsidRPr="009456D8">
              <w:rPr>
                <w:rStyle w:val="ECCParagraph"/>
              </w:rPr>
              <w:t>23 per carrier, limited to 24 dBm/10 MHz</w:t>
            </w:r>
          </w:p>
        </w:tc>
      </w:tr>
      <w:tr w:rsidR="005A6BFB" w:rsidRPr="009456D8" w14:paraId="75C99D07" w14:textId="77777777" w:rsidTr="00F04317">
        <w:tc>
          <w:tcPr>
            <w:tcW w:w="2109" w:type="pct"/>
          </w:tcPr>
          <w:p w14:paraId="11579D62" w14:textId="299A8D48" w:rsidR="005A6BFB" w:rsidRPr="009456D8" w:rsidRDefault="005A6BFB" w:rsidP="005A6BFB">
            <w:pPr>
              <w:rPr>
                <w:rStyle w:val="ECCParagraph"/>
              </w:rPr>
            </w:pPr>
            <w:r w:rsidRPr="009456D8">
              <w:rPr>
                <w:rStyle w:val="ECCParagraph"/>
              </w:rPr>
              <w:t>Transmitter Power Control</w:t>
            </w:r>
          </w:p>
        </w:tc>
        <w:tc>
          <w:tcPr>
            <w:tcW w:w="2891" w:type="pct"/>
            <w:gridSpan w:val="3"/>
          </w:tcPr>
          <w:p w14:paraId="693D754B" w14:textId="291362E2" w:rsidR="005A6BFB" w:rsidRPr="009456D8" w:rsidRDefault="005A6BFB" w:rsidP="005A6BFB">
            <w:pPr>
              <w:rPr>
                <w:rStyle w:val="ECCParagraph"/>
              </w:rPr>
            </w:pPr>
            <w:r w:rsidRPr="009456D8">
              <w:rPr>
                <w:rStyle w:val="ECCParagraph"/>
              </w:rPr>
              <w:t>In the range -40 dBm to Max</w:t>
            </w:r>
            <w:r w:rsidR="00751369">
              <w:rPr>
                <w:rStyle w:val="ECCParagraph"/>
              </w:rPr>
              <w:t>.</w:t>
            </w:r>
            <w:r w:rsidRPr="009456D8">
              <w:rPr>
                <w:rStyle w:val="ECCParagraph"/>
              </w:rPr>
              <w:t xml:space="preserve"> </w:t>
            </w:r>
            <w:r w:rsidR="00017AC7" w:rsidRPr="0051547E">
              <w:rPr>
                <w:rStyle w:val="ECCParagraph"/>
                <w:i/>
                <w:iCs/>
              </w:rPr>
              <w:t>e.i.r.p.</w:t>
            </w:r>
            <w:r w:rsidRPr="009456D8">
              <w:rPr>
                <w:rStyle w:val="ECCParagraph"/>
              </w:rPr>
              <w:t xml:space="preserve"> (23 dBm)</w:t>
            </w:r>
          </w:p>
        </w:tc>
      </w:tr>
      <w:tr w:rsidR="00F252B4" w:rsidRPr="009456D8" w14:paraId="20D744E4" w14:textId="77777777" w:rsidTr="00F04317">
        <w:tc>
          <w:tcPr>
            <w:tcW w:w="2109" w:type="pct"/>
          </w:tcPr>
          <w:p w14:paraId="289C46D6" w14:textId="77777777" w:rsidR="00F252B4" w:rsidRPr="009456D8" w:rsidRDefault="00F252B4" w:rsidP="00F04317">
            <w:pPr>
              <w:rPr>
                <w:rStyle w:val="ECCParagraph"/>
              </w:rPr>
            </w:pPr>
            <w:r w:rsidRPr="009456D8">
              <w:rPr>
                <w:rStyle w:val="ECCParagraph"/>
              </w:rPr>
              <w:t>Antenna gain</w:t>
            </w:r>
          </w:p>
        </w:tc>
        <w:tc>
          <w:tcPr>
            <w:tcW w:w="2891" w:type="pct"/>
            <w:gridSpan w:val="3"/>
          </w:tcPr>
          <w:p w14:paraId="0E5653BD" w14:textId="77777777" w:rsidR="00F252B4" w:rsidRPr="009456D8" w:rsidRDefault="00F252B4" w:rsidP="00F04317">
            <w:pPr>
              <w:rPr>
                <w:rStyle w:val="ECCParagraph"/>
              </w:rPr>
            </w:pPr>
            <w:r w:rsidRPr="009456D8">
              <w:rPr>
                <w:rStyle w:val="ECCParagraph"/>
              </w:rPr>
              <w:t>0 dBi</w:t>
            </w:r>
          </w:p>
        </w:tc>
      </w:tr>
      <w:tr w:rsidR="00F252B4" w:rsidRPr="009456D8" w14:paraId="3639ACFC" w14:textId="77777777" w:rsidTr="00F04317">
        <w:tc>
          <w:tcPr>
            <w:tcW w:w="2109" w:type="pct"/>
          </w:tcPr>
          <w:p w14:paraId="7D7AA063" w14:textId="77777777" w:rsidR="00F252B4" w:rsidRPr="009456D8" w:rsidRDefault="00F252B4" w:rsidP="00F04317">
            <w:pPr>
              <w:rPr>
                <w:rStyle w:val="ECCParagraph"/>
              </w:rPr>
            </w:pPr>
            <w:r w:rsidRPr="009456D8">
              <w:rPr>
                <w:rStyle w:val="ECCParagraph"/>
              </w:rPr>
              <w:t>Antenna height</w:t>
            </w:r>
          </w:p>
        </w:tc>
        <w:tc>
          <w:tcPr>
            <w:tcW w:w="2891" w:type="pct"/>
            <w:gridSpan w:val="3"/>
          </w:tcPr>
          <w:p w14:paraId="6467F3B1" w14:textId="77777777" w:rsidR="00F252B4" w:rsidRPr="009456D8" w:rsidRDefault="00F252B4" w:rsidP="00F04317">
            <w:pPr>
              <w:rPr>
                <w:rStyle w:val="ECCParagraph"/>
              </w:rPr>
            </w:pPr>
            <w:r w:rsidRPr="009456D8">
              <w:rPr>
                <w:rStyle w:val="ECCParagraph"/>
              </w:rPr>
              <w:t>Outdoor: Limited to a maximum of 10 m above ground</w:t>
            </w:r>
          </w:p>
          <w:p w14:paraId="02FCC5B7" w14:textId="77777777" w:rsidR="00F252B4" w:rsidRPr="009456D8" w:rsidRDefault="00F252B4" w:rsidP="00F04317">
            <w:pPr>
              <w:rPr>
                <w:rStyle w:val="ECCParagraph"/>
              </w:rPr>
            </w:pPr>
            <w:r w:rsidRPr="009456D8">
              <w:rPr>
                <w:rStyle w:val="ECCParagraph"/>
              </w:rPr>
              <w:t>Indoor: Any height within building</w:t>
            </w:r>
          </w:p>
        </w:tc>
      </w:tr>
      <w:tr w:rsidR="00F252B4" w:rsidRPr="009456D8" w14:paraId="619CC7C5" w14:textId="77777777" w:rsidTr="00F04317">
        <w:tc>
          <w:tcPr>
            <w:tcW w:w="2109" w:type="pct"/>
          </w:tcPr>
          <w:p w14:paraId="5DAE1F88" w14:textId="77777777" w:rsidR="00F252B4" w:rsidRPr="009456D8" w:rsidRDefault="00F252B4" w:rsidP="00F04317">
            <w:pPr>
              <w:rPr>
                <w:rStyle w:val="ECCParagraph"/>
              </w:rPr>
            </w:pPr>
            <w:r w:rsidRPr="009456D8">
              <w:rPr>
                <w:rStyle w:val="ECCParagraph"/>
              </w:rPr>
              <w:t xml:space="preserve">Noise figure (dB) </w:t>
            </w:r>
          </w:p>
        </w:tc>
        <w:tc>
          <w:tcPr>
            <w:tcW w:w="1017" w:type="pct"/>
          </w:tcPr>
          <w:p w14:paraId="7BFC8908" w14:textId="77777777" w:rsidR="00F252B4" w:rsidRPr="009456D8" w:rsidRDefault="00F252B4" w:rsidP="00F04317">
            <w:pPr>
              <w:rPr>
                <w:rStyle w:val="ECCParagraph"/>
              </w:rPr>
            </w:pPr>
            <w:r w:rsidRPr="009456D8">
              <w:rPr>
                <w:rStyle w:val="ECCParagraph"/>
              </w:rPr>
              <w:t>9</w:t>
            </w:r>
          </w:p>
        </w:tc>
        <w:tc>
          <w:tcPr>
            <w:tcW w:w="860" w:type="pct"/>
          </w:tcPr>
          <w:p w14:paraId="2221F5F0" w14:textId="77777777" w:rsidR="00F252B4" w:rsidRPr="009456D8" w:rsidRDefault="00F252B4" w:rsidP="00F04317">
            <w:pPr>
              <w:rPr>
                <w:rStyle w:val="ECCParagraph"/>
              </w:rPr>
            </w:pPr>
            <w:r w:rsidRPr="009456D8">
              <w:rPr>
                <w:rStyle w:val="ECCParagraph"/>
              </w:rPr>
              <w:t>9</w:t>
            </w:r>
          </w:p>
        </w:tc>
        <w:tc>
          <w:tcPr>
            <w:tcW w:w="1014" w:type="pct"/>
          </w:tcPr>
          <w:p w14:paraId="0BE4BFBF" w14:textId="77777777" w:rsidR="00F252B4" w:rsidRPr="009456D8" w:rsidRDefault="00F252B4" w:rsidP="00F04317">
            <w:pPr>
              <w:rPr>
                <w:rStyle w:val="ECCParagraph"/>
              </w:rPr>
            </w:pPr>
            <w:r w:rsidRPr="009456D8">
              <w:rPr>
                <w:rStyle w:val="ECCParagraph"/>
              </w:rPr>
              <w:t>9</w:t>
            </w:r>
          </w:p>
        </w:tc>
      </w:tr>
      <w:tr w:rsidR="00F252B4" w:rsidRPr="009456D8" w14:paraId="01B75162" w14:textId="77777777" w:rsidTr="00F04317">
        <w:tc>
          <w:tcPr>
            <w:tcW w:w="2109" w:type="pct"/>
          </w:tcPr>
          <w:p w14:paraId="56A8B20C" w14:textId="77777777" w:rsidR="00F252B4" w:rsidRPr="009456D8" w:rsidRDefault="00F252B4" w:rsidP="00F04317">
            <w:pPr>
              <w:rPr>
                <w:rStyle w:val="ECCParagraph"/>
              </w:rPr>
            </w:pPr>
            <w:r w:rsidRPr="009456D8">
              <w:rPr>
                <w:rStyle w:val="ECCParagraph"/>
              </w:rPr>
              <w:t>Rx indoor receiving level</w:t>
            </w:r>
          </w:p>
        </w:tc>
        <w:tc>
          <w:tcPr>
            <w:tcW w:w="2891" w:type="pct"/>
            <w:gridSpan w:val="3"/>
          </w:tcPr>
          <w:p w14:paraId="20C35C44" w14:textId="177C0105" w:rsidR="00F252B4" w:rsidRPr="009456D8" w:rsidRDefault="00F252B4" w:rsidP="00F04317">
            <w:pPr>
              <w:rPr>
                <w:rStyle w:val="ECCParagraph"/>
              </w:rPr>
            </w:pPr>
            <w:r w:rsidRPr="009456D8">
              <w:rPr>
                <w:rStyle w:val="ECCParagraph"/>
              </w:rPr>
              <w:t>20 dB to reference sensitivity</w:t>
            </w:r>
          </w:p>
        </w:tc>
      </w:tr>
      <w:tr w:rsidR="00F252B4" w:rsidRPr="009456D8" w14:paraId="0814D6C0" w14:textId="77777777" w:rsidTr="00F04317">
        <w:tc>
          <w:tcPr>
            <w:tcW w:w="2109" w:type="pct"/>
          </w:tcPr>
          <w:p w14:paraId="70B9C450" w14:textId="77777777" w:rsidR="00F252B4" w:rsidRPr="009456D8" w:rsidRDefault="00F252B4" w:rsidP="00F04317">
            <w:pPr>
              <w:rPr>
                <w:rStyle w:val="ECCParagraph"/>
              </w:rPr>
            </w:pPr>
            <w:r w:rsidRPr="009456D8">
              <w:rPr>
                <w:rStyle w:val="ECCParagraph"/>
              </w:rPr>
              <w:t>Rx outdoor receiving level</w:t>
            </w:r>
          </w:p>
        </w:tc>
        <w:tc>
          <w:tcPr>
            <w:tcW w:w="2891" w:type="pct"/>
            <w:gridSpan w:val="3"/>
          </w:tcPr>
          <w:p w14:paraId="21AD153F" w14:textId="0B3FCF9F" w:rsidR="00F252B4" w:rsidRPr="009456D8" w:rsidRDefault="00F252B4" w:rsidP="00F04317">
            <w:pPr>
              <w:rPr>
                <w:rStyle w:val="ECCParagraph"/>
              </w:rPr>
            </w:pPr>
            <w:r w:rsidRPr="009456D8">
              <w:rPr>
                <w:rStyle w:val="ECCParagraph"/>
              </w:rPr>
              <w:t xml:space="preserve">20 dB to reference sensitivity </w:t>
            </w:r>
          </w:p>
        </w:tc>
      </w:tr>
      <w:tr w:rsidR="00F252B4" w:rsidRPr="009456D8" w14:paraId="78699A65" w14:textId="77777777" w:rsidTr="00F04317">
        <w:tc>
          <w:tcPr>
            <w:tcW w:w="2109" w:type="pct"/>
          </w:tcPr>
          <w:p w14:paraId="227F3475" w14:textId="77777777" w:rsidR="00F252B4" w:rsidRPr="009456D8" w:rsidRDefault="00F252B4" w:rsidP="00F04317">
            <w:pPr>
              <w:rPr>
                <w:rStyle w:val="ECCParagraph"/>
              </w:rPr>
            </w:pPr>
            <w:r w:rsidRPr="009456D8">
              <w:rPr>
                <w:rStyle w:val="ECCParagraph"/>
              </w:rPr>
              <w:t xml:space="preserve">Rx sensitivity (dBm) </w:t>
            </w:r>
          </w:p>
        </w:tc>
        <w:tc>
          <w:tcPr>
            <w:tcW w:w="1017" w:type="pct"/>
          </w:tcPr>
          <w:p w14:paraId="050C2288" w14:textId="77777777" w:rsidR="00F252B4" w:rsidRPr="009456D8" w:rsidRDefault="00F252B4" w:rsidP="00F04317">
            <w:pPr>
              <w:rPr>
                <w:rStyle w:val="ECCParagraph"/>
              </w:rPr>
            </w:pPr>
            <w:r w:rsidRPr="009456D8">
              <w:rPr>
                <w:rStyle w:val="ECCParagraph"/>
              </w:rPr>
              <w:t>-97.7</w:t>
            </w:r>
          </w:p>
        </w:tc>
        <w:tc>
          <w:tcPr>
            <w:tcW w:w="860" w:type="pct"/>
          </w:tcPr>
          <w:p w14:paraId="3D956D75" w14:textId="77777777" w:rsidR="00F252B4" w:rsidRPr="009456D8" w:rsidRDefault="00F252B4" w:rsidP="00F04317">
            <w:pPr>
              <w:rPr>
                <w:rStyle w:val="ECCParagraph"/>
              </w:rPr>
            </w:pPr>
            <w:r w:rsidRPr="009456D8">
              <w:rPr>
                <w:rStyle w:val="ECCParagraph"/>
              </w:rPr>
              <w:t>-94.7</w:t>
            </w:r>
          </w:p>
        </w:tc>
        <w:tc>
          <w:tcPr>
            <w:tcW w:w="1014" w:type="pct"/>
          </w:tcPr>
          <w:p w14:paraId="2895083B" w14:textId="77777777" w:rsidR="00F252B4" w:rsidRPr="009456D8" w:rsidRDefault="00F252B4" w:rsidP="00F04317">
            <w:pPr>
              <w:rPr>
                <w:rStyle w:val="ECCParagraph"/>
              </w:rPr>
            </w:pPr>
            <w:r w:rsidRPr="009456D8">
              <w:rPr>
                <w:rStyle w:val="ECCParagraph"/>
              </w:rPr>
              <w:t>-91.7</w:t>
            </w:r>
          </w:p>
        </w:tc>
      </w:tr>
      <w:tr w:rsidR="00F252B4" w:rsidRPr="009456D8" w14:paraId="7E297CE0" w14:textId="77777777" w:rsidTr="00F04317">
        <w:tc>
          <w:tcPr>
            <w:tcW w:w="2109" w:type="pct"/>
          </w:tcPr>
          <w:p w14:paraId="0655022A" w14:textId="77777777" w:rsidR="00F252B4" w:rsidRPr="009456D8" w:rsidRDefault="00F252B4" w:rsidP="00F04317">
            <w:pPr>
              <w:rPr>
                <w:rStyle w:val="ECCParagraph"/>
              </w:rPr>
            </w:pPr>
            <w:r w:rsidRPr="009456D8">
              <w:rPr>
                <w:rStyle w:val="ECCParagraph"/>
              </w:rPr>
              <w:t>Protection criteria</w:t>
            </w:r>
          </w:p>
        </w:tc>
        <w:tc>
          <w:tcPr>
            <w:tcW w:w="2891" w:type="pct"/>
            <w:gridSpan w:val="3"/>
          </w:tcPr>
          <w:p w14:paraId="0640C746" w14:textId="2A0CC015" w:rsidR="00F252B4" w:rsidRPr="009456D8" w:rsidRDefault="00F252B4" w:rsidP="00F04317">
            <w:pPr>
              <w:rPr>
                <w:rStyle w:val="ECCParagraph"/>
              </w:rPr>
            </w:pPr>
            <w:r w:rsidRPr="009456D8">
              <w:rPr>
                <w:rStyle w:val="ECCParagraph"/>
              </w:rPr>
              <w:t>S/</w:t>
            </w:r>
            <w:r w:rsidR="002E007F" w:rsidRPr="009456D8">
              <w:rPr>
                <w:rStyle w:val="ECCParagraph"/>
              </w:rPr>
              <w:t>(</w:t>
            </w:r>
            <w:r w:rsidRPr="009456D8">
              <w:rPr>
                <w:rStyle w:val="ECCParagraph"/>
              </w:rPr>
              <w:t>N+I</w:t>
            </w:r>
            <w:r w:rsidR="002E007F" w:rsidRPr="009456D8">
              <w:rPr>
                <w:rStyle w:val="ECCParagraph"/>
              </w:rPr>
              <w:t>)=5 dB</w:t>
            </w:r>
          </w:p>
        </w:tc>
      </w:tr>
    </w:tbl>
    <w:p w14:paraId="18A8A346" w14:textId="77777777" w:rsidR="00F252B4" w:rsidRPr="009456D8" w:rsidRDefault="00F252B4" w:rsidP="00F066F7">
      <w:pPr>
        <w:pStyle w:val="Heading4"/>
        <w:rPr>
          <w:rStyle w:val="ECCParagraph"/>
        </w:rPr>
      </w:pPr>
      <w:bookmarkStart w:id="134" w:name="_Toc138704630"/>
      <w:bookmarkStart w:id="135" w:name="_Toc138704757"/>
      <w:bookmarkStart w:id="136" w:name="_Toc138342310"/>
      <w:r w:rsidRPr="009456D8">
        <w:rPr>
          <w:rStyle w:val="ECCParagraph"/>
        </w:rPr>
        <w:t>Transmitter spectrum emission requirements</w:t>
      </w:r>
      <w:bookmarkEnd w:id="134"/>
      <w:bookmarkEnd w:id="135"/>
      <w:bookmarkEnd w:id="136"/>
    </w:p>
    <w:p w14:paraId="188C7EB0" w14:textId="77777777" w:rsidR="00F252B4" w:rsidRPr="009456D8" w:rsidRDefault="00F252B4" w:rsidP="00F04317">
      <w:pPr>
        <w:pStyle w:val="ECCHeadingnonumbering"/>
        <w:rPr>
          <w:rStyle w:val="ECCParagraph"/>
        </w:rPr>
      </w:pPr>
      <w:r w:rsidRPr="009456D8">
        <w:rPr>
          <w:rStyle w:val="ECCParagraph"/>
        </w:rPr>
        <w:t>Out of band emissions</w:t>
      </w:r>
    </w:p>
    <w:p w14:paraId="60E4D9A3" w14:textId="458D4DFF" w:rsidR="00F252B4" w:rsidRPr="009456D8" w:rsidRDefault="00F252B4" w:rsidP="007733E3">
      <w:pPr>
        <w:rPr>
          <w:rStyle w:val="ECCParagraph"/>
        </w:rPr>
      </w:pPr>
      <w:r w:rsidRPr="009456D8">
        <w:rPr>
          <w:rStyle w:val="ECCParagraph"/>
        </w:rPr>
        <w:t>The spectrum emission mask</w:t>
      </w:r>
      <w:r w:rsidR="00BB1166" w:rsidRPr="009456D8">
        <w:rPr>
          <w:rStyle w:val="ECCParagraph"/>
        </w:rPr>
        <w:t>s</w:t>
      </w:r>
      <w:r w:rsidRPr="009456D8">
        <w:rPr>
          <w:rStyle w:val="ECCParagraph"/>
        </w:rPr>
        <w:t xml:space="preserve"> of the device applies to frequencies (Δf</w:t>
      </w:r>
      <w:r w:rsidRPr="0050630E">
        <w:rPr>
          <w:rStyle w:val="ECCHLsubscript"/>
        </w:rPr>
        <w:t>OOB</w:t>
      </w:r>
      <w:r w:rsidRPr="009456D8">
        <w:rPr>
          <w:rStyle w:val="ECCParagraph"/>
        </w:rPr>
        <w:t>) starting from the ± edge of the assigned channel</w:t>
      </w:r>
      <w:r w:rsidR="00BB1166" w:rsidRPr="009456D8">
        <w:rPr>
          <w:rStyle w:val="ECCParagraph"/>
        </w:rPr>
        <w:t xml:space="preserve"> (</w:t>
      </w:r>
      <w:r w:rsidR="00BB1166" w:rsidRPr="009456D8">
        <w:rPr>
          <w:rStyle w:val="ECCParagraph"/>
        </w:rPr>
        <w:fldChar w:fldCharType="begin"/>
      </w:r>
      <w:r w:rsidR="00BB1166" w:rsidRPr="009456D8">
        <w:rPr>
          <w:rStyle w:val="ECCParagraph"/>
        </w:rPr>
        <w:instrText xml:space="preserve"> REF _Ref145331394 \h </w:instrText>
      </w:r>
      <w:r w:rsidR="00BB175C" w:rsidRPr="009456D8">
        <w:rPr>
          <w:rStyle w:val="ECCParagraph"/>
        </w:rPr>
        <w:instrText xml:space="preserve"> \* MERGEFORMAT </w:instrText>
      </w:r>
      <w:r w:rsidR="00BB1166" w:rsidRPr="009456D8">
        <w:rPr>
          <w:rStyle w:val="ECCParagraph"/>
        </w:rPr>
      </w:r>
      <w:r w:rsidR="00BB1166" w:rsidRPr="009456D8">
        <w:rPr>
          <w:rStyle w:val="ECCParagraph"/>
        </w:rPr>
        <w:fldChar w:fldCharType="separate"/>
      </w:r>
      <w:r w:rsidR="00C12604" w:rsidRPr="009456D8">
        <w:rPr>
          <w:rStyle w:val="ECCParagraph"/>
        </w:rPr>
        <w:t>Table 12</w:t>
      </w:r>
      <w:r w:rsidR="00BB1166" w:rsidRPr="009456D8">
        <w:rPr>
          <w:rStyle w:val="ECCParagraph"/>
        </w:rPr>
        <w:fldChar w:fldCharType="end"/>
      </w:r>
      <w:r w:rsidR="00BB1166" w:rsidRPr="009456D8">
        <w:rPr>
          <w:rStyle w:val="ECCParagraph"/>
        </w:rPr>
        <w:t xml:space="preserve">, </w:t>
      </w:r>
      <w:r w:rsidR="00BB1166" w:rsidRPr="009456D8">
        <w:rPr>
          <w:rStyle w:val="ECCParagraph"/>
        </w:rPr>
        <w:fldChar w:fldCharType="begin"/>
      </w:r>
      <w:r w:rsidR="00BB1166" w:rsidRPr="009456D8">
        <w:rPr>
          <w:rStyle w:val="ECCParagraph"/>
        </w:rPr>
        <w:instrText xml:space="preserve"> REF _Ref162342769 \h </w:instrText>
      </w:r>
      <w:r w:rsidR="00BB175C" w:rsidRPr="009456D8">
        <w:rPr>
          <w:rStyle w:val="ECCParagraph"/>
        </w:rPr>
        <w:instrText xml:space="preserve"> \* MERGEFORMAT </w:instrText>
      </w:r>
      <w:r w:rsidR="00BB1166" w:rsidRPr="009456D8">
        <w:rPr>
          <w:rStyle w:val="ECCParagraph"/>
        </w:rPr>
      </w:r>
      <w:r w:rsidR="00BB1166" w:rsidRPr="009456D8">
        <w:rPr>
          <w:rStyle w:val="ECCParagraph"/>
        </w:rPr>
        <w:fldChar w:fldCharType="separate"/>
      </w:r>
      <w:r w:rsidR="00C12604" w:rsidRPr="009456D8">
        <w:rPr>
          <w:rStyle w:val="ECCParagraph"/>
        </w:rPr>
        <w:t>Table 13</w:t>
      </w:r>
      <w:r w:rsidR="00BB1166" w:rsidRPr="009456D8">
        <w:rPr>
          <w:rStyle w:val="ECCParagraph"/>
        </w:rPr>
        <w:fldChar w:fldCharType="end"/>
      </w:r>
      <w:r w:rsidR="00BB1166" w:rsidRPr="009456D8">
        <w:rPr>
          <w:rStyle w:val="ECCParagraph"/>
        </w:rPr>
        <w:t xml:space="preserve"> and </w:t>
      </w:r>
      <w:r w:rsidR="00BB1166" w:rsidRPr="009456D8">
        <w:rPr>
          <w:rStyle w:val="ECCParagraph"/>
        </w:rPr>
        <w:fldChar w:fldCharType="begin"/>
      </w:r>
      <w:r w:rsidR="00BB1166" w:rsidRPr="009456D8">
        <w:rPr>
          <w:rStyle w:val="ECCParagraph"/>
        </w:rPr>
        <w:instrText xml:space="preserve"> REF _Ref162342777 \h </w:instrText>
      </w:r>
      <w:r w:rsidR="00BB175C" w:rsidRPr="009456D8">
        <w:rPr>
          <w:rStyle w:val="ECCParagraph"/>
        </w:rPr>
        <w:instrText xml:space="preserve"> \* MERGEFORMAT </w:instrText>
      </w:r>
      <w:r w:rsidR="00BB1166" w:rsidRPr="009456D8">
        <w:rPr>
          <w:rStyle w:val="ECCParagraph"/>
        </w:rPr>
      </w:r>
      <w:r w:rsidR="00BB1166" w:rsidRPr="009456D8">
        <w:rPr>
          <w:rStyle w:val="ECCParagraph"/>
        </w:rPr>
        <w:fldChar w:fldCharType="separate"/>
      </w:r>
      <w:r w:rsidR="00C12604" w:rsidRPr="009456D8">
        <w:rPr>
          <w:rStyle w:val="ECCParagraph"/>
        </w:rPr>
        <w:t>Table 14</w:t>
      </w:r>
      <w:r w:rsidR="00BB1166" w:rsidRPr="009456D8">
        <w:rPr>
          <w:rStyle w:val="ECCParagraph"/>
        </w:rPr>
        <w:fldChar w:fldCharType="end"/>
      </w:r>
      <w:r w:rsidR="00BB1166" w:rsidRPr="009456D8">
        <w:rPr>
          <w:rStyle w:val="ECCParagraph"/>
        </w:rPr>
        <w:t>)</w:t>
      </w:r>
      <w:r w:rsidRPr="009456D8">
        <w:rPr>
          <w:rStyle w:val="ECCParagraph"/>
        </w:rPr>
        <w:t>. For frequency offsets greater than Δf</w:t>
      </w:r>
      <w:r w:rsidRPr="0050630E">
        <w:rPr>
          <w:rStyle w:val="ECCHLsubscript"/>
        </w:rPr>
        <w:t>OOB</w:t>
      </w:r>
      <w:r w:rsidRPr="009456D8">
        <w:rPr>
          <w:rStyle w:val="ECCParagraph"/>
        </w:rPr>
        <w:t xml:space="preserve"> the spurious emission requirements are applicable.</w:t>
      </w:r>
    </w:p>
    <w:p w14:paraId="467E28CB" w14:textId="724869A6" w:rsidR="00F252B4" w:rsidRPr="009456D8" w:rsidRDefault="00A72D9C" w:rsidP="00C12604">
      <w:pPr>
        <w:pStyle w:val="Caption"/>
        <w:rPr>
          <w:rStyle w:val="ECCParagraph"/>
          <w:rFonts w:eastAsia="Calibri"/>
        </w:rPr>
      </w:pPr>
      <w:bookmarkStart w:id="137" w:name="_Ref145331394"/>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12</w:t>
      </w:r>
      <w:r w:rsidRPr="009456D8">
        <w:rPr>
          <w:rStyle w:val="ECCParagraph"/>
        </w:rPr>
        <w:fldChar w:fldCharType="end"/>
      </w:r>
      <w:bookmarkEnd w:id="137"/>
      <w:r w:rsidRPr="009456D8">
        <w:rPr>
          <w:rStyle w:val="ECCParagraph"/>
        </w:rPr>
        <w:t xml:space="preserve">: </w:t>
      </w:r>
      <w:r w:rsidR="00F252B4" w:rsidRPr="009456D8">
        <w:rPr>
          <w:rStyle w:val="ECCParagraph"/>
        </w:rPr>
        <w:t>Spectrum emission limit for 1.728 MHz channel bandwidth</w:t>
      </w:r>
    </w:p>
    <w:tbl>
      <w:tblPr>
        <w:tblStyle w:val="ECCTable-redheader"/>
        <w:tblW w:w="0" w:type="auto"/>
        <w:tblInd w:w="0" w:type="dxa"/>
        <w:tblLook w:val="04A0" w:firstRow="1" w:lastRow="0" w:firstColumn="1" w:lastColumn="0" w:noHBand="0" w:noVBand="1"/>
      </w:tblPr>
      <w:tblGrid>
        <w:gridCol w:w="2263"/>
        <w:gridCol w:w="3119"/>
        <w:gridCol w:w="2693"/>
      </w:tblGrid>
      <w:tr w:rsidR="00F252B4" w:rsidRPr="009456D8" w14:paraId="38C33B48" w14:textId="77777777" w:rsidTr="00A87AE6">
        <w:trPr>
          <w:cnfStyle w:val="100000000000" w:firstRow="1" w:lastRow="0" w:firstColumn="0" w:lastColumn="0" w:oddVBand="0" w:evenVBand="0" w:oddHBand="0" w:evenHBand="0" w:firstRowFirstColumn="0" w:firstRowLastColumn="0" w:lastRowFirstColumn="0" w:lastRowLastColumn="0"/>
        </w:trPr>
        <w:tc>
          <w:tcPr>
            <w:tcW w:w="8075" w:type="dxa"/>
            <w:gridSpan w:val="3"/>
          </w:tcPr>
          <w:p w14:paraId="70EFC0C5" w14:textId="77777777" w:rsidR="00F252B4" w:rsidRPr="009456D8" w:rsidRDefault="00F252B4" w:rsidP="00447BCF">
            <w:pPr>
              <w:pStyle w:val="ECCTableHeaderwhitefont"/>
              <w:rPr>
                <w:rStyle w:val="ECCParagraph"/>
              </w:rPr>
            </w:pPr>
            <w:r w:rsidRPr="009456D8">
              <w:rPr>
                <w:rStyle w:val="ECCParagraph"/>
              </w:rPr>
              <w:t>Spectrum emission limit (dBm)</w:t>
            </w:r>
          </w:p>
        </w:tc>
      </w:tr>
      <w:tr w:rsidR="00F252B4" w:rsidRPr="009456D8" w14:paraId="7F491012" w14:textId="77777777" w:rsidTr="00A87AE6">
        <w:tc>
          <w:tcPr>
            <w:tcW w:w="2263" w:type="dxa"/>
          </w:tcPr>
          <w:p w14:paraId="34C5FA6B" w14:textId="26EE51F4" w:rsidR="00F252B4" w:rsidRPr="009456D8" w:rsidRDefault="00F252B4" w:rsidP="00D85400">
            <w:pPr>
              <w:pStyle w:val="ECCTabletext"/>
              <w:rPr>
                <w:rStyle w:val="ECCParagraph"/>
              </w:rPr>
            </w:pPr>
            <w:r w:rsidRPr="009456D8">
              <w:rPr>
                <w:rStyle w:val="ECCParagraph"/>
              </w:rPr>
              <w:t>Δf</w:t>
            </w:r>
            <w:r w:rsidRPr="0050630E">
              <w:rPr>
                <w:rStyle w:val="ECCHLsubscript"/>
              </w:rPr>
              <w:t>OOB</w:t>
            </w:r>
            <w:r w:rsidR="00803190">
              <w:rPr>
                <w:rStyle w:val="ECCHLsubscript"/>
              </w:rPr>
              <w:t xml:space="preserve"> </w:t>
            </w:r>
            <w:r w:rsidR="009D261F" w:rsidRPr="009456D8">
              <w:rPr>
                <w:rStyle w:val="ECCParagraph"/>
              </w:rPr>
              <w:t>(</w:t>
            </w:r>
            <w:r w:rsidRPr="009456D8">
              <w:rPr>
                <w:rStyle w:val="ECCParagraph"/>
              </w:rPr>
              <w:t>MHz</w:t>
            </w:r>
            <w:r w:rsidR="009D261F" w:rsidRPr="009456D8">
              <w:rPr>
                <w:rStyle w:val="ECCParagraph"/>
              </w:rPr>
              <w:t>)</w:t>
            </w:r>
          </w:p>
        </w:tc>
        <w:tc>
          <w:tcPr>
            <w:tcW w:w="3119" w:type="dxa"/>
          </w:tcPr>
          <w:p w14:paraId="2A24BCBB" w14:textId="77777777" w:rsidR="00F252B4" w:rsidRPr="009456D8" w:rsidRDefault="00F252B4" w:rsidP="00D85400">
            <w:pPr>
              <w:pStyle w:val="ECCTabletext"/>
              <w:rPr>
                <w:rStyle w:val="ECCParagraph"/>
              </w:rPr>
            </w:pPr>
            <w:r w:rsidRPr="009456D8">
              <w:rPr>
                <w:rStyle w:val="ECCParagraph"/>
              </w:rPr>
              <w:t xml:space="preserve">1.728 MHz channel bandwidth </w:t>
            </w:r>
          </w:p>
        </w:tc>
        <w:tc>
          <w:tcPr>
            <w:tcW w:w="2693" w:type="dxa"/>
          </w:tcPr>
          <w:p w14:paraId="5E690DF3" w14:textId="77777777" w:rsidR="00F252B4" w:rsidRPr="009456D8" w:rsidRDefault="00F252B4" w:rsidP="00D85400">
            <w:pPr>
              <w:pStyle w:val="ECCTabletext"/>
              <w:rPr>
                <w:rStyle w:val="ECCParagraph"/>
              </w:rPr>
            </w:pPr>
            <w:r w:rsidRPr="009456D8">
              <w:rPr>
                <w:rStyle w:val="ECCParagraph"/>
              </w:rPr>
              <w:t>Measurement bandwidth</w:t>
            </w:r>
          </w:p>
        </w:tc>
      </w:tr>
      <w:tr w:rsidR="00F252B4" w:rsidRPr="009456D8" w14:paraId="66BD486F" w14:textId="77777777" w:rsidTr="00A87AE6">
        <w:tc>
          <w:tcPr>
            <w:tcW w:w="2263" w:type="dxa"/>
          </w:tcPr>
          <w:p w14:paraId="30FA78DA" w14:textId="77777777" w:rsidR="00F252B4" w:rsidRPr="009456D8" w:rsidRDefault="00F252B4" w:rsidP="00F04317">
            <w:pPr>
              <w:rPr>
                <w:rStyle w:val="ECCParagraph"/>
              </w:rPr>
            </w:pPr>
            <w:r w:rsidRPr="009456D8">
              <w:rPr>
                <w:rStyle w:val="ECCParagraph"/>
              </w:rPr>
              <w:t>±0 to 0.0945</w:t>
            </w:r>
          </w:p>
        </w:tc>
        <w:tc>
          <w:tcPr>
            <w:tcW w:w="3119" w:type="dxa"/>
          </w:tcPr>
          <w:p w14:paraId="13FB15D8" w14:textId="77777777" w:rsidR="00F252B4" w:rsidRPr="009456D8" w:rsidRDefault="00F252B4" w:rsidP="00F04317">
            <w:pPr>
              <w:rPr>
                <w:rStyle w:val="ECCParagraph"/>
              </w:rPr>
            </w:pPr>
            <w:r w:rsidRPr="009456D8">
              <w:rPr>
                <w:rStyle w:val="ECCParagraph"/>
              </w:rPr>
              <w:t>-10</w:t>
            </w:r>
          </w:p>
        </w:tc>
        <w:tc>
          <w:tcPr>
            <w:tcW w:w="2693" w:type="dxa"/>
          </w:tcPr>
          <w:p w14:paraId="2281C05C" w14:textId="77777777" w:rsidR="00F252B4" w:rsidRPr="009456D8" w:rsidRDefault="00F252B4" w:rsidP="00F04317">
            <w:pPr>
              <w:rPr>
                <w:rStyle w:val="ECCParagraph"/>
              </w:rPr>
            </w:pPr>
            <w:r w:rsidRPr="009456D8">
              <w:rPr>
                <w:rStyle w:val="ECCParagraph"/>
              </w:rPr>
              <w:t>30 kHz</w:t>
            </w:r>
          </w:p>
        </w:tc>
      </w:tr>
      <w:tr w:rsidR="00F252B4" w:rsidRPr="009456D8" w14:paraId="40D51F72" w14:textId="77777777" w:rsidTr="00A87AE6">
        <w:tc>
          <w:tcPr>
            <w:tcW w:w="2263" w:type="dxa"/>
          </w:tcPr>
          <w:p w14:paraId="0690C150" w14:textId="77777777" w:rsidR="00F252B4" w:rsidRPr="009456D8" w:rsidRDefault="00F252B4" w:rsidP="00F04317">
            <w:pPr>
              <w:rPr>
                <w:rStyle w:val="ECCParagraph"/>
              </w:rPr>
            </w:pPr>
            <w:r w:rsidRPr="009456D8">
              <w:rPr>
                <w:rStyle w:val="ECCParagraph"/>
              </w:rPr>
              <w:t>±0.0945 to 1.6335</w:t>
            </w:r>
          </w:p>
        </w:tc>
        <w:tc>
          <w:tcPr>
            <w:tcW w:w="3119" w:type="dxa"/>
          </w:tcPr>
          <w:p w14:paraId="7A54DE9E" w14:textId="77777777" w:rsidR="00F252B4" w:rsidRPr="009456D8" w:rsidRDefault="00F252B4" w:rsidP="00F04317">
            <w:pPr>
              <w:rPr>
                <w:rStyle w:val="ECCParagraph"/>
              </w:rPr>
            </w:pPr>
            <w:r w:rsidRPr="009456D8">
              <w:rPr>
                <w:rStyle w:val="ECCParagraph"/>
              </w:rPr>
              <w:t>-10</w:t>
            </w:r>
          </w:p>
        </w:tc>
        <w:tc>
          <w:tcPr>
            <w:tcW w:w="2693" w:type="dxa"/>
          </w:tcPr>
          <w:p w14:paraId="24ED5B52" w14:textId="77777777" w:rsidR="00F252B4" w:rsidRPr="009456D8" w:rsidRDefault="00F252B4" w:rsidP="00F04317">
            <w:pPr>
              <w:rPr>
                <w:rStyle w:val="ECCParagraph"/>
              </w:rPr>
            </w:pPr>
            <w:r w:rsidRPr="009456D8">
              <w:rPr>
                <w:rStyle w:val="ECCParagraph"/>
              </w:rPr>
              <w:t>1 MHz</w:t>
            </w:r>
          </w:p>
        </w:tc>
      </w:tr>
      <w:tr w:rsidR="00F252B4" w:rsidRPr="009456D8" w14:paraId="718A0CAC" w14:textId="77777777" w:rsidTr="00A87AE6">
        <w:tc>
          <w:tcPr>
            <w:tcW w:w="2263" w:type="dxa"/>
          </w:tcPr>
          <w:p w14:paraId="4B243D44" w14:textId="77777777" w:rsidR="00F252B4" w:rsidRPr="009456D8" w:rsidRDefault="00F252B4" w:rsidP="00F04317">
            <w:pPr>
              <w:rPr>
                <w:rStyle w:val="ECCParagraph"/>
              </w:rPr>
            </w:pPr>
            <w:r w:rsidRPr="009456D8">
              <w:rPr>
                <w:rStyle w:val="ECCParagraph"/>
              </w:rPr>
              <w:lastRenderedPageBreak/>
              <w:t>±1.6335 to 1.8225</w:t>
            </w:r>
          </w:p>
        </w:tc>
        <w:tc>
          <w:tcPr>
            <w:tcW w:w="3119" w:type="dxa"/>
          </w:tcPr>
          <w:p w14:paraId="484F4646" w14:textId="77777777" w:rsidR="00F252B4" w:rsidRPr="009456D8" w:rsidRDefault="00F252B4" w:rsidP="00F04317">
            <w:pPr>
              <w:rPr>
                <w:rStyle w:val="ECCParagraph"/>
              </w:rPr>
            </w:pPr>
            <w:r w:rsidRPr="009456D8">
              <w:rPr>
                <w:rStyle w:val="ECCParagraph"/>
              </w:rPr>
              <w:t>-13</w:t>
            </w:r>
          </w:p>
        </w:tc>
        <w:tc>
          <w:tcPr>
            <w:tcW w:w="2693" w:type="dxa"/>
          </w:tcPr>
          <w:p w14:paraId="2447CCD7" w14:textId="77777777" w:rsidR="00F252B4" w:rsidRPr="009456D8" w:rsidRDefault="00F252B4" w:rsidP="00F04317">
            <w:pPr>
              <w:rPr>
                <w:rStyle w:val="ECCParagraph"/>
              </w:rPr>
            </w:pPr>
            <w:r w:rsidRPr="009456D8">
              <w:rPr>
                <w:rStyle w:val="ECCParagraph"/>
              </w:rPr>
              <w:t>1 MHz</w:t>
            </w:r>
          </w:p>
        </w:tc>
      </w:tr>
      <w:tr w:rsidR="00F252B4" w:rsidRPr="009456D8" w14:paraId="2F777B37" w14:textId="77777777" w:rsidTr="00A87AE6">
        <w:tc>
          <w:tcPr>
            <w:tcW w:w="2263" w:type="dxa"/>
          </w:tcPr>
          <w:p w14:paraId="58152801" w14:textId="77777777" w:rsidR="00F252B4" w:rsidRPr="009456D8" w:rsidRDefault="00F252B4" w:rsidP="00F04317">
            <w:pPr>
              <w:rPr>
                <w:rStyle w:val="ECCParagraph"/>
              </w:rPr>
            </w:pPr>
            <w:r w:rsidRPr="009456D8">
              <w:rPr>
                <w:rStyle w:val="ECCParagraph"/>
              </w:rPr>
              <w:t>±1.8225 to 3.3615</w:t>
            </w:r>
          </w:p>
        </w:tc>
        <w:tc>
          <w:tcPr>
            <w:tcW w:w="3119" w:type="dxa"/>
          </w:tcPr>
          <w:p w14:paraId="3EACA294" w14:textId="77777777" w:rsidR="00F252B4" w:rsidRPr="009456D8" w:rsidRDefault="00F252B4" w:rsidP="00F04317">
            <w:pPr>
              <w:rPr>
                <w:rStyle w:val="ECCParagraph"/>
              </w:rPr>
            </w:pPr>
            <w:r w:rsidRPr="009456D8">
              <w:rPr>
                <w:rStyle w:val="ECCParagraph"/>
              </w:rPr>
              <w:t>-20</w:t>
            </w:r>
          </w:p>
        </w:tc>
        <w:tc>
          <w:tcPr>
            <w:tcW w:w="2693" w:type="dxa"/>
          </w:tcPr>
          <w:p w14:paraId="7FE5D709" w14:textId="77777777" w:rsidR="00F252B4" w:rsidRPr="009456D8" w:rsidRDefault="00F252B4" w:rsidP="00F04317">
            <w:pPr>
              <w:rPr>
                <w:rStyle w:val="ECCParagraph"/>
              </w:rPr>
            </w:pPr>
            <w:r w:rsidRPr="009456D8">
              <w:rPr>
                <w:rStyle w:val="ECCParagraph"/>
              </w:rPr>
              <w:t>1 MHz</w:t>
            </w:r>
          </w:p>
        </w:tc>
      </w:tr>
      <w:tr w:rsidR="00F252B4" w:rsidRPr="009456D8" w14:paraId="6C2F1BE5" w14:textId="77777777" w:rsidTr="00A87AE6">
        <w:tc>
          <w:tcPr>
            <w:tcW w:w="2263" w:type="dxa"/>
          </w:tcPr>
          <w:p w14:paraId="15BECC11" w14:textId="77777777" w:rsidR="00F252B4" w:rsidRPr="009456D8" w:rsidRDefault="00F252B4" w:rsidP="00F04317">
            <w:pPr>
              <w:rPr>
                <w:rStyle w:val="ECCParagraph"/>
              </w:rPr>
            </w:pPr>
            <w:r w:rsidRPr="009456D8">
              <w:rPr>
                <w:rStyle w:val="ECCParagraph"/>
              </w:rPr>
              <w:t>±3.3615 to 3.456</w:t>
            </w:r>
          </w:p>
        </w:tc>
        <w:tc>
          <w:tcPr>
            <w:tcW w:w="3119" w:type="dxa"/>
          </w:tcPr>
          <w:p w14:paraId="53A76EE8" w14:textId="77777777" w:rsidR="00F252B4" w:rsidRPr="009456D8" w:rsidRDefault="00F252B4" w:rsidP="00F04317">
            <w:pPr>
              <w:rPr>
                <w:rStyle w:val="ECCParagraph"/>
              </w:rPr>
            </w:pPr>
            <w:r w:rsidRPr="009456D8">
              <w:rPr>
                <w:rStyle w:val="ECCParagraph"/>
              </w:rPr>
              <w:t>-23</w:t>
            </w:r>
          </w:p>
        </w:tc>
        <w:tc>
          <w:tcPr>
            <w:tcW w:w="2693" w:type="dxa"/>
          </w:tcPr>
          <w:p w14:paraId="5956A61A" w14:textId="77777777" w:rsidR="00F252B4" w:rsidRPr="009456D8" w:rsidRDefault="00F252B4" w:rsidP="00F04317">
            <w:pPr>
              <w:rPr>
                <w:rStyle w:val="ECCParagraph"/>
              </w:rPr>
            </w:pPr>
            <w:r w:rsidRPr="009456D8">
              <w:rPr>
                <w:rStyle w:val="ECCParagraph"/>
              </w:rPr>
              <w:t>1 MHz</w:t>
            </w:r>
          </w:p>
        </w:tc>
      </w:tr>
    </w:tbl>
    <w:p w14:paraId="59AE88F1" w14:textId="162663B5" w:rsidR="00F252B4" w:rsidRPr="009456D8" w:rsidRDefault="00A72D9C" w:rsidP="002B703F">
      <w:pPr>
        <w:pStyle w:val="Caption"/>
        <w:keepNext/>
        <w:keepLines w:val="0"/>
        <w:widowControl w:val="0"/>
        <w:rPr>
          <w:rStyle w:val="ECCParagraph"/>
          <w:rFonts w:eastAsia="Calibri"/>
        </w:rPr>
      </w:pPr>
      <w:bookmarkStart w:id="138" w:name="_Ref162342769"/>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13</w:t>
      </w:r>
      <w:r w:rsidRPr="009456D8">
        <w:rPr>
          <w:rStyle w:val="ECCParagraph"/>
        </w:rPr>
        <w:fldChar w:fldCharType="end"/>
      </w:r>
      <w:bookmarkEnd w:id="138"/>
      <w:r w:rsidRPr="009456D8">
        <w:rPr>
          <w:rStyle w:val="ECCParagraph"/>
        </w:rPr>
        <w:t xml:space="preserve">: </w:t>
      </w:r>
      <w:r w:rsidR="00F252B4" w:rsidRPr="009456D8">
        <w:rPr>
          <w:rStyle w:val="ECCParagraph"/>
        </w:rPr>
        <w:t>Spectrum emission limit for 3.456 MHz channel bandwidth</w:t>
      </w:r>
    </w:p>
    <w:tbl>
      <w:tblPr>
        <w:tblStyle w:val="ECCTable-redheader"/>
        <w:tblW w:w="0" w:type="auto"/>
        <w:tblInd w:w="0" w:type="dxa"/>
        <w:tblLook w:val="04A0" w:firstRow="1" w:lastRow="0" w:firstColumn="1" w:lastColumn="0" w:noHBand="0" w:noVBand="1"/>
      </w:tblPr>
      <w:tblGrid>
        <w:gridCol w:w="2263"/>
        <w:gridCol w:w="3119"/>
        <w:gridCol w:w="2693"/>
      </w:tblGrid>
      <w:tr w:rsidR="00F252B4" w:rsidRPr="009456D8" w14:paraId="0180FD25" w14:textId="77777777" w:rsidTr="00DE1DE9">
        <w:trPr>
          <w:cnfStyle w:val="100000000000" w:firstRow="1" w:lastRow="0" w:firstColumn="0" w:lastColumn="0" w:oddVBand="0" w:evenVBand="0" w:oddHBand="0" w:evenHBand="0" w:firstRowFirstColumn="0" w:firstRowLastColumn="0" w:lastRowFirstColumn="0" w:lastRowLastColumn="0"/>
        </w:trPr>
        <w:tc>
          <w:tcPr>
            <w:tcW w:w="8075" w:type="dxa"/>
            <w:gridSpan w:val="3"/>
          </w:tcPr>
          <w:p w14:paraId="17C87D70" w14:textId="77777777" w:rsidR="00F252B4" w:rsidRPr="009456D8" w:rsidRDefault="00F252B4" w:rsidP="002B703F">
            <w:pPr>
              <w:keepNext/>
              <w:widowControl w:val="0"/>
              <w:rPr>
                <w:rStyle w:val="ECCParagraph"/>
              </w:rPr>
            </w:pPr>
            <w:r w:rsidRPr="009456D8">
              <w:rPr>
                <w:rStyle w:val="ECCParagraph"/>
              </w:rPr>
              <w:t>Spectrum emission limit (dBm)</w:t>
            </w:r>
          </w:p>
        </w:tc>
      </w:tr>
      <w:tr w:rsidR="00F252B4" w:rsidRPr="009456D8" w14:paraId="2BC84E48" w14:textId="77777777" w:rsidTr="00DE1DE9">
        <w:tc>
          <w:tcPr>
            <w:tcW w:w="2263" w:type="dxa"/>
          </w:tcPr>
          <w:p w14:paraId="4C7C248C" w14:textId="1B931BC6" w:rsidR="00F252B4" w:rsidRPr="009456D8" w:rsidRDefault="00F252B4" w:rsidP="002B703F">
            <w:pPr>
              <w:pStyle w:val="ECCTabletext"/>
              <w:widowControl w:val="0"/>
              <w:rPr>
                <w:rStyle w:val="ECCParagraph"/>
              </w:rPr>
            </w:pPr>
            <w:r w:rsidRPr="009456D8">
              <w:rPr>
                <w:rStyle w:val="ECCParagraph"/>
              </w:rPr>
              <w:t>Δf</w:t>
            </w:r>
            <w:r w:rsidRPr="0050630E">
              <w:rPr>
                <w:rStyle w:val="ECCHLsubscript"/>
              </w:rPr>
              <w:t>OOB</w:t>
            </w:r>
            <w:r w:rsidR="00803190">
              <w:rPr>
                <w:rStyle w:val="ECCHLsubscript"/>
              </w:rPr>
              <w:t xml:space="preserve"> </w:t>
            </w:r>
            <w:r w:rsidR="009D261F" w:rsidRPr="009456D8">
              <w:rPr>
                <w:rStyle w:val="ECCParagraph"/>
              </w:rPr>
              <w:t>(</w:t>
            </w:r>
            <w:r w:rsidRPr="009456D8">
              <w:rPr>
                <w:rStyle w:val="ECCParagraph"/>
              </w:rPr>
              <w:t>MHz</w:t>
            </w:r>
            <w:r w:rsidR="009D261F" w:rsidRPr="009456D8">
              <w:rPr>
                <w:rStyle w:val="ECCParagraph"/>
              </w:rPr>
              <w:t>)</w:t>
            </w:r>
          </w:p>
        </w:tc>
        <w:tc>
          <w:tcPr>
            <w:tcW w:w="3119" w:type="dxa"/>
          </w:tcPr>
          <w:p w14:paraId="5192D9DD" w14:textId="77777777" w:rsidR="00F252B4" w:rsidRPr="009456D8" w:rsidRDefault="00F252B4" w:rsidP="002B703F">
            <w:pPr>
              <w:pStyle w:val="ECCTabletext"/>
              <w:widowControl w:val="0"/>
              <w:rPr>
                <w:rStyle w:val="ECCParagraph"/>
              </w:rPr>
            </w:pPr>
            <w:r w:rsidRPr="009456D8">
              <w:rPr>
                <w:rStyle w:val="ECCParagraph"/>
              </w:rPr>
              <w:t xml:space="preserve">3.456 MHz channel bandwidth </w:t>
            </w:r>
          </w:p>
        </w:tc>
        <w:tc>
          <w:tcPr>
            <w:tcW w:w="2693" w:type="dxa"/>
          </w:tcPr>
          <w:p w14:paraId="09BCD1C6" w14:textId="77777777" w:rsidR="00F252B4" w:rsidRPr="009456D8" w:rsidRDefault="00F252B4" w:rsidP="002B703F">
            <w:pPr>
              <w:pStyle w:val="ECCTabletext"/>
              <w:widowControl w:val="0"/>
              <w:rPr>
                <w:rStyle w:val="ECCParagraph"/>
              </w:rPr>
            </w:pPr>
            <w:r w:rsidRPr="009456D8">
              <w:rPr>
                <w:rStyle w:val="ECCParagraph"/>
              </w:rPr>
              <w:t>Measurement bandwidth</w:t>
            </w:r>
          </w:p>
        </w:tc>
      </w:tr>
      <w:tr w:rsidR="00F252B4" w:rsidRPr="009456D8" w14:paraId="1C4D8FD5" w14:textId="77777777" w:rsidTr="00DE1DE9">
        <w:tc>
          <w:tcPr>
            <w:tcW w:w="2263" w:type="dxa"/>
          </w:tcPr>
          <w:p w14:paraId="3E6FE038" w14:textId="77777777" w:rsidR="00F252B4" w:rsidRPr="009456D8" w:rsidRDefault="00F252B4" w:rsidP="002B703F">
            <w:pPr>
              <w:keepNext/>
              <w:widowControl w:val="0"/>
              <w:rPr>
                <w:rStyle w:val="ECCParagraph"/>
              </w:rPr>
            </w:pPr>
            <w:r w:rsidRPr="009456D8">
              <w:rPr>
                <w:rStyle w:val="ECCParagraph"/>
              </w:rPr>
              <w:t>±0 to 0.2025</w:t>
            </w:r>
          </w:p>
        </w:tc>
        <w:tc>
          <w:tcPr>
            <w:tcW w:w="3119" w:type="dxa"/>
          </w:tcPr>
          <w:p w14:paraId="64F9A9CB" w14:textId="77777777" w:rsidR="00F252B4" w:rsidRPr="009456D8" w:rsidRDefault="00F252B4" w:rsidP="002B703F">
            <w:pPr>
              <w:keepNext/>
              <w:widowControl w:val="0"/>
              <w:rPr>
                <w:rStyle w:val="ECCParagraph"/>
              </w:rPr>
            </w:pPr>
            <w:r w:rsidRPr="009456D8">
              <w:rPr>
                <w:rStyle w:val="ECCParagraph"/>
              </w:rPr>
              <w:t>-10</w:t>
            </w:r>
          </w:p>
        </w:tc>
        <w:tc>
          <w:tcPr>
            <w:tcW w:w="2693" w:type="dxa"/>
          </w:tcPr>
          <w:p w14:paraId="58F3CEB3" w14:textId="77777777" w:rsidR="00F252B4" w:rsidRPr="009456D8" w:rsidRDefault="00F252B4" w:rsidP="002B703F">
            <w:pPr>
              <w:keepNext/>
              <w:widowControl w:val="0"/>
              <w:rPr>
                <w:rStyle w:val="ECCParagraph"/>
              </w:rPr>
            </w:pPr>
            <w:r w:rsidRPr="009456D8">
              <w:rPr>
                <w:rStyle w:val="ECCParagraph"/>
              </w:rPr>
              <w:t>30 kHz</w:t>
            </w:r>
          </w:p>
        </w:tc>
      </w:tr>
      <w:tr w:rsidR="00F252B4" w:rsidRPr="009456D8" w14:paraId="00B502C8" w14:textId="77777777" w:rsidTr="00DE1DE9">
        <w:tc>
          <w:tcPr>
            <w:tcW w:w="2263" w:type="dxa"/>
          </w:tcPr>
          <w:p w14:paraId="669399F2" w14:textId="77777777" w:rsidR="00F252B4" w:rsidRPr="009456D8" w:rsidRDefault="00F252B4" w:rsidP="002B703F">
            <w:pPr>
              <w:keepNext/>
              <w:widowControl w:val="0"/>
              <w:rPr>
                <w:rStyle w:val="ECCParagraph"/>
              </w:rPr>
            </w:pPr>
            <w:r w:rsidRPr="009456D8">
              <w:rPr>
                <w:rStyle w:val="ECCParagraph"/>
              </w:rPr>
              <w:t>±0.2025 to 3.2535</w:t>
            </w:r>
          </w:p>
        </w:tc>
        <w:tc>
          <w:tcPr>
            <w:tcW w:w="3119" w:type="dxa"/>
          </w:tcPr>
          <w:p w14:paraId="4785C243" w14:textId="77777777" w:rsidR="00F252B4" w:rsidRPr="009456D8" w:rsidRDefault="00F252B4" w:rsidP="002B703F">
            <w:pPr>
              <w:keepNext/>
              <w:widowControl w:val="0"/>
              <w:rPr>
                <w:rStyle w:val="ECCParagraph"/>
              </w:rPr>
            </w:pPr>
            <w:r w:rsidRPr="009456D8">
              <w:rPr>
                <w:rStyle w:val="ECCParagraph"/>
              </w:rPr>
              <w:t>-10</w:t>
            </w:r>
          </w:p>
        </w:tc>
        <w:tc>
          <w:tcPr>
            <w:tcW w:w="2693" w:type="dxa"/>
          </w:tcPr>
          <w:p w14:paraId="717A6D03" w14:textId="77777777" w:rsidR="00F252B4" w:rsidRPr="009456D8" w:rsidRDefault="00F252B4" w:rsidP="002B703F">
            <w:pPr>
              <w:keepNext/>
              <w:widowControl w:val="0"/>
              <w:rPr>
                <w:rStyle w:val="ECCParagraph"/>
              </w:rPr>
            </w:pPr>
            <w:r w:rsidRPr="009456D8">
              <w:rPr>
                <w:rStyle w:val="ECCParagraph"/>
              </w:rPr>
              <w:t>1 MHz</w:t>
            </w:r>
          </w:p>
        </w:tc>
      </w:tr>
      <w:tr w:rsidR="00F252B4" w:rsidRPr="009456D8" w14:paraId="7AE2796D" w14:textId="77777777" w:rsidTr="00DE1DE9">
        <w:tc>
          <w:tcPr>
            <w:tcW w:w="2263" w:type="dxa"/>
          </w:tcPr>
          <w:p w14:paraId="3B385B58" w14:textId="77777777" w:rsidR="00F252B4" w:rsidRPr="009456D8" w:rsidRDefault="00F252B4" w:rsidP="002B703F">
            <w:pPr>
              <w:keepNext/>
              <w:widowControl w:val="0"/>
              <w:rPr>
                <w:rStyle w:val="ECCParagraph"/>
              </w:rPr>
            </w:pPr>
            <w:r w:rsidRPr="009456D8">
              <w:rPr>
                <w:rStyle w:val="ECCParagraph"/>
              </w:rPr>
              <w:t>±3.2535 to 3.6585</w:t>
            </w:r>
          </w:p>
        </w:tc>
        <w:tc>
          <w:tcPr>
            <w:tcW w:w="3119" w:type="dxa"/>
          </w:tcPr>
          <w:p w14:paraId="7C150AA5" w14:textId="77777777" w:rsidR="00F252B4" w:rsidRPr="009456D8" w:rsidRDefault="00F252B4" w:rsidP="002B703F">
            <w:pPr>
              <w:keepNext/>
              <w:widowControl w:val="0"/>
              <w:rPr>
                <w:rStyle w:val="ECCParagraph"/>
              </w:rPr>
            </w:pPr>
            <w:r w:rsidRPr="009456D8">
              <w:rPr>
                <w:rStyle w:val="ECCParagraph"/>
              </w:rPr>
              <w:t>-13</w:t>
            </w:r>
          </w:p>
        </w:tc>
        <w:tc>
          <w:tcPr>
            <w:tcW w:w="2693" w:type="dxa"/>
          </w:tcPr>
          <w:p w14:paraId="4E4652C7" w14:textId="77777777" w:rsidR="00F252B4" w:rsidRPr="009456D8" w:rsidRDefault="00F252B4" w:rsidP="002B703F">
            <w:pPr>
              <w:keepNext/>
              <w:widowControl w:val="0"/>
              <w:rPr>
                <w:rStyle w:val="ECCParagraph"/>
              </w:rPr>
            </w:pPr>
            <w:r w:rsidRPr="009456D8">
              <w:rPr>
                <w:rStyle w:val="ECCParagraph"/>
              </w:rPr>
              <w:t>1 MHz</w:t>
            </w:r>
          </w:p>
        </w:tc>
      </w:tr>
      <w:tr w:rsidR="00F252B4" w:rsidRPr="009456D8" w14:paraId="1630467A" w14:textId="77777777" w:rsidTr="00DE1DE9">
        <w:tc>
          <w:tcPr>
            <w:tcW w:w="2263" w:type="dxa"/>
          </w:tcPr>
          <w:p w14:paraId="5D594255" w14:textId="77777777" w:rsidR="00F252B4" w:rsidRPr="009456D8" w:rsidRDefault="00F252B4" w:rsidP="002B703F">
            <w:pPr>
              <w:keepNext/>
              <w:widowControl w:val="0"/>
              <w:rPr>
                <w:rStyle w:val="ECCParagraph"/>
              </w:rPr>
            </w:pPr>
            <w:r w:rsidRPr="009456D8">
              <w:rPr>
                <w:rStyle w:val="ECCParagraph"/>
              </w:rPr>
              <w:t>±3.6585 to 6.7095</w:t>
            </w:r>
          </w:p>
        </w:tc>
        <w:tc>
          <w:tcPr>
            <w:tcW w:w="3119" w:type="dxa"/>
          </w:tcPr>
          <w:p w14:paraId="44529AE9" w14:textId="77777777" w:rsidR="00F252B4" w:rsidRPr="009456D8" w:rsidRDefault="00F252B4" w:rsidP="002B703F">
            <w:pPr>
              <w:keepNext/>
              <w:widowControl w:val="0"/>
              <w:rPr>
                <w:rStyle w:val="ECCParagraph"/>
              </w:rPr>
            </w:pPr>
            <w:r w:rsidRPr="009456D8">
              <w:rPr>
                <w:rStyle w:val="ECCParagraph"/>
              </w:rPr>
              <w:t>-20</w:t>
            </w:r>
          </w:p>
        </w:tc>
        <w:tc>
          <w:tcPr>
            <w:tcW w:w="2693" w:type="dxa"/>
          </w:tcPr>
          <w:p w14:paraId="300DA2EE" w14:textId="77777777" w:rsidR="00F252B4" w:rsidRPr="009456D8" w:rsidRDefault="00F252B4" w:rsidP="002B703F">
            <w:pPr>
              <w:keepNext/>
              <w:widowControl w:val="0"/>
              <w:rPr>
                <w:rStyle w:val="ECCParagraph"/>
              </w:rPr>
            </w:pPr>
            <w:r w:rsidRPr="009456D8">
              <w:rPr>
                <w:rStyle w:val="ECCParagraph"/>
              </w:rPr>
              <w:t>1 MHz</w:t>
            </w:r>
          </w:p>
        </w:tc>
      </w:tr>
      <w:tr w:rsidR="00F252B4" w:rsidRPr="009456D8" w14:paraId="2016BF39" w14:textId="77777777" w:rsidTr="00DE1DE9">
        <w:tc>
          <w:tcPr>
            <w:tcW w:w="2263" w:type="dxa"/>
          </w:tcPr>
          <w:p w14:paraId="550C6AC5" w14:textId="77777777" w:rsidR="00F252B4" w:rsidRPr="009456D8" w:rsidRDefault="00F252B4" w:rsidP="002B703F">
            <w:pPr>
              <w:keepNext/>
              <w:widowControl w:val="0"/>
              <w:rPr>
                <w:rStyle w:val="ECCParagraph"/>
              </w:rPr>
            </w:pPr>
            <w:r w:rsidRPr="009456D8">
              <w:rPr>
                <w:rStyle w:val="ECCParagraph"/>
              </w:rPr>
              <w:t>±6.7095 to 6.912</w:t>
            </w:r>
          </w:p>
        </w:tc>
        <w:tc>
          <w:tcPr>
            <w:tcW w:w="3119" w:type="dxa"/>
          </w:tcPr>
          <w:p w14:paraId="5868E719" w14:textId="77777777" w:rsidR="00F252B4" w:rsidRPr="009456D8" w:rsidRDefault="00F252B4" w:rsidP="002B703F">
            <w:pPr>
              <w:keepNext/>
              <w:widowControl w:val="0"/>
              <w:rPr>
                <w:rStyle w:val="ECCParagraph"/>
              </w:rPr>
            </w:pPr>
            <w:r w:rsidRPr="009456D8">
              <w:rPr>
                <w:rStyle w:val="ECCParagraph"/>
              </w:rPr>
              <w:t>-23</w:t>
            </w:r>
          </w:p>
        </w:tc>
        <w:tc>
          <w:tcPr>
            <w:tcW w:w="2693" w:type="dxa"/>
          </w:tcPr>
          <w:p w14:paraId="4B769AA0" w14:textId="77777777" w:rsidR="00F252B4" w:rsidRPr="009456D8" w:rsidRDefault="00F252B4" w:rsidP="002B703F">
            <w:pPr>
              <w:keepNext/>
              <w:widowControl w:val="0"/>
              <w:rPr>
                <w:rStyle w:val="ECCParagraph"/>
              </w:rPr>
            </w:pPr>
            <w:r w:rsidRPr="009456D8">
              <w:rPr>
                <w:rStyle w:val="ECCParagraph"/>
              </w:rPr>
              <w:t>1 MHz</w:t>
            </w:r>
          </w:p>
        </w:tc>
      </w:tr>
    </w:tbl>
    <w:p w14:paraId="19651CA7" w14:textId="17625DDF" w:rsidR="00F252B4" w:rsidRPr="009456D8" w:rsidRDefault="00A72D9C" w:rsidP="003411A8">
      <w:pPr>
        <w:pStyle w:val="Caption"/>
        <w:rPr>
          <w:rStyle w:val="ECCParagraph"/>
          <w:rFonts w:eastAsia="Calibri"/>
        </w:rPr>
      </w:pPr>
      <w:bookmarkStart w:id="139" w:name="_Ref162342777"/>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14</w:t>
      </w:r>
      <w:r w:rsidRPr="009456D8">
        <w:rPr>
          <w:rStyle w:val="ECCParagraph"/>
        </w:rPr>
        <w:fldChar w:fldCharType="end"/>
      </w:r>
      <w:bookmarkEnd w:id="139"/>
      <w:r w:rsidRPr="009456D8">
        <w:rPr>
          <w:rStyle w:val="ECCParagraph"/>
        </w:rPr>
        <w:t xml:space="preserve">: </w:t>
      </w:r>
      <w:r w:rsidR="00F252B4" w:rsidRPr="009456D8">
        <w:rPr>
          <w:rStyle w:val="ECCParagraph"/>
        </w:rPr>
        <w:t>Spectrum emission limit for 6.912 MHz channel bandwidth</w:t>
      </w:r>
    </w:p>
    <w:tbl>
      <w:tblPr>
        <w:tblStyle w:val="ECCTable-redheader"/>
        <w:tblW w:w="0" w:type="auto"/>
        <w:tblInd w:w="0" w:type="dxa"/>
        <w:tblLook w:val="04A0" w:firstRow="1" w:lastRow="0" w:firstColumn="1" w:lastColumn="0" w:noHBand="0" w:noVBand="1"/>
      </w:tblPr>
      <w:tblGrid>
        <w:gridCol w:w="2263"/>
        <w:gridCol w:w="3119"/>
        <w:gridCol w:w="2693"/>
      </w:tblGrid>
      <w:tr w:rsidR="00F252B4" w:rsidRPr="009456D8" w14:paraId="0A669725" w14:textId="77777777" w:rsidTr="00DE1DE9">
        <w:trPr>
          <w:cnfStyle w:val="100000000000" w:firstRow="1" w:lastRow="0" w:firstColumn="0" w:lastColumn="0" w:oddVBand="0" w:evenVBand="0" w:oddHBand="0" w:evenHBand="0" w:firstRowFirstColumn="0" w:firstRowLastColumn="0" w:lastRowFirstColumn="0" w:lastRowLastColumn="0"/>
        </w:trPr>
        <w:tc>
          <w:tcPr>
            <w:tcW w:w="8075" w:type="dxa"/>
            <w:gridSpan w:val="3"/>
          </w:tcPr>
          <w:p w14:paraId="5708DF2D" w14:textId="77777777" w:rsidR="00F252B4" w:rsidRPr="009456D8" w:rsidRDefault="00F252B4" w:rsidP="00F04317">
            <w:pPr>
              <w:rPr>
                <w:rStyle w:val="ECCParagraph"/>
              </w:rPr>
            </w:pPr>
            <w:r w:rsidRPr="009456D8">
              <w:rPr>
                <w:rStyle w:val="ECCParagraph"/>
              </w:rPr>
              <w:t>Spectrum emission limit (dBm)</w:t>
            </w:r>
          </w:p>
        </w:tc>
      </w:tr>
      <w:tr w:rsidR="00F252B4" w:rsidRPr="009456D8" w14:paraId="7E9BE2F5" w14:textId="77777777" w:rsidTr="00DE1DE9">
        <w:tc>
          <w:tcPr>
            <w:tcW w:w="2263" w:type="dxa"/>
          </w:tcPr>
          <w:p w14:paraId="1CC11918" w14:textId="4426967F" w:rsidR="00F252B4" w:rsidRPr="009456D8" w:rsidRDefault="00F252B4" w:rsidP="00D85400">
            <w:pPr>
              <w:pStyle w:val="ECCTabletext"/>
              <w:rPr>
                <w:rStyle w:val="ECCParagraph"/>
              </w:rPr>
            </w:pPr>
            <w:r w:rsidRPr="009456D8">
              <w:rPr>
                <w:rStyle w:val="ECCParagraph"/>
              </w:rPr>
              <w:t>Δf</w:t>
            </w:r>
            <w:r w:rsidRPr="0050630E">
              <w:rPr>
                <w:rStyle w:val="ECCHLsubscript"/>
              </w:rPr>
              <w:t>OOB</w:t>
            </w:r>
            <w:r w:rsidR="00803190">
              <w:rPr>
                <w:rStyle w:val="ECCHLsubscript"/>
              </w:rPr>
              <w:t xml:space="preserve"> </w:t>
            </w:r>
            <w:r w:rsidR="009D261F" w:rsidRPr="009456D8">
              <w:rPr>
                <w:rStyle w:val="ECCParagraph"/>
              </w:rPr>
              <w:t>(</w:t>
            </w:r>
            <w:r w:rsidRPr="009456D8">
              <w:rPr>
                <w:rStyle w:val="ECCParagraph"/>
              </w:rPr>
              <w:t>MHz</w:t>
            </w:r>
            <w:r w:rsidR="009D261F" w:rsidRPr="009456D8">
              <w:rPr>
                <w:rStyle w:val="ECCParagraph"/>
              </w:rPr>
              <w:t>)</w:t>
            </w:r>
          </w:p>
        </w:tc>
        <w:tc>
          <w:tcPr>
            <w:tcW w:w="3119" w:type="dxa"/>
          </w:tcPr>
          <w:p w14:paraId="36EC7F77" w14:textId="5F4E7E4A" w:rsidR="00F252B4" w:rsidRPr="009456D8" w:rsidRDefault="00F252B4" w:rsidP="00D85400">
            <w:pPr>
              <w:pStyle w:val="ECCTabletext"/>
              <w:rPr>
                <w:rStyle w:val="ECCParagraph"/>
              </w:rPr>
            </w:pPr>
            <w:r w:rsidRPr="009456D8">
              <w:rPr>
                <w:rStyle w:val="ECCParagraph"/>
              </w:rPr>
              <w:t>6.912 MHz channel bandwidth</w:t>
            </w:r>
          </w:p>
        </w:tc>
        <w:tc>
          <w:tcPr>
            <w:tcW w:w="2693" w:type="dxa"/>
          </w:tcPr>
          <w:p w14:paraId="29E2D897" w14:textId="77777777" w:rsidR="00F252B4" w:rsidRPr="009456D8" w:rsidRDefault="00F252B4" w:rsidP="00D85400">
            <w:pPr>
              <w:pStyle w:val="ECCTabletext"/>
              <w:rPr>
                <w:rStyle w:val="ECCParagraph"/>
              </w:rPr>
            </w:pPr>
            <w:r w:rsidRPr="009456D8">
              <w:rPr>
                <w:rStyle w:val="ECCParagraph"/>
              </w:rPr>
              <w:t>Measurement bandwidth</w:t>
            </w:r>
          </w:p>
        </w:tc>
      </w:tr>
      <w:tr w:rsidR="00F252B4" w:rsidRPr="009456D8" w14:paraId="2B9A64AE" w14:textId="77777777" w:rsidTr="00DE1DE9">
        <w:tc>
          <w:tcPr>
            <w:tcW w:w="2263" w:type="dxa"/>
          </w:tcPr>
          <w:p w14:paraId="3D5EC37F" w14:textId="77777777" w:rsidR="00F252B4" w:rsidRPr="009456D8" w:rsidRDefault="00F252B4" w:rsidP="00F04317">
            <w:pPr>
              <w:rPr>
                <w:rStyle w:val="ECCParagraph"/>
              </w:rPr>
            </w:pPr>
            <w:r w:rsidRPr="009456D8">
              <w:rPr>
                <w:rStyle w:val="ECCParagraph"/>
              </w:rPr>
              <w:t>±0 to 0.4185</w:t>
            </w:r>
          </w:p>
        </w:tc>
        <w:tc>
          <w:tcPr>
            <w:tcW w:w="3119" w:type="dxa"/>
          </w:tcPr>
          <w:p w14:paraId="777EA797" w14:textId="77777777" w:rsidR="00F252B4" w:rsidRPr="009456D8" w:rsidRDefault="00F252B4" w:rsidP="00F04317">
            <w:pPr>
              <w:rPr>
                <w:rStyle w:val="ECCParagraph"/>
              </w:rPr>
            </w:pPr>
            <w:r w:rsidRPr="009456D8">
              <w:rPr>
                <w:rStyle w:val="ECCParagraph"/>
              </w:rPr>
              <w:t>-10</w:t>
            </w:r>
          </w:p>
        </w:tc>
        <w:tc>
          <w:tcPr>
            <w:tcW w:w="2693" w:type="dxa"/>
          </w:tcPr>
          <w:p w14:paraId="50F03E7F" w14:textId="77777777" w:rsidR="00F252B4" w:rsidRPr="009456D8" w:rsidRDefault="00F252B4" w:rsidP="00F04317">
            <w:pPr>
              <w:rPr>
                <w:rStyle w:val="ECCParagraph"/>
              </w:rPr>
            </w:pPr>
            <w:r w:rsidRPr="009456D8">
              <w:rPr>
                <w:rStyle w:val="ECCParagraph"/>
              </w:rPr>
              <w:t>30 kHz</w:t>
            </w:r>
          </w:p>
        </w:tc>
      </w:tr>
      <w:tr w:rsidR="00F252B4" w:rsidRPr="009456D8" w14:paraId="21D3C391" w14:textId="77777777" w:rsidTr="00DE1DE9">
        <w:tc>
          <w:tcPr>
            <w:tcW w:w="2263" w:type="dxa"/>
          </w:tcPr>
          <w:p w14:paraId="5D15392E" w14:textId="77777777" w:rsidR="00F252B4" w:rsidRPr="009456D8" w:rsidRDefault="00F252B4" w:rsidP="00F04317">
            <w:pPr>
              <w:rPr>
                <w:rStyle w:val="ECCParagraph"/>
              </w:rPr>
            </w:pPr>
            <w:r w:rsidRPr="009456D8">
              <w:rPr>
                <w:rStyle w:val="ECCParagraph"/>
              </w:rPr>
              <w:t>±0.4185 to 6.4935</w:t>
            </w:r>
          </w:p>
        </w:tc>
        <w:tc>
          <w:tcPr>
            <w:tcW w:w="3119" w:type="dxa"/>
          </w:tcPr>
          <w:p w14:paraId="123F8EFA" w14:textId="77777777" w:rsidR="00F252B4" w:rsidRPr="009456D8" w:rsidRDefault="00F252B4" w:rsidP="00F04317">
            <w:pPr>
              <w:rPr>
                <w:rStyle w:val="ECCParagraph"/>
              </w:rPr>
            </w:pPr>
            <w:r w:rsidRPr="009456D8">
              <w:rPr>
                <w:rStyle w:val="ECCParagraph"/>
              </w:rPr>
              <w:t>-10</w:t>
            </w:r>
          </w:p>
        </w:tc>
        <w:tc>
          <w:tcPr>
            <w:tcW w:w="2693" w:type="dxa"/>
          </w:tcPr>
          <w:p w14:paraId="2B5CCA90" w14:textId="77777777" w:rsidR="00F252B4" w:rsidRPr="009456D8" w:rsidRDefault="00F252B4" w:rsidP="00F04317">
            <w:pPr>
              <w:rPr>
                <w:rStyle w:val="ECCParagraph"/>
              </w:rPr>
            </w:pPr>
            <w:r w:rsidRPr="009456D8">
              <w:rPr>
                <w:rStyle w:val="ECCParagraph"/>
              </w:rPr>
              <w:t>1 MHz</w:t>
            </w:r>
          </w:p>
        </w:tc>
      </w:tr>
      <w:tr w:rsidR="00F252B4" w:rsidRPr="009456D8" w14:paraId="5DD3998B" w14:textId="77777777" w:rsidTr="00DE1DE9">
        <w:tc>
          <w:tcPr>
            <w:tcW w:w="2263" w:type="dxa"/>
          </w:tcPr>
          <w:p w14:paraId="54024F91" w14:textId="77777777" w:rsidR="00F252B4" w:rsidRPr="009456D8" w:rsidRDefault="00F252B4" w:rsidP="00F04317">
            <w:pPr>
              <w:rPr>
                <w:rStyle w:val="ECCParagraph"/>
              </w:rPr>
            </w:pPr>
            <w:r w:rsidRPr="009456D8">
              <w:rPr>
                <w:rStyle w:val="ECCParagraph"/>
              </w:rPr>
              <w:t>±6.4935 to 7.3305</w:t>
            </w:r>
          </w:p>
        </w:tc>
        <w:tc>
          <w:tcPr>
            <w:tcW w:w="3119" w:type="dxa"/>
          </w:tcPr>
          <w:p w14:paraId="77B348DC" w14:textId="77777777" w:rsidR="00F252B4" w:rsidRPr="009456D8" w:rsidRDefault="00F252B4" w:rsidP="00F04317">
            <w:pPr>
              <w:rPr>
                <w:rStyle w:val="ECCParagraph"/>
              </w:rPr>
            </w:pPr>
            <w:r w:rsidRPr="009456D8">
              <w:rPr>
                <w:rStyle w:val="ECCParagraph"/>
              </w:rPr>
              <w:t>-13</w:t>
            </w:r>
          </w:p>
        </w:tc>
        <w:tc>
          <w:tcPr>
            <w:tcW w:w="2693" w:type="dxa"/>
          </w:tcPr>
          <w:p w14:paraId="33FF224C" w14:textId="77777777" w:rsidR="00F252B4" w:rsidRPr="009456D8" w:rsidRDefault="00F252B4" w:rsidP="00F04317">
            <w:pPr>
              <w:rPr>
                <w:rStyle w:val="ECCParagraph"/>
              </w:rPr>
            </w:pPr>
            <w:r w:rsidRPr="009456D8">
              <w:rPr>
                <w:rStyle w:val="ECCParagraph"/>
              </w:rPr>
              <w:t>1 MHz</w:t>
            </w:r>
          </w:p>
        </w:tc>
      </w:tr>
      <w:tr w:rsidR="00F252B4" w:rsidRPr="009456D8" w14:paraId="0579C6EC" w14:textId="77777777" w:rsidTr="00DE1DE9">
        <w:tc>
          <w:tcPr>
            <w:tcW w:w="2263" w:type="dxa"/>
          </w:tcPr>
          <w:p w14:paraId="19B664D5" w14:textId="77777777" w:rsidR="00F252B4" w:rsidRPr="009456D8" w:rsidRDefault="00F252B4" w:rsidP="00F04317">
            <w:pPr>
              <w:rPr>
                <w:rStyle w:val="ECCParagraph"/>
              </w:rPr>
            </w:pPr>
            <w:r w:rsidRPr="009456D8">
              <w:rPr>
                <w:rStyle w:val="ECCParagraph"/>
              </w:rPr>
              <w:t>±7.3305 to 13.4055</w:t>
            </w:r>
          </w:p>
        </w:tc>
        <w:tc>
          <w:tcPr>
            <w:tcW w:w="3119" w:type="dxa"/>
          </w:tcPr>
          <w:p w14:paraId="0546F21C" w14:textId="77777777" w:rsidR="00F252B4" w:rsidRPr="009456D8" w:rsidRDefault="00F252B4" w:rsidP="00F04317">
            <w:pPr>
              <w:rPr>
                <w:rStyle w:val="ECCParagraph"/>
              </w:rPr>
            </w:pPr>
            <w:r w:rsidRPr="009456D8">
              <w:rPr>
                <w:rStyle w:val="ECCParagraph"/>
              </w:rPr>
              <w:t>-20</w:t>
            </w:r>
          </w:p>
        </w:tc>
        <w:tc>
          <w:tcPr>
            <w:tcW w:w="2693" w:type="dxa"/>
          </w:tcPr>
          <w:p w14:paraId="0DC2CE87" w14:textId="77777777" w:rsidR="00F252B4" w:rsidRPr="009456D8" w:rsidRDefault="00F252B4" w:rsidP="00F04317">
            <w:pPr>
              <w:rPr>
                <w:rStyle w:val="ECCParagraph"/>
              </w:rPr>
            </w:pPr>
            <w:r w:rsidRPr="009456D8">
              <w:rPr>
                <w:rStyle w:val="ECCParagraph"/>
              </w:rPr>
              <w:t>1 MHz</w:t>
            </w:r>
          </w:p>
        </w:tc>
      </w:tr>
      <w:tr w:rsidR="00F252B4" w:rsidRPr="009456D8" w14:paraId="360A2E17" w14:textId="77777777" w:rsidTr="00DE1DE9">
        <w:tc>
          <w:tcPr>
            <w:tcW w:w="2263" w:type="dxa"/>
          </w:tcPr>
          <w:p w14:paraId="2BD0EFDA" w14:textId="77777777" w:rsidR="00F252B4" w:rsidRPr="009456D8" w:rsidRDefault="00F252B4" w:rsidP="00F04317">
            <w:pPr>
              <w:rPr>
                <w:rStyle w:val="ECCParagraph"/>
              </w:rPr>
            </w:pPr>
            <w:r w:rsidRPr="009456D8">
              <w:rPr>
                <w:rStyle w:val="ECCParagraph"/>
              </w:rPr>
              <w:t>±13.4055 to 13.824</w:t>
            </w:r>
          </w:p>
        </w:tc>
        <w:tc>
          <w:tcPr>
            <w:tcW w:w="3119" w:type="dxa"/>
          </w:tcPr>
          <w:p w14:paraId="098E46CE" w14:textId="77777777" w:rsidR="00F252B4" w:rsidRPr="009456D8" w:rsidRDefault="00F252B4" w:rsidP="00F04317">
            <w:pPr>
              <w:rPr>
                <w:rStyle w:val="ECCParagraph"/>
              </w:rPr>
            </w:pPr>
            <w:r w:rsidRPr="009456D8">
              <w:rPr>
                <w:rStyle w:val="ECCParagraph"/>
              </w:rPr>
              <w:t>-23</w:t>
            </w:r>
          </w:p>
        </w:tc>
        <w:tc>
          <w:tcPr>
            <w:tcW w:w="2693" w:type="dxa"/>
          </w:tcPr>
          <w:p w14:paraId="323F00B0" w14:textId="77777777" w:rsidR="00F252B4" w:rsidRPr="009456D8" w:rsidRDefault="00F252B4" w:rsidP="00F04317">
            <w:pPr>
              <w:rPr>
                <w:rStyle w:val="ECCParagraph"/>
              </w:rPr>
            </w:pPr>
            <w:r w:rsidRPr="009456D8">
              <w:rPr>
                <w:rStyle w:val="ECCParagraph"/>
              </w:rPr>
              <w:t>1 MHz</w:t>
            </w:r>
          </w:p>
        </w:tc>
      </w:tr>
    </w:tbl>
    <w:p w14:paraId="3F96ED24" w14:textId="77777777" w:rsidR="00F252B4" w:rsidRPr="009456D8" w:rsidRDefault="00F252B4" w:rsidP="00F04317">
      <w:pPr>
        <w:pStyle w:val="ECCHeadingnonumbering"/>
        <w:rPr>
          <w:rStyle w:val="ECCParagraph"/>
        </w:rPr>
      </w:pPr>
      <w:r w:rsidRPr="009456D8">
        <w:rPr>
          <w:rStyle w:val="ECCParagraph"/>
        </w:rPr>
        <w:t>Spurious emissions</w:t>
      </w:r>
    </w:p>
    <w:p w14:paraId="1C144E2E" w14:textId="5458C09C" w:rsidR="00F252B4" w:rsidRPr="009456D8" w:rsidRDefault="00F252B4" w:rsidP="007733E3">
      <w:pPr>
        <w:rPr>
          <w:rStyle w:val="ECCParagraph"/>
        </w:rPr>
      </w:pPr>
      <w:r w:rsidRPr="009456D8">
        <w:rPr>
          <w:rStyle w:val="ECCParagraph"/>
        </w:rPr>
        <w:t>The spurious emission limits apply for the frequency ranges that are more than Δf</w:t>
      </w:r>
      <w:r w:rsidRPr="0050630E">
        <w:rPr>
          <w:rStyle w:val="ECCHLsubscript"/>
        </w:rPr>
        <w:t>OOB</w:t>
      </w:r>
      <w:r w:rsidRPr="009456D8">
        <w:rPr>
          <w:rStyle w:val="ECCParagraph"/>
        </w:rPr>
        <w:t xml:space="preserve"> (MHz) in </w:t>
      </w:r>
      <w:r w:rsidR="00A72D9C" w:rsidRPr="009456D8">
        <w:rPr>
          <w:rStyle w:val="ECCParagraph"/>
        </w:rPr>
        <w:fldChar w:fldCharType="begin"/>
      </w:r>
      <w:r w:rsidR="00A72D9C" w:rsidRPr="009456D8">
        <w:rPr>
          <w:rStyle w:val="ECCParagraph"/>
        </w:rPr>
        <w:instrText xml:space="preserve"> REF _Ref145331394 \h </w:instrText>
      </w:r>
      <w:r w:rsidR="001D6903" w:rsidRPr="009456D8">
        <w:rPr>
          <w:rStyle w:val="ECCParagraph"/>
        </w:rPr>
        <w:instrText xml:space="preserve"> \* MERGEFORMAT </w:instrText>
      </w:r>
      <w:r w:rsidR="00A72D9C" w:rsidRPr="009456D8">
        <w:rPr>
          <w:rStyle w:val="ECCParagraph"/>
        </w:rPr>
      </w:r>
      <w:r w:rsidR="00A72D9C" w:rsidRPr="009456D8">
        <w:rPr>
          <w:rStyle w:val="ECCParagraph"/>
        </w:rPr>
        <w:fldChar w:fldCharType="separate"/>
      </w:r>
      <w:r w:rsidR="00C12604" w:rsidRPr="009456D8">
        <w:rPr>
          <w:rStyle w:val="ECCParagraph"/>
        </w:rPr>
        <w:t>Table 12</w:t>
      </w:r>
      <w:r w:rsidR="00A72D9C" w:rsidRPr="009456D8">
        <w:rPr>
          <w:rStyle w:val="ECCParagraph"/>
        </w:rPr>
        <w:fldChar w:fldCharType="end"/>
      </w:r>
      <w:r w:rsidR="003F2737" w:rsidRPr="009456D8">
        <w:rPr>
          <w:rStyle w:val="ECCParagraph"/>
        </w:rPr>
        <w:t xml:space="preserve">, </w:t>
      </w:r>
      <w:r w:rsidR="008D5244" w:rsidRPr="009456D8">
        <w:rPr>
          <w:rStyle w:val="ECCParagraph"/>
        </w:rPr>
        <w:fldChar w:fldCharType="begin"/>
      </w:r>
      <w:r w:rsidR="008D5244" w:rsidRPr="009456D8">
        <w:rPr>
          <w:rStyle w:val="ECCParagraph"/>
        </w:rPr>
        <w:instrText xml:space="preserve"> REF _Ref162342769 \h </w:instrText>
      </w:r>
      <w:r w:rsidR="00BB1166" w:rsidRPr="009456D8">
        <w:rPr>
          <w:rStyle w:val="ECCParagraph"/>
        </w:rPr>
        <w:instrText xml:space="preserve"> \* MERGEFORMAT </w:instrText>
      </w:r>
      <w:r w:rsidR="008D5244" w:rsidRPr="009456D8">
        <w:rPr>
          <w:rStyle w:val="ECCParagraph"/>
        </w:rPr>
      </w:r>
      <w:r w:rsidR="008D5244" w:rsidRPr="009456D8">
        <w:rPr>
          <w:rStyle w:val="ECCParagraph"/>
        </w:rPr>
        <w:fldChar w:fldCharType="separate"/>
      </w:r>
      <w:r w:rsidR="00C12604" w:rsidRPr="009456D8">
        <w:rPr>
          <w:rStyle w:val="ECCParagraph"/>
        </w:rPr>
        <w:t>Table 13</w:t>
      </w:r>
      <w:r w:rsidR="008D5244" w:rsidRPr="009456D8">
        <w:rPr>
          <w:rStyle w:val="ECCParagraph"/>
        </w:rPr>
        <w:fldChar w:fldCharType="end"/>
      </w:r>
      <w:r w:rsidR="008D5244" w:rsidRPr="009456D8">
        <w:rPr>
          <w:rStyle w:val="ECCParagraph"/>
        </w:rPr>
        <w:t xml:space="preserve"> and </w:t>
      </w:r>
      <w:r w:rsidR="008D5244" w:rsidRPr="009456D8">
        <w:rPr>
          <w:rStyle w:val="ECCParagraph"/>
        </w:rPr>
        <w:fldChar w:fldCharType="begin"/>
      </w:r>
      <w:r w:rsidR="008D5244" w:rsidRPr="009456D8">
        <w:rPr>
          <w:rStyle w:val="ECCParagraph"/>
        </w:rPr>
        <w:instrText xml:space="preserve"> REF _Ref162342777 \h </w:instrText>
      </w:r>
      <w:r w:rsidR="00BB1166" w:rsidRPr="009456D8">
        <w:rPr>
          <w:rStyle w:val="ECCParagraph"/>
        </w:rPr>
        <w:instrText xml:space="preserve"> \* MERGEFORMAT </w:instrText>
      </w:r>
      <w:r w:rsidR="008D5244" w:rsidRPr="009456D8">
        <w:rPr>
          <w:rStyle w:val="ECCParagraph"/>
        </w:rPr>
      </w:r>
      <w:r w:rsidR="008D5244" w:rsidRPr="009456D8">
        <w:rPr>
          <w:rStyle w:val="ECCParagraph"/>
        </w:rPr>
        <w:fldChar w:fldCharType="separate"/>
      </w:r>
      <w:r w:rsidR="00C12604" w:rsidRPr="009456D8">
        <w:rPr>
          <w:rStyle w:val="ECCParagraph"/>
        </w:rPr>
        <w:t>Table 14</w:t>
      </w:r>
      <w:r w:rsidR="008D5244" w:rsidRPr="009456D8">
        <w:rPr>
          <w:rStyle w:val="ECCParagraph"/>
        </w:rPr>
        <w:fldChar w:fldCharType="end"/>
      </w:r>
      <w:r w:rsidRPr="009456D8">
        <w:rPr>
          <w:rStyle w:val="ECCParagraph"/>
        </w:rPr>
        <w:t xml:space="preserve"> from the edge of the channel bandwidth. The spurious emission limits in </w:t>
      </w:r>
      <w:r w:rsidR="00A72D9C" w:rsidRPr="009456D8">
        <w:rPr>
          <w:rStyle w:val="ECCParagraph"/>
        </w:rPr>
        <w:fldChar w:fldCharType="begin"/>
      </w:r>
      <w:r w:rsidR="00A72D9C" w:rsidRPr="009456D8">
        <w:rPr>
          <w:rStyle w:val="ECCParagraph"/>
        </w:rPr>
        <w:instrText xml:space="preserve"> REF _Ref145331382 \h </w:instrText>
      </w:r>
      <w:r w:rsidR="001D6903" w:rsidRPr="009456D8">
        <w:rPr>
          <w:rStyle w:val="ECCParagraph"/>
        </w:rPr>
        <w:instrText xml:space="preserve"> \* MERGEFORMAT </w:instrText>
      </w:r>
      <w:r w:rsidR="00A72D9C" w:rsidRPr="009456D8">
        <w:rPr>
          <w:rStyle w:val="ECCParagraph"/>
        </w:rPr>
      </w:r>
      <w:r w:rsidR="00A72D9C" w:rsidRPr="009456D8">
        <w:rPr>
          <w:rStyle w:val="ECCParagraph"/>
        </w:rPr>
        <w:fldChar w:fldCharType="separate"/>
      </w:r>
      <w:r w:rsidR="00C12604" w:rsidRPr="009456D8">
        <w:rPr>
          <w:rStyle w:val="ECCParagraph"/>
        </w:rPr>
        <w:t>Table 15</w:t>
      </w:r>
      <w:r w:rsidR="00A72D9C" w:rsidRPr="009456D8">
        <w:rPr>
          <w:rStyle w:val="ECCParagraph"/>
        </w:rPr>
        <w:fldChar w:fldCharType="end"/>
      </w:r>
      <w:r w:rsidRPr="009456D8">
        <w:rPr>
          <w:rStyle w:val="ECCParagraph"/>
        </w:rPr>
        <w:t xml:space="preserve"> apply for all transmitter bands and channel bandwidths.</w:t>
      </w:r>
    </w:p>
    <w:p w14:paraId="5207F4DB" w14:textId="72CF95EE" w:rsidR="00F252B4" w:rsidRPr="009456D8" w:rsidRDefault="00A72D9C" w:rsidP="003411A8">
      <w:pPr>
        <w:pStyle w:val="Caption"/>
        <w:rPr>
          <w:rStyle w:val="ECCParagraph"/>
        </w:rPr>
      </w:pPr>
      <w:bookmarkStart w:id="140" w:name="_Ref145331382"/>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15</w:t>
      </w:r>
      <w:r w:rsidRPr="009456D8">
        <w:rPr>
          <w:rStyle w:val="ECCParagraph"/>
        </w:rPr>
        <w:fldChar w:fldCharType="end"/>
      </w:r>
      <w:bookmarkEnd w:id="140"/>
      <w:r w:rsidRPr="009456D8">
        <w:rPr>
          <w:rStyle w:val="ECCParagraph"/>
        </w:rPr>
        <w:t xml:space="preserve">: </w:t>
      </w:r>
      <w:r w:rsidR="00F252B4" w:rsidRPr="009456D8">
        <w:rPr>
          <w:rStyle w:val="ECCParagraph"/>
        </w:rPr>
        <w:t>Spurious emission limits</w:t>
      </w:r>
    </w:p>
    <w:tbl>
      <w:tblPr>
        <w:tblStyle w:val="ECCTable-redheader"/>
        <w:tblW w:w="0" w:type="auto"/>
        <w:tblInd w:w="0" w:type="dxa"/>
        <w:tblLook w:val="04A0" w:firstRow="1" w:lastRow="0" w:firstColumn="1" w:lastColumn="0" w:noHBand="0" w:noVBand="1"/>
      </w:tblPr>
      <w:tblGrid>
        <w:gridCol w:w="3403"/>
        <w:gridCol w:w="1784"/>
        <w:gridCol w:w="2518"/>
      </w:tblGrid>
      <w:tr w:rsidR="00F252B4" w:rsidRPr="009456D8" w14:paraId="1532D0D5" w14:textId="77777777" w:rsidTr="0025768B">
        <w:trPr>
          <w:cnfStyle w:val="100000000000" w:firstRow="1" w:lastRow="0" w:firstColumn="0" w:lastColumn="0" w:oddVBand="0" w:evenVBand="0" w:oddHBand="0" w:evenHBand="0" w:firstRowFirstColumn="0" w:firstRowLastColumn="0" w:lastRowFirstColumn="0" w:lastRowLastColumn="0"/>
        </w:trPr>
        <w:tc>
          <w:tcPr>
            <w:tcW w:w="7705" w:type="dxa"/>
            <w:gridSpan w:val="3"/>
          </w:tcPr>
          <w:p w14:paraId="16494D9A" w14:textId="77777777" w:rsidR="00F252B4" w:rsidRPr="009456D8" w:rsidRDefault="00F252B4" w:rsidP="00F04317">
            <w:pPr>
              <w:rPr>
                <w:rStyle w:val="ECCParagraph"/>
              </w:rPr>
            </w:pPr>
            <w:r w:rsidRPr="009456D8">
              <w:rPr>
                <w:rStyle w:val="ECCParagraph"/>
              </w:rPr>
              <w:t>Spurious emission limit (dBm)</w:t>
            </w:r>
          </w:p>
        </w:tc>
      </w:tr>
      <w:tr w:rsidR="00F252B4" w:rsidRPr="009456D8" w14:paraId="694718C1" w14:textId="77777777" w:rsidTr="0025768B">
        <w:tc>
          <w:tcPr>
            <w:tcW w:w="3403" w:type="dxa"/>
          </w:tcPr>
          <w:p w14:paraId="59824495" w14:textId="77777777" w:rsidR="00F252B4" w:rsidRPr="009456D8" w:rsidRDefault="00F252B4" w:rsidP="00F04317">
            <w:pPr>
              <w:rPr>
                <w:rStyle w:val="ECCParagraph"/>
              </w:rPr>
            </w:pPr>
            <w:r w:rsidRPr="009456D8">
              <w:rPr>
                <w:rStyle w:val="ECCParagraph"/>
              </w:rPr>
              <w:t>Frequency Range</w:t>
            </w:r>
          </w:p>
        </w:tc>
        <w:tc>
          <w:tcPr>
            <w:tcW w:w="1784" w:type="dxa"/>
          </w:tcPr>
          <w:p w14:paraId="758DF3B9" w14:textId="77777777" w:rsidR="00F252B4" w:rsidRPr="009456D8" w:rsidRDefault="00F252B4" w:rsidP="00F04317">
            <w:pPr>
              <w:rPr>
                <w:rStyle w:val="ECCParagraph"/>
              </w:rPr>
            </w:pPr>
            <w:r w:rsidRPr="009456D8">
              <w:rPr>
                <w:rStyle w:val="ECCParagraph"/>
              </w:rPr>
              <w:t xml:space="preserve">Maximum Level </w:t>
            </w:r>
          </w:p>
        </w:tc>
        <w:tc>
          <w:tcPr>
            <w:tcW w:w="2518" w:type="dxa"/>
          </w:tcPr>
          <w:p w14:paraId="61CBFA1D" w14:textId="77777777" w:rsidR="00F252B4" w:rsidRPr="009456D8" w:rsidRDefault="00F252B4" w:rsidP="00F04317">
            <w:pPr>
              <w:rPr>
                <w:rStyle w:val="ECCParagraph"/>
              </w:rPr>
            </w:pPr>
            <w:r w:rsidRPr="009456D8">
              <w:rPr>
                <w:rStyle w:val="ECCParagraph"/>
              </w:rPr>
              <w:t>Measurement bandwidth</w:t>
            </w:r>
          </w:p>
        </w:tc>
      </w:tr>
      <w:tr w:rsidR="00F252B4" w:rsidRPr="009456D8" w14:paraId="6CF65570" w14:textId="77777777" w:rsidTr="0025768B">
        <w:tc>
          <w:tcPr>
            <w:tcW w:w="3403" w:type="dxa"/>
          </w:tcPr>
          <w:p w14:paraId="678D855E" w14:textId="77777777" w:rsidR="00F252B4" w:rsidRPr="009456D8" w:rsidRDefault="00F252B4" w:rsidP="00F04317">
            <w:pPr>
              <w:rPr>
                <w:rStyle w:val="ECCParagraph"/>
              </w:rPr>
            </w:pPr>
            <w:r w:rsidRPr="009456D8">
              <w:rPr>
                <w:rStyle w:val="ECCParagraph"/>
              </w:rPr>
              <w:t>9 kHz ≤ f &lt; 150 kHz</w:t>
            </w:r>
          </w:p>
        </w:tc>
        <w:tc>
          <w:tcPr>
            <w:tcW w:w="1784" w:type="dxa"/>
          </w:tcPr>
          <w:p w14:paraId="3B425E83" w14:textId="77777777" w:rsidR="00F252B4" w:rsidRPr="009456D8" w:rsidRDefault="00F252B4" w:rsidP="00F04317">
            <w:pPr>
              <w:rPr>
                <w:rStyle w:val="ECCParagraph"/>
              </w:rPr>
            </w:pPr>
            <w:r w:rsidRPr="009456D8">
              <w:rPr>
                <w:rStyle w:val="ECCParagraph"/>
              </w:rPr>
              <w:t>-36</w:t>
            </w:r>
          </w:p>
        </w:tc>
        <w:tc>
          <w:tcPr>
            <w:tcW w:w="2518" w:type="dxa"/>
          </w:tcPr>
          <w:p w14:paraId="7C3088A0" w14:textId="77777777" w:rsidR="00F252B4" w:rsidRPr="009456D8" w:rsidRDefault="00F252B4" w:rsidP="00F04317">
            <w:pPr>
              <w:rPr>
                <w:rStyle w:val="ECCParagraph"/>
              </w:rPr>
            </w:pPr>
            <w:r w:rsidRPr="009456D8">
              <w:rPr>
                <w:rStyle w:val="ECCParagraph"/>
              </w:rPr>
              <w:t>1 kHz</w:t>
            </w:r>
          </w:p>
        </w:tc>
      </w:tr>
      <w:tr w:rsidR="00F252B4" w:rsidRPr="009456D8" w14:paraId="090C67E8" w14:textId="77777777" w:rsidTr="0025768B">
        <w:tc>
          <w:tcPr>
            <w:tcW w:w="3403" w:type="dxa"/>
          </w:tcPr>
          <w:p w14:paraId="41389882" w14:textId="77777777" w:rsidR="00F252B4" w:rsidRPr="009456D8" w:rsidRDefault="00F252B4" w:rsidP="00F04317">
            <w:pPr>
              <w:rPr>
                <w:rStyle w:val="ECCParagraph"/>
              </w:rPr>
            </w:pPr>
            <w:r w:rsidRPr="009456D8">
              <w:rPr>
                <w:rStyle w:val="ECCParagraph"/>
              </w:rPr>
              <w:t>150 kHz ≤ f &lt; 30 MHz</w:t>
            </w:r>
          </w:p>
        </w:tc>
        <w:tc>
          <w:tcPr>
            <w:tcW w:w="1784" w:type="dxa"/>
          </w:tcPr>
          <w:p w14:paraId="333F7F94" w14:textId="77777777" w:rsidR="00F252B4" w:rsidRPr="009456D8" w:rsidRDefault="00F252B4" w:rsidP="00F04317">
            <w:pPr>
              <w:rPr>
                <w:rStyle w:val="ECCParagraph"/>
              </w:rPr>
            </w:pPr>
            <w:r w:rsidRPr="009456D8">
              <w:rPr>
                <w:rStyle w:val="ECCParagraph"/>
              </w:rPr>
              <w:t>-36</w:t>
            </w:r>
          </w:p>
        </w:tc>
        <w:tc>
          <w:tcPr>
            <w:tcW w:w="2518" w:type="dxa"/>
          </w:tcPr>
          <w:p w14:paraId="260E2E21" w14:textId="77777777" w:rsidR="00F252B4" w:rsidRPr="009456D8" w:rsidRDefault="00F252B4" w:rsidP="00F04317">
            <w:pPr>
              <w:rPr>
                <w:rStyle w:val="ECCParagraph"/>
              </w:rPr>
            </w:pPr>
            <w:r w:rsidRPr="009456D8">
              <w:rPr>
                <w:rStyle w:val="ECCParagraph"/>
              </w:rPr>
              <w:t>10 kHz</w:t>
            </w:r>
          </w:p>
        </w:tc>
      </w:tr>
      <w:tr w:rsidR="00F252B4" w:rsidRPr="009456D8" w14:paraId="1AE3831B" w14:textId="77777777" w:rsidTr="0025768B">
        <w:tc>
          <w:tcPr>
            <w:tcW w:w="3403" w:type="dxa"/>
          </w:tcPr>
          <w:p w14:paraId="3BFAE06F" w14:textId="476BD1C6" w:rsidR="00F252B4" w:rsidRPr="009456D8" w:rsidRDefault="00F252B4" w:rsidP="00F04317">
            <w:pPr>
              <w:rPr>
                <w:rStyle w:val="ECCParagraph"/>
              </w:rPr>
            </w:pPr>
            <w:r w:rsidRPr="009456D8">
              <w:rPr>
                <w:rStyle w:val="ECCParagraph"/>
              </w:rPr>
              <w:t>30 MHz ≤ f &lt; 1000 MHz</w:t>
            </w:r>
          </w:p>
        </w:tc>
        <w:tc>
          <w:tcPr>
            <w:tcW w:w="1784" w:type="dxa"/>
          </w:tcPr>
          <w:p w14:paraId="2280E229" w14:textId="77777777" w:rsidR="00F252B4" w:rsidRPr="009456D8" w:rsidRDefault="00F252B4" w:rsidP="00F04317">
            <w:pPr>
              <w:rPr>
                <w:rStyle w:val="ECCParagraph"/>
              </w:rPr>
            </w:pPr>
            <w:r w:rsidRPr="009456D8">
              <w:rPr>
                <w:rStyle w:val="ECCParagraph"/>
              </w:rPr>
              <w:t>-36</w:t>
            </w:r>
          </w:p>
        </w:tc>
        <w:tc>
          <w:tcPr>
            <w:tcW w:w="2518" w:type="dxa"/>
          </w:tcPr>
          <w:p w14:paraId="4570FE95" w14:textId="77777777" w:rsidR="00F252B4" w:rsidRPr="009456D8" w:rsidRDefault="00F252B4" w:rsidP="00F04317">
            <w:pPr>
              <w:rPr>
                <w:rStyle w:val="ECCParagraph"/>
              </w:rPr>
            </w:pPr>
            <w:r w:rsidRPr="009456D8">
              <w:rPr>
                <w:rStyle w:val="ECCParagraph"/>
              </w:rPr>
              <w:t>100 kHz</w:t>
            </w:r>
          </w:p>
        </w:tc>
      </w:tr>
      <w:tr w:rsidR="00F252B4" w:rsidRPr="009456D8" w14:paraId="0D98B4B5" w14:textId="77777777" w:rsidTr="0025768B">
        <w:tc>
          <w:tcPr>
            <w:tcW w:w="3403" w:type="dxa"/>
          </w:tcPr>
          <w:p w14:paraId="252968A5" w14:textId="77777777" w:rsidR="00F252B4" w:rsidRPr="009456D8" w:rsidRDefault="00F252B4" w:rsidP="00F04317">
            <w:pPr>
              <w:rPr>
                <w:rStyle w:val="ECCParagraph"/>
              </w:rPr>
            </w:pPr>
            <w:r w:rsidRPr="009456D8">
              <w:rPr>
                <w:rStyle w:val="ECCParagraph"/>
              </w:rPr>
              <w:lastRenderedPageBreak/>
              <w:t>1 GHz ≤ f &lt; 12.75 GHz</w:t>
            </w:r>
          </w:p>
        </w:tc>
        <w:tc>
          <w:tcPr>
            <w:tcW w:w="1784" w:type="dxa"/>
          </w:tcPr>
          <w:p w14:paraId="40A04082" w14:textId="77777777" w:rsidR="00F252B4" w:rsidRPr="009456D8" w:rsidRDefault="00F252B4" w:rsidP="00F04317">
            <w:pPr>
              <w:rPr>
                <w:rStyle w:val="ECCParagraph"/>
              </w:rPr>
            </w:pPr>
            <w:r w:rsidRPr="009456D8">
              <w:rPr>
                <w:rStyle w:val="ECCParagraph"/>
              </w:rPr>
              <w:t>-30</w:t>
            </w:r>
          </w:p>
        </w:tc>
        <w:tc>
          <w:tcPr>
            <w:tcW w:w="2518" w:type="dxa"/>
          </w:tcPr>
          <w:p w14:paraId="5ED78867" w14:textId="77777777" w:rsidR="00F252B4" w:rsidRPr="009456D8" w:rsidRDefault="00F252B4" w:rsidP="00F04317">
            <w:pPr>
              <w:rPr>
                <w:rStyle w:val="ECCParagraph"/>
              </w:rPr>
            </w:pPr>
            <w:r w:rsidRPr="009456D8">
              <w:rPr>
                <w:rStyle w:val="ECCParagraph"/>
              </w:rPr>
              <w:t>1 MHz</w:t>
            </w:r>
          </w:p>
        </w:tc>
      </w:tr>
      <w:tr w:rsidR="00F252B4" w:rsidRPr="009456D8" w14:paraId="5375468E" w14:textId="77777777" w:rsidTr="0025768B">
        <w:tc>
          <w:tcPr>
            <w:tcW w:w="3403" w:type="dxa"/>
          </w:tcPr>
          <w:p w14:paraId="36593CB3" w14:textId="77777777" w:rsidR="00F252B4" w:rsidRPr="009456D8" w:rsidRDefault="00F252B4" w:rsidP="00F04317">
            <w:pPr>
              <w:rPr>
                <w:rStyle w:val="ECCParagraph"/>
              </w:rPr>
            </w:pPr>
            <w:r w:rsidRPr="009456D8">
              <w:rPr>
                <w:rStyle w:val="ECCParagraph"/>
              </w:rPr>
              <w:t>12.75 GHz ≤ f &lt; 5th harmonic of the upper frequency edge in GHz</w:t>
            </w:r>
          </w:p>
        </w:tc>
        <w:tc>
          <w:tcPr>
            <w:tcW w:w="1784" w:type="dxa"/>
          </w:tcPr>
          <w:p w14:paraId="187A7AAB" w14:textId="77777777" w:rsidR="00F252B4" w:rsidRPr="009456D8" w:rsidRDefault="00F252B4" w:rsidP="00F04317">
            <w:pPr>
              <w:rPr>
                <w:rStyle w:val="ECCParagraph"/>
              </w:rPr>
            </w:pPr>
            <w:r w:rsidRPr="009456D8">
              <w:rPr>
                <w:rStyle w:val="ECCParagraph"/>
              </w:rPr>
              <w:t>-30</w:t>
            </w:r>
          </w:p>
        </w:tc>
        <w:tc>
          <w:tcPr>
            <w:tcW w:w="2518" w:type="dxa"/>
          </w:tcPr>
          <w:p w14:paraId="2DC0AB38" w14:textId="77777777" w:rsidR="00F252B4" w:rsidRPr="009456D8" w:rsidRDefault="00F252B4" w:rsidP="00F04317">
            <w:pPr>
              <w:rPr>
                <w:rStyle w:val="ECCParagraph"/>
              </w:rPr>
            </w:pPr>
            <w:r w:rsidRPr="009456D8">
              <w:rPr>
                <w:rStyle w:val="ECCParagraph"/>
              </w:rPr>
              <w:t>1 MHz</w:t>
            </w:r>
          </w:p>
        </w:tc>
      </w:tr>
    </w:tbl>
    <w:p w14:paraId="55208CCD" w14:textId="256737E1" w:rsidR="00F252B4" w:rsidRPr="009456D8" w:rsidRDefault="00F252B4" w:rsidP="00AE58FD">
      <w:pPr>
        <w:pStyle w:val="Heading4"/>
        <w:rPr>
          <w:rStyle w:val="ECCParagraph"/>
        </w:rPr>
      </w:pPr>
      <w:bookmarkStart w:id="141" w:name="_Toc138704631"/>
      <w:bookmarkStart w:id="142" w:name="_Toc138704758"/>
      <w:bookmarkStart w:id="143" w:name="_Toc138342311"/>
      <w:r w:rsidRPr="009456D8">
        <w:rPr>
          <w:rStyle w:val="ECCParagraph"/>
        </w:rPr>
        <w:t>Receiver characteristics</w:t>
      </w:r>
      <w:bookmarkEnd w:id="141"/>
      <w:bookmarkEnd w:id="142"/>
      <w:bookmarkEnd w:id="143"/>
    </w:p>
    <w:p w14:paraId="5CC67ECB" w14:textId="2E50C8B5" w:rsidR="00F252B4" w:rsidRPr="009456D8" w:rsidRDefault="00F252B4" w:rsidP="00F04317">
      <w:pPr>
        <w:pStyle w:val="ECCHeadingnonumbering"/>
        <w:rPr>
          <w:rStyle w:val="ECCParagraph"/>
        </w:rPr>
      </w:pPr>
      <w:r w:rsidRPr="009456D8">
        <w:rPr>
          <w:rStyle w:val="ECCParagraph"/>
        </w:rPr>
        <w:t xml:space="preserve">Adjacent </w:t>
      </w:r>
      <w:r w:rsidR="00A72D9C" w:rsidRPr="009456D8">
        <w:rPr>
          <w:rStyle w:val="ECCParagraph"/>
        </w:rPr>
        <w:t>c</w:t>
      </w:r>
      <w:r w:rsidRPr="009456D8">
        <w:rPr>
          <w:rStyle w:val="ECCParagraph"/>
        </w:rPr>
        <w:t xml:space="preserve">hannel </w:t>
      </w:r>
      <w:r w:rsidR="00A72D9C" w:rsidRPr="009456D8">
        <w:rPr>
          <w:rStyle w:val="ECCParagraph"/>
        </w:rPr>
        <w:t>s</w:t>
      </w:r>
      <w:r w:rsidRPr="009456D8">
        <w:rPr>
          <w:rStyle w:val="ECCParagraph"/>
        </w:rPr>
        <w:t>electivity</w:t>
      </w:r>
    </w:p>
    <w:p w14:paraId="45FB2848" w14:textId="684B9E74" w:rsidR="00F252B4" w:rsidRPr="009456D8" w:rsidRDefault="004506E3" w:rsidP="003411A8">
      <w:pPr>
        <w:pStyle w:val="Caption"/>
        <w:rPr>
          <w:rStyle w:val="ECCParagraph"/>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16</w:t>
      </w:r>
      <w:r w:rsidRPr="009456D8">
        <w:rPr>
          <w:rStyle w:val="ECCParagraph"/>
        </w:rPr>
        <w:fldChar w:fldCharType="end"/>
      </w:r>
      <w:r w:rsidRPr="009456D8">
        <w:rPr>
          <w:rStyle w:val="ECCParagraph"/>
        </w:rPr>
        <w:t xml:space="preserve">: </w:t>
      </w:r>
      <w:r w:rsidR="00F252B4" w:rsidRPr="009456D8">
        <w:rPr>
          <w:rStyle w:val="ECCParagraph"/>
        </w:rPr>
        <w:t xml:space="preserve">Adjacent </w:t>
      </w:r>
      <w:r w:rsidR="00A72D9C" w:rsidRPr="009456D8">
        <w:rPr>
          <w:rStyle w:val="ECCParagraph"/>
        </w:rPr>
        <w:t>c</w:t>
      </w:r>
      <w:r w:rsidR="00F252B4" w:rsidRPr="009456D8">
        <w:rPr>
          <w:rStyle w:val="ECCParagraph"/>
        </w:rPr>
        <w:t xml:space="preserve">hannel </w:t>
      </w:r>
      <w:r w:rsidR="00A72D9C" w:rsidRPr="009456D8">
        <w:rPr>
          <w:rStyle w:val="ECCParagraph"/>
        </w:rPr>
        <w:t>s</w:t>
      </w:r>
      <w:r w:rsidR="00F252B4" w:rsidRPr="009456D8">
        <w:rPr>
          <w:rStyle w:val="ECCParagraph"/>
        </w:rPr>
        <w:t xml:space="preserve">electivity </w:t>
      </w:r>
    </w:p>
    <w:tbl>
      <w:tblPr>
        <w:tblStyle w:val="ECCTable-redheader"/>
        <w:tblW w:w="0" w:type="auto"/>
        <w:tblInd w:w="0" w:type="dxa"/>
        <w:tblLook w:val="04A0" w:firstRow="1" w:lastRow="0" w:firstColumn="1" w:lastColumn="0" w:noHBand="0" w:noVBand="1"/>
      </w:tblPr>
      <w:tblGrid>
        <w:gridCol w:w="2405"/>
        <w:gridCol w:w="2126"/>
        <w:gridCol w:w="1985"/>
        <w:gridCol w:w="2126"/>
        <w:gridCol w:w="987"/>
      </w:tblGrid>
      <w:tr w:rsidR="00F252B4" w:rsidRPr="009456D8" w14:paraId="2DC0CFC6" w14:textId="77777777" w:rsidTr="00DE1DE9">
        <w:trPr>
          <w:cnfStyle w:val="100000000000" w:firstRow="1" w:lastRow="0" w:firstColumn="0" w:lastColumn="0" w:oddVBand="0" w:evenVBand="0" w:oddHBand="0" w:evenHBand="0" w:firstRowFirstColumn="0" w:firstRowLastColumn="0" w:lastRowFirstColumn="0" w:lastRowLastColumn="0"/>
        </w:trPr>
        <w:tc>
          <w:tcPr>
            <w:tcW w:w="9629" w:type="dxa"/>
            <w:gridSpan w:val="5"/>
          </w:tcPr>
          <w:p w14:paraId="4F4539A2" w14:textId="77777777" w:rsidR="00F252B4" w:rsidRPr="009456D8" w:rsidRDefault="00F252B4" w:rsidP="00F04317">
            <w:pPr>
              <w:rPr>
                <w:rStyle w:val="ECCParagraph"/>
              </w:rPr>
            </w:pPr>
            <w:r w:rsidRPr="009456D8">
              <w:rPr>
                <w:rStyle w:val="ECCParagraph"/>
              </w:rPr>
              <w:t>Adjacent Channel Selectivity</w:t>
            </w:r>
          </w:p>
        </w:tc>
      </w:tr>
      <w:tr w:rsidR="00F252B4" w:rsidRPr="009456D8" w14:paraId="2BBA8521" w14:textId="77777777" w:rsidTr="0025768B">
        <w:tc>
          <w:tcPr>
            <w:tcW w:w="2405" w:type="dxa"/>
            <w:vMerge w:val="restart"/>
          </w:tcPr>
          <w:p w14:paraId="58EFA330" w14:textId="7475A3E2" w:rsidR="00F252B4" w:rsidRPr="009456D8" w:rsidRDefault="00F252B4" w:rsidP="00F04317">
            <w:pPr>
              <w:rPr>
                <w:rStyle w:val="ECCParagraph"/>
              </w:rPr>
            </w:pPr>
            <w:r w:rsidRPr="009456D8">
              <w:rPr>
                <w:rStyle w:val="ECCParagraph"/>
              </w:rPr>
              <w:t xml:space="preserve">Rx </w:t>
            </w:r>
            <w:r w:rsidR="008F3879" w:rsidRPr="009456D8">
              <w:rPr>
                <w:rStyle w:val="ECCParagraph"/>
              </w:rPr>
              <w:t>p</w:t>
            </w:r>
            <w:r w:rsidRPr="009456D8">
              <w:rPr>
                <w:rStyle w:val="ECCParagraph"/>
              </w:rPr>
              <w:t>arameter</w:t>
            </w:r>
          </w:p>
        </w:tc>
        <w:tc>
          <w:tcPr>
            <w:tcW w:w="6237" w:type="dxa"/>
            <w:gridSpan w:val="3"/>
          </w:tcPr>
          <w:p w14:paraId="7C54547B" w14:textId="77777777" w:rsidR="00F252B4" w:rsidRPr="009456D8" w:rsidRDefault="00F252B4" w:rsidP="00F04317">
            <w:pPr>
              <w:rPr>
                <w:rStyle w:val="ECCParagraph"/>
              </w:rPr>
            </w:pPr>
            <w:r w:rsidRPr="009456D8">
              <w:rPr>
                <w:rStyle w:val="ECCParagraph"/>
              </w:rPr>
              <w:t>Channel bandwidth (MHz)</w:t>
            </w:r>
          </w:p>
        </w:tc>
        <w:tc>
          <w:tcPr>
            <w:tcW w:w="987" w:type="dxa"/>
            <w:vMerge w:val="restart"/>
          </w:tcPr>
          <w:p w14:paraId="4A39F00A" w14:textId="77777777" w:rsidR="00F252B4" w:rsidRPr="009456D8" w:rsidRDefault="00F252B4" w:rsidP="00F04317">
            <w:pPr>
              <w:rPr>
                <w:rStyle w:val="ECCParagraph"/>
              </w:rPr>
            </w:pPr>
            <w:r w:rsidRPr="009456D8">
              <w:rPr>
                <w:rStyle w:val="ECCParagraph"/>
              </w:rPr>
              <w:t>Unit</w:t>
            </w:r>
          </w:p>
        </w:tc>
      </w:tr>
      <w:tr w:rsidR="00F252B4" w:rsidRPr="009456D8" w14:paraId="75E63C1A" w14:textId="77777777" w:rsidTr="0025768B">
        <w:tc>
          <w:tcPr>
            <w:tcW w:w="2405" w:type="dxa"/>
            <w:vMerge/>
          </w:tcPr>
          <w:p w14:paraId="2D920022" w14:textId="77777777" w:rsidR="00F252B4" w:rsidRPr="009456D8" w:rsidRDefault="00F252B4" w:rsidP="00F04317">
            <w:pPr>
              <w:rPr>
                <w:rStyle w:val="ECCParagraph"/>
              </w:rPr>
            </w:pPr>
          </w:p>
        </w:tc>
        <w:tc>
          <w:tcPr>
            <w:tcW w:w="2126" w:type="dxa"/>
          </w:tcPr>
          <w:p w14:paraId="551BD438" w14:textId="77777777" w:rsidR="00F252B4" w:rsidRPr="009456D8" w:rsidRDefault="00F252B4" w:rsidP="00F04317">
            <w:pPr>
              <w:rPr>
                <w:rStyle w:val="ECCParagraph"/>
              </w:rPr>
            </w:pPr>
            <w:r w:rsidRPr="009456D8">
              <w:rPr>
                <w:rStyle w:val="ECCParagraph"/>
              </w:rPr>
              <w:t>1.728</w:t>
            </w:r>
          </w:p>
        </w:tc>
        <w:tc>
          <w:tcPr>
            <w:tcW w:w="1985" w:type="dxa"/>
          </w:tcPr>
          <w:p w14:paraId="27A94734" w14:textId="77777777" w:rsidR="00F252B4" w:rsidRPr="009456D8" w:rsidRDefault="00F252B4" w:rsidP="00F04317">
            <w:pPr>
              <w:rPr>
                <w:rStyle w:val="ECCParagraph"/>
              </w:rPr>
            </w:pPr>
            <w:r w:rsidRPr="009456D8">
              <w:rPr>
                <w:rStyle w:val="ECCParagraph"/>
              </w:rPr>
              <w:t>3.456</w:t>
            </w:r>
          </w:p>
        </w:tc>
        <w:tc>
          <w:tcPr>
            <w:tcW w:w="2126" w:type="dxa"/>
          </w:tcPr>
          <w:p w14:paraId="241D6E15" w14:textId="77777777" w:rsidR="00F252B4" w:rsidRPr="009456D8" w:rsidRDefault="00F252B4" w:rsidP="00F04317">
            <w:pPr>
              <w:rPr>
                <w:rStyle w:val="ECCParagraph"/>
              </w:rPr>
            </w:pPr>
            <w:r w:rsidRPr="009456D8">
              <w:rPr>
                <w:rStyle w:val="ECCParagraph"/>
              </w:rPr>
              <w:t>6.912</w:t>
            </w:r>
          </w:p>
        </w:tc>
        <w:tc>
          <w:tcPr>
            <w:tcW w:w="987" w:type="dxa"/>
            <w:vMerge/>
          </w:tcPr>
          <w:p w14:paraId="1814ED74" w14:textId="77777777" w:rsidR="00F252B4" w:rsidRPr="009456D8" w:rsidRDefault="00F252B4" w:rsidP="00F04317">
            <w:pPr>
              <w:rPr>
                <w:rStyle w:val="ECCParagraph"/>
              </w:rPr>
            </w:pPr>
          </w:p>
        </w:tc>
      </w:tr>
      <w:tr w:rsidR="00F252B4" w:rsidRPr="009456D8" w14:paraId="766631E3" w14:textId="77777777" w:rsidTr="0025768B">
        <w:tc>
          <w:tcPr>
            <w:tcW w:w="2405" w:type="dxa"/>
          </w:tcPr>
          <w:p w14:paraId="1C9C9DCB" w14:textId="77777777" w:rsidR="00F252B4" w:rsidRPr="009456D8" w:rsidRDefault="00F252B4" w:rsidP="00F04317">
            <w:pPr>
              <w:rPr>
                <w:rStyle w:val="ECCParagraph"/>
              </w:rPr>
            </w:pPr>
            <w:r w:rsidRPr="009456D8">
              <w:rPr>
                <w:rStyle w:val="ECCParagraph"/>
              </w:rPr>
              <w:t>Own signal input level</w:t>
            </w:r>
          </w:p>
        </w:tc>
        <w:tc>
          <w:tcPr>
            <w:tcW w:w="6237" w:type="dxa"/>
            <w:gridSpan w:val="3"/>
          </w:tcPr>
          <w:p w14:paraId="3F5E4166" w14:textId="77777777" w:rsidR="00F252B4" w:rsidRPr="009456D8" w:rsidRDefault="00F252B4" w:rsidP="00F04317">
            <w:pPr>
              <w:rPr>
                <w:rStyle w:val="ECCParagraph"/>
              </w:rPr>
            </w:pPr>
            <w:r w:rsidRPr="009456D8">
              <w:rPr>
                <w:rStyle w:val="ECCParagraph"/>
              </w:rPr>
              <w:t>RX</w:t>
            </w:r>
            <w:r w:rsidRPr="0050630E">
              <w:rPr>
                <w:rStyle w:val="ECCHLsubscript"/>
              </w:rPr>
              <w:t>sensitivity</w:t>
            </w:r>
            <w:r w:rsidRPr="009456D8">
              <w:rPr>
                <w:rStyle w:val="ECCParagraph"/>
              </w:rPr>
              <w:t xml:space="preserve"> + 14 dB</w:t>
            </w:r>
          </w:p>
        </w:tc>
        <w:tc>
          <w:tcPr>
            <w:tcW w:w="987" w:type="dxa"/>
          </w:tcPr>
          <w:p w14:paraId="1DFFB8EE" w14:textId="77777777" w:rsidR="00F252B4" w:rsidRPr="009456D8" w:rsidRDefault="00F252B4" w:rsidP="00F04317">
            <w:pPr>
              <w:rPr>
                <w:rStyle w:val="ECCParagraph"/>
              </w:rPr>
            </w:pPr>
            <w:r w:rsidRPr="009456D8">
              <w:rPr>
                <w:rStyle w:val="ECCParagraph"/>
              </w:rPr>
              <w:t>dBm</w:t>
            </w:r>
          </w:p>
        </w:tc>
      </w:tr>
      <w:tr w:rsidR="00F252B4" w:rsidRPr="009456D8" w14:paraId="737DAF20" w14:textId="77777777" w:rsidTr="0025768B">
        <w:tc>
          <w:tcPr>
            <w:tcW w:w="2405" w:type="dxa"/>
          </w:tcPr>
          <w:p w14:paraId="4994D0D8" w14:textId="77777777" w:rsidR="00F252B4" w:rsidRPr="009456D8" w:rsidRDefault="00F252B4" w:rsidP="00F04317">
            <w:pPr>
              <w:rPr>
                <w:rStyle w:val="ECCParagraph"/>
              </w:rPr>
            </w:pPr>
            <w:r w:rsidRPr="009456D8">
              <w:rPr>
                <w:rStyle w:val="ECCParagraph"/>
              </w:rPr>
              <w:t>P</w:t>
            </w:r>
            <w:r w:rsidRPr="0050630E">
              <w:rPr>
                <w:rStyle w:val="ECCHLsubscript"/>
              </w:rPr>
              <w:t>Interferer</w:t>
            </w:r>
          </w:p>
        </w:tc>
        <w:tc>
          <w:tcPr>
            <w:tcW w:w="2126" w:type="dxa"/>
          </w:tcPr>
          <w:p w14:paraId="6D1CC037" w14:textId="7763C882" w:rsidR="00F252B4" w:rsidRPr="009456D8" w:rsidRDefault="00F252B4" w:rsidP="00F04317">
            <w:pPr>
              <w:rPr>
                <w:rStyle w:val="ECCParagraph"/>
              </w:rPr>
            </w:pPr>
            <w:r w:rsidRPr="009456D8">
              <w:rPr>
                <w:rStyle w:val="ECCParagraph"/>
              </w:rPr>
              <w:t>RX</w:t>
            </w:r>
            <w:r w:rsidR="00BE751F" w:rsidRPr="0050630E">
              <w:rPr>
                <w:rStyle w:val="ECCHLsubscript"/>
              </w:rPr>
              <w:t>sensitivity</w:t>
            </w:r>
            <w:r w:rsidRPr="009456D8">
              <w:rPr>
                <w:rStyle w:val="ECCParagraph"/>
              </w:rPr>
              <w:t xml:space="preserve"> + 39 dB</w:t>
            </w:r>
          </w:p>
        </w:tc>
        <w:tc>
          <w:tcPr>
            <w:tcW w:w="1985" w:type="dxa"/>
          </w:tcPr>
          <w:p w14:paraId="0306DE58" w14:textId="688240D3" w:rsidR="00F252B4" w:rsidRPr="009456D8" w:rsidRDefault="00F252B4" w:rsidP="00F04317">
            <w:pPr>
              <w:rPr>
                <w:rStyle w:val="ECCParagraph"/>
              </w:rPr>
            </w:pPr>
            <w:r w:rsidRPr="009456D8">
              <w:rPr>
                <w:rStyle w:val="ECCParagraph"/>
              </w:rPr>
              <w:t>RX</w:t>
            </w:r>
            <w:r w:rsidR="00BE751F" w:rsidRPr="0050630E">
              <w:rPr>
                <w:rStyle w:val="ECCHLsubscript"/>
              </w:rPr>
              <w:t>sensitivity</w:t>
            </w:r>
            <w:r w:rsidRPr="009456D8">
              <w:rPr>
                <w:rStyle w:val="ECCParagraph"/>
              </w:rPr>
              <w:t xml:space="preserve"> + 39 dB</w:t>
            </w:r>
          </w:p>
        </w:tc>
        <w:tc>
          <w:tcPr>
            <w:tcW w:w="2126" w:type="dxa"/>
          </w:tcPr>
          <w:p w14:paraId="398C79DC" w14:textId="110DACBA" w:rsidR="00F252B4" w:rsidRPr="009456D8" w:rsidRDefault="00F252B4" w:rsidP="00F04317">
            <w:pPr>
              <w:rPr>
                <w:rStyle w:val="ECCParagraph"/>
              </w:rPr>
            </w:pPr>
            <w:r w:rsidRPr="009456D8">
              <w:rPr>
                <w:rStyle w:val="ECCParagraph"/>
              </w:rPr>
              <w:t>RX</w:t>
            </w:r>
            <w:r w:rsidR="00BE751F" w:rsidRPr="0050630E">
              <w:rPr>
                <w:rStyle w:val="ECCHLsubscript"/>
              </w:rPr>
              <w:t>sensitivity</w:t>
            </w:r>
            <w:r w:rsidRPr="009456D8">
              <w:rPr>
                <w:rStyle w:val="ECCParagraph"/>
              </w:rPr>
              <w:t xml:space="preserve"> + 39 dB</w:t>
            </w:r>
          </w:p>
        </w:tc>
        <w:tc>
          <w:tcPr>
            <w:tcW w:w="987" w:type="dxa"/>
          </w:tcPr>
          <w:p w14:paraId="5D2BC6FD" w14:textId="77777777" w:rsidR="00F252B4" w:rsidRPr="009456D8" w:rsidRDefault="00F252B4" w:rsidP="00F04317">
            <w:pPr>
              <w:rPr>
                <w:rStyle w:val="ECCParagraph"/>
              </w:rPr>
            </w:pPr>
            <w:r w:rsidRPr="009456D8">
              <w:rPr>
                <w:rStyle w:val="ECCParagraph"/>
              </w:rPr>
              <w:t>dBm</w:t>
            </w:r>
          </w:p>
        </w:tc>
      </w:tr>
      <w:tr w:rsidR="00F252B4" w:rsidRPr="009456D8" w14:paraId="1F0FF5F6" w14:textId="77777777" w:rsidTr="0025768B">
        <w:tc>
          <w:tcPr>
            <w:tcW w:w="2405" w:type="dxa"/>
          </w:tcPr>
          <w:p w14:paraId="37B448F3" w14:textId="77777777" w:rsidR="00F252B4" w:rsidRPr="009456D8" w:rsidRDefault="00F252B4" w:rsidP="00F04317">
            <w:pPr>
              <w:rPr>
                <w:rStyle w:val="ECCParagraph"/>
              </w:rPr>
            </w:pPr>
            <w:r w:rsidRPr="009456D8">
              <w:rPr>
                <w:rStyle w:val="ECCParagraph"/>
              </w:rPr>
              <w:t>BW</w:t>
            </w:r>
            <w:r w:rsidRPr="0050630E">
              <w:rPr>
                <w:rStyle w:val="ECCHLsubscript"/>
              </w:rPr>
              <w:t>Interferer</w:t>
            </w:r>
          </w:p>
        </w:tc>
        <w:tc>
          <w:tcPr>
            <w:tcW w:w="2126" w:type="dxa"/>
          </w:tcPr>
          <w:p w14:paraId="1A5F6287" w14:textId="77777777" w:rsidR="00F252B4" w:rsidRPr="009456D8" w:rsidRDefault="00F252B4" w:rsidP="00F04317">
            <w:pPr>
              <w:rPr>
                <w:rStyle w:val="ECCParagraph"/>
              </w:rPr>
            </w:pPr>
            <w:r w:rsidRPr="009456D8">
              <w:rPr>
                <w:rStyle w:val="ECCParagraph"/>
              </w:rPr>
              <w:t>1.728</w:t>
            </w:r>
          </w:p>
        </w:tc>
        <w:tc>
          <w:tcPr>
            <w:tcW w:w="1985" w:type="dxa"/>
          </w:tcPr>
          <w:p w14:paraId="58539D1F" w14:textId="77777777" w:rsidR="00F252B4" w:rsidRPr="009456D8" w:rsidRDefault="00F252B4" w:rsidP="00F04317">
            <w:pPr>
              <w:rPr>
                <w:rStyle w:val="ECCParagraph"/>
              </w:rPr>
            </w:pPr>
            <w:r w:rsidRPr="009456D8">
              <w:rPr>
                <w:rStyle w:val="ECCParagraph"/>
              </w:rPr>
              <w:t>3.456</w:t>
            </w:r>
          </w:p>
        </w:tc>
        <w:tc>
          <w:tcPr>
            <w:tcW w:w="2126" w:type="dxa"/>
          </w:tcPr>
          <w:p w14:paraId="1ABFA46D" w14:textId="77777777" w:rsidR="00F252B4" w:rsidRPr="009456D8" w:rsidRDefault="00F252B4" w:rsidP="00F04317">
            <w:pPr>
              <w:rPr>
                <w:rStyle w:val="ECCParagraph"/>
              </w:rPr>
            </w:pPr>
            <w:r w:rsidRPr="009456D8">
              <w:rPr>
                <w:rStyle w:val="ECCParagraph"/>
              </w:rPr>
              <w:t>6.912</w:t>
            </w:r>
          </w:p>
        </w:tc>
        <w:tc>
          <w:tcPr>
            <w:tcW w:w="987" w:type="dxa"/>
          </w:tcPr>
          <w:p w14:paraId="4513AE3B" w14:textId="77777777" w:rsidR="00F252B4" w:rsidRPr="009456D8" w:rsidRDefault="00F252B4" w:rsidP="00F04317">
            <w:pPr>
              <w:rPr>
                <w:rStyle w:val="ECCParagraph"/>
              </w:rPr>
            </w:pPr>
            <w:r w:rsidRPr="009456D8">
              <w:rPr>
                <w:rStyle w:val="ECCParagraph"/>
              </w:rPr>
              <w:t>MHz</w:t>
            </w:r>
          </w:p>
        </w:tc>
      </w:tr>
      <w:tr w:rsidR="00F252B4" w:rsidRPr="009456D8" w14:paraId="4B8A9C5B" w14:textId="77777777" w:rsidTr="0025768B">
        <w:tc>
          <w:tcPr>
            <w:tcW w:w="2405" w:type="dxa"/>
          </w:tcPr>
          <w:p w14:paraId="425BA0C1" w14:textId="77777777" w:rsidR="00F252B4" w:rsidRPr="009456D8" w:rsidRDefault="00F252B4" w:rsidP="00F04317">
            <w:pPr>
              <w:rPr>
                <w:rStyle w:val="ECCParagraph"/>
              </w:rPr>
            </w:pPr>
            <w:r w:rsidRPr="009456D8">
              <w:rPr>
                <w:rStyle w:val="ECCParagraph"/>
              </w:rPr>
              <w:t>F</w:t>
            </w:r>
            <w:r w:rsidRPr="0050630E">
              <w:rPr>
                <w:rStyle w:val="ECCHLsubscript"/>
              </w:rPr>
              <w:t>Interferer</w:t>
            </w:r>
            <w:r w:rsidRPr="009456D8">
              <w:rPr>
                <w:rStyle w:val="ECCParagraph"/>
              </w:rPr>
              <w:t xml:space="preserve"> (offset)</w:t>
            </w:r>
          </w:p>
        </w:tc>
        <w:tc>
          <w:tcPr>
            <w:tcW w:w="2126" w:type="dxa"/>
          </w:tcPr>
          <w:p w14:paraId="5032E367" w14:textId="77777777" w:rsidR="00F252B4" w:rsidRPr="009456D8" w:rsidRDefault="00F252B4" w:rsidP="00F04317">
            <w:pPr>
              <w:rPr>
                <w:rStyle w:val="ECCParagraph"/>
              </w:rPr>
            </w:pPr>
            <w:r w:rsidRPr="009456D8">
              <w:rPr>
                <w:rStyle w:val="ECCParagraph"/>
              </w:rPr>
              <w:t>1.728 or -1.728</w:t>
            </w:r>
          </w:p>
        </w:tc>
        <w:tc>
          <w:tcPr>
            <w:tcW w:w="1985" w:type="dxa"/>
          </w:tcPr>
          <w:p w14:paraId="4B4AD7B6" w14:textId="77777777" w:rsidR="00F252B4" w:rsidRPr="009456D8" w:rsidRDefault="00F252B4" w:rsidP="00F04317">
            <w:pPr>
              <w:rPr>
                <w:rStyle w:val="ECCParagraph"/>
              </w:rPr>
            </w:pPr>
            <w:r w:rsidRPr="009456D8">
              <w:rPr>
                <w:rStyle w:val="ECCParagraph"/>
              </w:rPr>
              <w:t>3.456 or -3.456</w:t>
            </w:r>
          </w:p>
        </w:tc>
        <w:tc>
          <w:tcPr>
            <w:tcW w:w="2126" w:type="dxa"/>
          </w:tcPr>
          <w:p w14:paraId="11422D2C" w14:textId="77777777" w:rsidR="00F252B4" w:rsidRPr="009456D8" w:rsidRDefault="00F252B4" w:rsidP="00F04317">
            <w:pPr>
              <w:rPr>
                <w:rStyle w:val="ECCParagraph"/>
              </w:rPr>
            </w:pPr>
            <w:r w:rsidRPr="009456D8">
              <w:rPr>
                <w:rStyle w:val="ECCParagraph"/>
              </w:rPr>
              <w:t>6.912 or -6.912</w:t>
            </w:r>
          </w:p>
        </w:tc>
        <w:tc>
          <w:tcPr>
            <w:tcW w:w="987" w:type="dxa"/>
          </w:tcPr>
          <w:p w14:paraId="32CBB279" w14:textId="77777777" w:rsidR="00F252B4" w:rsidRPr="009456D8" w:rsidRDefault="00F252B4" w:rsidP="00F04317">
            <w:pPr>
              <w:rPr>
                <w:rStyle w:val="ECCParagraph"/>
              </w:rPr>
            </w:pPr>
            <w:r w:rsidRPr="009456D8">
              <w:rPr>
                <w:rStyle w:val="ECCParagraph"/>
              </w:rPr>
              <w:t>MHz</w:t>
            </w:r>
          </w:p>
        </w:tc>
      </w:tr>
    </w:tbl>
    <w:p w14:paraId="1F9D2514" w14:textId="6C30A317" w:rsidR="00F252B4" w:rsidRPr="009456D8" w:rsidRDefault="00F252B4" w:rsidP="00F04317">
      <w:pPr>
        <w:pStyle w:val="ECCHeadingnonumbering"/>
        <w:rPr>
          <w:rStyle w:val="ECCParagraph"/>
        </w:rPr>
      </w:pPr>
      <w:r w:rsidRPr="009456D8">
        <w:rPr>
          <w:rStyle w:val="ECCParagraph"/>
        </w:rPr>
        <w:t>In-band blocking characteristics</w:t>
      </w:r>
    </w:p>
    <w:p w14:paraId="6AA437D2" w14:textId="1ACFAD6A" w:rsidR="00F252B4" w:rsidRPr="009456D8" w:rsidRDefault="004506E3" w:rsidP="003411A8">
      <w:pPr>
        <w:pStyle w:val="Caption"/>
        <w:rPr>
          <w:rStyle w:val="ECCParagraph"/>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17</w:t>
      </w:r>
      <w:r w:rsidRPr="009456D8">
        <w:rPr>
          <w:rStyle w:val="ECCParagraph"/>
        </w:rPr>
        <w:fldChar w:fldCharType="end"/>
      </w:r>
      <w:r w:rsidRPr="009456D8">
        <w:rPr>
          <w:rStyle w:val="ECCParagraph"/>
        </w:rPr>
        <w:t xml:space="preserve">: </w:t>
      </w:r>
      <w:r w:rsidR="00F252B4" w:rsidRPr="009456D8">
        <w:rPr>
          <w:rStyle w:val="ECCParagraph"/>
        </w:rPr>
        <w:t>In-band blocking</w:t>
      </w:r>
    </w:p>
    <w:tbl>
      <w:tblPr>
        <w:tblStyle w:val="ECCTable-redheader"/>
        <w:tblW w:w="0" w:type="auto"/>
        <w:tblInd w:w="0" w:type="dxa"/>
        <w:tblLook w:val="04A0" w:firstRow="1" w:lastRow="0" w:firstColumn="1" w:lastColumn="0" w:noHBand="0" w:noVBand="1"/>
      </w:tblPr>
      <w:tblGrid>
        <w:gridCol w:w="2405"/>
        <w:gridCol w:w="2126"/>
        <w:gridCol w:w="1985"/>
        <w:gridCol w:w="2126"/>
        <w:gridCol w:w="987"/>
      </w:tblGrid>
      <w:tr w:rsidR="00F252B4" w:rsidRPr="009456D8" w14:paraId="1190BDC1" w14:textId="77777777" w:rsidTr="00DE1DE9">
        <w:trPr>
          <w:cnfStyle w:val="100000000000" w:firstRow="1" w:lastRow="0" w:firstColumn="0" w:lastColumn="0" w:oddVBand="0" w:evenVBand="0" w:oddHBand="0" w:evenHBand="0" w:firstRowFirstColumn="0" w:firstRowLastColumn="0" w:lastRowFirstColumn="0" w:lastRowLastColumn="0"/>
        </w:trPr>
        <w:tc>
          <w:tcPr>
            <w:tcW w:w="9629" w:type="dxa"/>
            <w:gridSpan w:val="5"/>
          </w:tcPr>
          <w:p w14:paraId="38FE5F09" w14:textId="77777777" w:rsidR="00F252B4" w:rsidRPr="009456D8" w:rsidRDefault="00F252B4" w:rsidP="00F04317">
            <w:pPr>
              <w:rPr>
                <w:rStyle w:val="ECCParagraph"/>
              </w:rPr>
            </w:pPr>
            <w:r w:rsidRPr="009456D8">
              <w:rPr>
                <w:rStyle w:val="ECCParagraph"/>
              </w:rPr>
              <w:t>In-band blocking</w:t>
            </w:r>
          </w:p>
        </w:tc>
      </w:tr>
      <w:tr w:rsidR="00F252B4" w:rsidRPr="009456D8" w14:paraId="4656EF11" w14:textId="77777777" w:rsidTr="0025768B">
        <w:tc>
          <w:tcPr>
            <w:tcW w:w="2405" w:type="dxa"/>
            <w:vMerge w:val="restart"/>
          </w:tcPr>
          <w:p w14:paraId="78CC54A6" w14:textId="2C371103" w:rsidR="00F252B4" w:rsidRPr="009456D8" w:rsidRDefault="00F252B4" w:rsidP="00F04317">
            <w:pPr>
              <w:jc w:val="left"/>
              <w:rPr>
                <w:rStyle w:val="ECCParagraph"/>
              </w:rPr>
            </w:pPr>
            <w:r w:rsidRPr="009456D8">
              <w:rPr>
                <w:rStyle w:val="ECCParagraph"/>
              </w:rPr>
              <w:t xml:space="preserve">Rx </w:t>
            </w:r>
            <w:r w:rsidR="008F3879" w:rsidRPr="009456D8">
              <w:rPr>
                <w:rStyle w:val="ECCParagraph"/>
              </w:rPr>
              <w:t>p</w:t>
            </w:r>
            <w:r w:rsidRPr="009456D8">
              <w:rPr>
                <w:rStyle w:val="ECCParagraph"/>
              </w:rPr>
              <w:t>arameter</w:t>
            </w:r>
          </w:p>
        </w:tc>
        <w:tc>
          <w:tcPr>
            <w:tcW w:w="6237" w:type="dxa"/>
            <w:gridSpan w:val="3"/>
          </w:tcPr>
          <w:p w14:paraId="51D865B5" w14:textId="77777777" w:rsidR="00F252B4" w:rsidRPr="009456D8" w:rsidRDefault="00F252B4" w:rsidP="00F04317">
            <w:pPr>
              <w:jc w:val="left"/>
              <w:rPr>
                <w:rStyle w:val="ECCParagraph"/>
              </w:rPr>
            </w:pPr>
            <w:r w:rsidRPr="009456D8">
              <w:rPr>
                <w:rStyle w:val="ECCParagraph"/>
              </w:rPr>
              <w:t>Channel bandwidth (MHz)</w:t>
            </w:r>
          </w:p>
        </w:tc>
        <w:tc>
          <w:tcPr>
            <w:tcW w:w="987" w:type="dxa"/>
            <w:vMerge w:val="restart"/>
          </w:tcPr>
          <w:p w14:paraId="75C29EE7" w14:textId="77777777" w:rsidR="00F252B4" w:rsidRPr="009456D8" w:rsidRDefault="00F252B4" w:rsidP="00F04317">
            <w:pPr>
              <w:jc w:val="left"/>
              <w:rPr>
                <w:rStyle w:val="ECCParagraph"/>
              </w:rPr>
            </w:pPr>
            <w:r w:rsidRPr="009456D8">
              <w:rPr>
                <w:rStyle w:val="ECCParagraph"/>
              </w:rPr>
              <w:t>Unit</w:t>
            </w:r>
          </w:p>
        </w:tc>
      </w:tr>
      <w:tr w:rsidR="00F252B4" w:rsidRPr="009456D8" w14:paraId="7B12A392" w14:textId="77777777" w:rsidTr="0025768B">
        <w:tc>
          <w:tcPr>
            <w:tcW w:w="2405" w:type="dxa"/>
            <w:vMerge/>
          </w:tcPr>
          <w:p w14:paraId="101E2F6D" w14:textId="77777777" w:rsidR="00F252B4" w:rsidRPr="009456D8" w:rsidRDefault="00F252B4" w:rsidP="00F04317">
            <w:pPr>
              <w:jc w:val="left"/>
              <w:rPr>
                <w:rStyle w:val="ECCParagraph"/>
              </w:rPr>
            </w:pPr>
          </w:p>
        </w:tc>
        <w:tc>
          <w:tcPr>
            <w:tcW w:w="2126" w:type="dxa"/>
          </w:tcPr>
          <w:p w14:paraId="710E30AD" w14:textId="77777777" w:rsidR="00F252B4" w:rsidRPr="009456D8" w:rsidRDefault="00F252B4" w:rsidP="00F04317">
            <w:pPr>
              <w:jc w:val="left"/>
              <w:rPr>
                <w:rStyle w:val="ECCParagraph"/>
              </w:rPr>
            </w:pPr>
            <w:r w:rsidRPr="009456D8">
              <w:rPr>
                <w:rStyle w:val="ECCParagraph"/>
              </w:rPr>
              <w:t>1.728</w:t>
            </w:r>
          </w:p>
        </w:tc>
        <w:tc>
          <w:tcPr>
            <w:tcW w:w="1985" w:type="dxa"/>
          </w:tcPr>
          <w:p w14:paraId="486E5302" w14:textId="77777777" w:rsidR="00F252B4" w:rsidRPr="009456D8" w:rsidRDefault="00F252B4" w:rsidP="00F04317">
            <w:pPr>
              <w:jc w:val="left"/>
              <w:rPr>
                <w:rStyle w:val="ECCParagraph"/>
              </w:rPr>
            </w:pPr>
            <w:r w:rsidRPr="009456D8">
              <w:rPr>
                <w:rStyle w:val="ECCParagraph"/>
              </w:rPr>
              <w:t>3.456</w:t>
            </w:r>
          </w:p>
        </w:tc>
        <w:tc>
          <w:tcPr>
            <w:tcW w:w="2126" w:type="dxa"/>
          </w:tcPr>
          <w:p w14:paraId="4B735ECC" w14:textId="77777777" w:rsidR="00F252B4" w:rsidRPr="009456D8" w:rsidRDefault="00F252B4" w:rsidP="00F04317">
            <w:pPr>
              <w:jc w:val="left"/>
              <w:rPr>
                <w:rStyle w:val="ECCParagraph"/>
              </w:rPr>
            </w:pPr>
            <w:r w:rsidRPr="009456D8">
              <w:rPr>
                <w:rStyle w:val="ECCParagraph"/>
              </w:rPr>
              <w:t>6.912</w:t>
            </w:r>
          </w:p>
        </w:tc>
        <w:tc>
          <w:tcPr>
            <w:tcW w:w="987" w:type="dxa"/>
            <w:vMerge/>
          </w:tcPr>
          <w:p w14:paraId="2408A79B" w14:textId="77777777" w:rsidR="00F252B4" w:rsidRPr="009456D8" w:rsidRDefault="00F252B4" w:rsidP="00F04317">
            <w:pPr>
              <w:jc w:val="left"/>
              <w:rPr>
                <w:rStyle w:val="ECCParagraph"/>
              </w:rPr>
            </w:pPr>
          </w:p>
        </w:tc>
      </w:tr>
      <w:tr w:rsidR="00F252B4" w:rsidRPr="009456D8" w14:paraId="02A1E2B7" w14:textId="77777777" w:rsidTr="0025768B">
        <w:tc>
          <w:tcPr>
            <w:tcW w:w="2405" w:type="dxa"/>
          </w:tcPr>
          <w:p w14:paraId="151A1612" w14:textId="77777777" w:rsidR="00F252B4" w:rsidRPr="009456D8" w:rsidRDefault="00F252B4" w:rsidP="00F04317">
            <w:pPr>
              <w:jc w:val="left"/>
              <w:rPr>
                <w:rStyle w:val="ECCParagraph"/>
              </w:rPr>
            </w:pPr>
            <w:r w:rsidRPr="009456D8">
              <w:rPr>
                <w:rStyle w:val="ECCParagraph"/>
              </w:rPr>
              <w:t>Own signal input level</w:t>
            </w:r>
          </w:p>
        </w:tc>
        <w:tc>
          <w:tcPr>
            <w:tcW w:w="6237" w:type="dxa"/>
            <w:gridSpan w:val="3"/>
          </w:tcPr>
          <w:p w14:paraId="24CD7819" w14:textId="4DB23867" w:rsidR="00F252B4" w:rsidRPr="009456D8" w:rsidRDefault="005F5C2D" w:rsidP="00F04317">
            <w:pPr>
              <w:jc w:val="left"/>
              <w:rPr>
                <w:rStyle w:val="ECCParagraph"/>
              </w:rPr>
            </w:pPr>
            <w:r w:rsidRPr="009456D8">
              <w:rPr>
                <w:rStyle w:val="ECCParagraph"/>
              </w:rPr>
              <w:t>RX</w:t>
            </w:r>
            <w:r w:rsidR="00BE751F" w:rsidRPr="0050630E">
              <w:rPr>
                <w:rStyle w:val="ECCHLsubscript"/>
              </w:rPr>
              <w:t>sensitivity</w:t>
            </w:r>
            <w:r w:rsidR="00F252B4" w:rsidRPr="009456D8">
              <w:rPr>
                <w:rStyle w:val="ECCParagraph"/>
              </w:rPr>
              <w:t xml:space="preserve"> + 6 dB</w:t>
            </w:r>
          </w:p>
        </w:tc>
        <w:tc>
          <w:tcPr>
            <w:tcW w:w="987" w:type="dxa"/>
          </w:tcPr>
          <w:p w14:paraId="79851C76" w14:textId="77777777" w:rsidR="00F252B4" w:rsidRPr="009456D8" w:rsidRDefault="00F252B4" w:rsidP="00F04317">
            <w:pPr>
              <w:jc w:val="left"/>
              <w:rPr>
                <w:rStyle w:val="ECCParagraph"/>
              </w:rPr>
            </w:pPr>
            <w:r w:rsidRPr="009456D8">
              <w:rPr>
                <w:rStyle w:val="ECCParagraph"/>
              </w:rPr>
              <w:t>dBm</w:t>
            </w:r>
          </w:p>
        </w:tc>
      </w:tr>
      <w:tr w:rsidR="00F252B4" w:rsidRPr="009456D8" w14:paraId="5F2BEDC8" w14:textId="77777777" w:rsidTr="0025768B">
        <w:tc>
          <w:tcPr>
            <w:tcW w:w="2405" w:type="dxa"/>
          </w:tcPr>
          <w:p w14:paraId="17834619" w14:textId="77777777" w:rsidR="00F252B4" w:rsidRPr="009456D8" w:rsidRDefault="00F252B4" w:rsidP="00F04317">
            <w:pPr>
              <w:jc w:val="left"/>
              <w:rPr>
                <w:rStyle w:val="ECCParagraph"/>
              </w:rPr>
            </w:pPr>
            <w:r w:rsidRPr="009456D8">
              <w:rPr>
                <w:rStyle w:val="ECCParagraph"/>
              </w:rPr>
              <w:t>P</w:t>
            </w:r>
            <w:r w:rsidRPr="0050630E">
              <w:rPr>
                <w:rStyle w:val="ECCHLsubscript"/>
              </w:rPr>
              <w:t>Interferer</w:t>
            </w:r>
          </w:p>
        </w:tc>
        <w:tc>
          <w:tcPr>
            <w:tcW w:w="2126" w:type="dxa"/>
          </w:tcPr>
          <w:p w14:paraId="2224E8BB" w14:textId="041D0B48" w:rsidR="00F252B4" w:rsidRPr="009456D8" w:rsidRDefault="005F5C2D" w:rsidP="00F04317">
            <w:pPr>
              <w:jc w:val="left"/>
              <w:rPr>
                <w:rStyle w:val="ECCParagraph"/>
              </w:rPr>
            </w:pPr>
            <w:r w:rsidRPr="009456D8">
              <w:rPr>
                <w:rStyle w:val="ECCParagraph"/>
              </w:rPr>
              <w:t>RX</w:t>
            </w:r>
            <w:r w:rsidR="00BE751F" w:rsidRPr="0050630E">
              <w:rPr>
                <w:rStyle w:val="ECCHLsubscript"/>
              </w:rPr>
              <w:t>sensitivity</w:t>
            </w:r>
            <w:r w:rsidR="00F252B4" w:rsidRPr="009456D8">
              <w:rPr>
                <w:rStyle w:val="ECCParagraph"/>
              </w:rPr>
              <w:t xml:space="preserve"> + 52 dB</w:t>
            </w:r>
          </w:p>
        </w:tc>
        <w:tc>
          <w:tcPr>
            <w:tcW w:w="1985" w:type="dxa"/>
          </w:tcPr>
          <w:p w14:paraId="7D010886" w14:textId="4F61CD72" w:rsidR="00F252B4" w:rsidRPr="009456D8" w:rsidRDefault="005F5C2D" w:rsidP="00F04317">
            <w:pPr>
              <w:jc w:val="left"/>
              <w:rPr>
                <w:rStyle w:val="ECCParagraph"/>
              </w:rPr>
            </w:pPr>
            <w:r w:rsidRPr="009456D8">
              <w:rPr>
                <w:rStyle w:val="ECCParagraph"/>
              </w:rPr>
              <w:t>RX</w:t>
            </w:r>
            <w:r w:rsidR="00BE751F" w:rsidRPr="0050630E">
              <w:rPr>
                <w:rStyle w:val="ECCHLsubscript"/>
              </w:rPr>
              <w:t>sensitivity</w:t>
            </w:r>
            <w:r w:rsidR="00F252B4" w:rsidRPr="009456D8">
              <w:rPr>
                <w:rStyle w:val="ECCParagraph"/>
              </w:rPr>
              <w:t xml:space="preserve"> + 52 dB</w:t>
            </w:r>
          </w:p>
        </w:tc>
        <w:tc>
          <w:tcPr>
            <w:tcW w:w="2126" w:type="dxa"/>
          </w:tcPr>
          <w:p w14:paraId="2BB0FE88" w14:textId="63E09CC5" w:rsidR="00F252B4" w:rsidRPr="009456D8" w:rsidRDefault="005F5C2D" w:rsidP="00F04317">
            <w:pPr>
              <w:jc w:val="left"/>
              <w:rPr>
                <w:rStyle w:val="ECCParagraph"/>
              </w:rPr>
            </w:pPr>
            <w:r w:rsidRPr="009456D8">
              <w:rPr>
                <w:rStyle w:val="ECCParagraph"/>
              </w:rPr>
              <w:t>RX</w:t>
            </w:r>
            <w:r w:rsidR="00BE751F" w:rsidRPr="0050630E">
              <w:rPr>
                <w:rStyle w:val="ECCHLsubscript"/>
              </w:rPr>
              <w:t>sensitivity</w:t>
            </w:r>
            <w:r w:rsidR="00F252B4" w:rsidRPr="009456D8">
              <w:rPr>
                <w:rStyle w:val="ECCParagraph"/>
              </w:rPr>
              <w:t xml:space="preserve"> + 52 dB</w:t>
            </w:r>
          </w:p>
        </w:tc>
        <w:tc>
          <w:tcPr>
            <w:tcW w:w="987" w:type="dxa"/>
          </w:tcPr>
          <w:p w14:paraId="40217901" w14:textId="77777777" w:rsidR="00F252B4" w:rsidRPr="009456D8" w:rsidRDefault="00F252B4" w:rsidP="00F04317">
            <w:pPr>
              <w:jc w:val="left"/>
              <w:rPr>
                <w:rStyle w:val="ECCParagraph"/>
              </w:rPr>
            </w:pPr>
            <w:r w:rsidRPr="009456D8">
              <w:rPr>
                <w:rStyle w:val="ECCParagraph"/>
              </w:rPr>
              <w:t>dBm</w:t>
            </w:r>
          </w:p>
        </w:tc>
      </w:tr>
      <w:tr w:rsidR="00F252B4" w:rsidRPr="009456D8" w14:paraId="6955EB08" w14:textId="77777777" w:rsidTr="0025768B">
        <w:tc>
          <w:tcPr>
            <w:tcW w:w="2405" w:type="dxa"/>
          </w:tcPr>
          <w:p w14:paraId="334E0A5E" w14:textId="77777777" w:rsidR="00F252B4" w:rsidRPr="009456D8" w:rsidRDefault="00F252B4" w:rsidP="00F04317">
            <w:pPr>
              <w:jc w:val="left"/>
              <w:rPr>
                <w:rStyle w:val="ECCParagraph"/>
              </w:rPr>
            </w:pPr>
            <w:r w:rsidRPr="009456D8">
              <w:rPr>
                <w:rStyle w:val="ECCParagraph"/>
              </w:rPr>
              <w:t>BW</w:t>
            </w:r>
            <w:r w:rsidRPr="0050630E">
              <w:rPr>
                <w:rStyle w:val="ECCHLsubscript"/>
              </w:rPr>
              <w:t>Interferer</w:t>
            </w:r>
          </w:p>
        </w:tc>
        <w:tc>
          <w:tcPr>
            <w:tcW w:w="2126" w:type="dxa"/>
          </w:tcPr>
          <w:p w14:paraId="53F08387" w14:textId="77777777" w:rsidR="00F252B4" w:rsidRPr="009456D8" w:rsidRDefault="00F252B4" w:rsidP="00F04317">
            <w:pPr>
              <w:jc w:val="left"/>
              <w:rPr>
                <w:rStyle w:val="ECCParagraph"/>
              </w:rPr>
            </w:pPr>
            <w:r w:rsidRPr="009456D8">
              <w:rPr>
                <w:rStyle w:val="ECCParagraph"/>
              </w:rPr>
              <w:t>1.728</w:t>
            </w:r>
          </w:p>
        </w:tc>
        <w:tc>
          <w:tcPr>
            <w:tcW w:w="1985" w:type="dxa"/>
          </w:tcPr>
          <w:p w14:paraId="4CF2A18B" w14:textId="77777777" w:rsidR="00F252B4" w:rsidRPr="009456D8" w:rsidRDefault="00F252B4" w:rsidP="00F04317">
            <w:pPr>
              <w:jc w:val="left"/>
              <w:rPr>
                <w:rStyle w:val="ECCParagraph"/>
              </w:rPr>
            </w:pPr>
            <w:r w:rsidRPr="009456D8">
              <w:rPr>
                <w:rStyle w:val="ECCParagraph"/>
              </w:rPr>
              <w:t>3.456</w:t>
            </w:r>
          </w:p>
        </w:tc>
        <w:tc>
          <w:tcPr>
            <w:tcW w:w="2126" w:type="dxa"/>
          </w:tcPr>
          <w:p w14:paraId="132C20A0" w14:textId="77777777" w:rsidR="00F252B4" w:rsidRPr="009456D8" w:rsidRDefault="00F252B4" w:rsidP="00F04317">
            <w:pPr>
              <w:jc w:val="left"/>
              <w:rPr>
                <w:rStyle w:val="ECCParagraph"/>
              </w:rPr>
            </w:pPr>
            <w:r w:rsidRPr="009456D8">
              <w:rPr>
                <w:rStyle w:val="ECCParagraph"/>
              </w:rPr>
              <w:t>6.912</w:t>
            </w:r>
          </w:p>
        </w:tc>
        <w:tc>
          <w:tcPr>
            <w:tcW w:w="987" w:type="dxa"/>
          </w:tcPr>
          <w:p w14:paraId="1EEC4669" w14:textId="77777777" w:rsidR="00F252B4" w:rsidRPr="009456D8" w:rsidRDefault="00F252B4" w:rsidP="00F04317">
            <w:pPr>
              <w:jc w:val="left"/>
              <w:rPr>
                <w:rStyle w:val="ECCParagraph"/>
              </w:rPr>
            </w:pPr>
            <w:r w:rsidRPr="009456D8">
              <w:rPr>
                <w:rStyle w:val="ECCParagraph"/>
              </w:rPr>
              <w:t>MHz</w:t>
            </w:r>
          </w:p>
        </w:tc>
      </w:tr>
      <w:tr w:rsidR="00F252B4" w:rsidRPr="009456D8" w14:paraId="6F4CC764" w14:textId="77777777" w:rsidTr="0025768B">
        <w:tc>
          <w:tcPr>
            <w:tcW w:w="2405" w:type="dxa"/>
          </w:tcPr>
          <w:p w14:paraId="20267749" w14:textId="77777777" w:rsidR="00F252B4" w:rsidRPr="009456D8" w:rsidRDefault="00F252B4" w:rsidP="00F04317">
            <w:pPr>
              <w:jc w:val="left"/>
              <w:rPr>
                <w:rStyle w:val="ECCParagraph"/>
              </w:rPr>
            </w:pPr>
            <w:r w:rsidRPr="009456D8">
              <w:rPr>
                <w:rStyle w:val="ECCParagraph"/>
              </w:rPr>
              <w:t>F</w:t>
            </w:r>
            <w:r w:rsidRPr="0050630E">
              <w:rPr>
                <w:rStyle w:val="ECCHLsubscript"/>
              </w:rPr>
              <w:t>Interferer</w:t>
            </w:r>
            <w:r w:rsidRPr="009456D8">
              <w:rPr>
                <w:rStyle w:val="ECCParagraph"/>
              </w:rPr>
              <w:t xml:space="preserve"> (offset from operating channel edge)</w:t>
            </w:r>
          </w:p>
        </w:tc>
        <w:tc>
          <w:tcPr>
            <w:tcW w:w="2126" w:type="dxa"/>
          </w:tcPr>
          <w:p w14:paraId="7EBAFC24" w14:textId="77777777" w:rsidR="00F252B4" w:rsidRPr="009456D8" w:rsidRDefault="00F252B4" w:rsidP="00F04317">
            <w:pPr>
              <w:jc w:val="left"/>
              <w:rPr>
                <w:rStyle w:val="ECCParagraph"/>
              </w:rPr>
            </w:pPr>
            <w:r w:rsidRPr="009456D8">
              <w:rPr>
                <w:rStyle w:val="ECCParagraph"/>
              </w:rPr>
              <w:t>2.592 + additional channel frequency step</w:t>
            </w:r>
          </w:p>
          <w:p w14:paraId="6667DC00" w14:textId="77777777" w:rsidR="00F252B4" w:rsidRPr="009456D8" w:rsidRDefault="00F252B4" w:rsidP="00F04317">
            <w:pPr>
              <w:jc w:val="left"/>
              <w:rPr>
                <w:rStyle w:val="ECCParagraph"/>
              </w:rPr>
            </w:pPr>
            <w:r w:rsidRPr="009456D8">
              <w:rPr>
                <w:rStyle w:val="ECCParagraph"/>
              </w:rPr>
              <w:t>Or</w:t>
            </w:r>
          </w:p>
          <w:p w14:paraId="396FCDA2" w14:textId="77777777" w:rsidR="00F252B4" w:rsidRPr="009456D8" w:rsidRDefault="00F252B4" w:rsidP="00F04317">
            <w:pPr>
              <w:jc w:val="left"/>
              <w:rPr>
                <w:rStyle w:val="ECCParagraph"/>
              </w:rPr>
            </w:pPr>
            <w:r w:rsidRPr="009456D8">
              <w:rPr>
                <w:rStyle w:val="ECCParagraph"/>
              </w:rPr>
              <w:t>-2.592 - additional channel frequency step</w:t>
            </w:r>
          </w:p>
        </w:tc>
        <w:tc>
          <w:tcPr>
            <w:tcW w:w="1985" w:type="dxa"/>
          </w:tcPr>
          <w:p w14:paraId="11308D55" w14:textId="77777777" w:rsidR="00F252B4" w:rsidRPr="009456D8" w:rsidRDefault="00F252B4" w:rsidP="00F04317">
            <w:pPr>
              <w:jc w:val="left"/>
              <w:rPr>
                <w:rStyle w:val="ECCParagraph"/>
              </w:rPr>
            </w:pPr>
            <w:r w:rsidRPr="009456D8">
              <w:rPr>
                <w:rStyle w:val="ECCParagraph"/>
              </w:rPr>
              <w:t>5.184 + additional channel frequency step</w:t>
            </w:r>
          </w:p>
          <w:p w14:paraId="0EAAA251" w14:textId="77777777" w:rsidR="00F252B4" w:rsidRPr="009456D8" w:rsidRDefault="00F252B4" w:rsidP="00F04317">
            <w:pPr>
              <w:jc w:val="left"/>
              <w:rPr>
                <w:rStyle w:val="ECCParagraph"/>
              </w:rPr>
            </w:pPr>
            <w:r w:rsidRPr="009456D8">
              <w:rPr>
                <w:rStyle w:val="ECCParagraph"/>
              </w:rPr>
              <w:t>Or</w:t>
            </w:r>
          </w:p>
          <w:p w14:paraId="4321A5E3" w14:textId="77777777" w:rsidR="00F252B4" w:rsidRPr="009456D8" w:rsidRDefault="00F252B4" w:rsidP="00F04317">
            <w:pPr>
              <w:jc w:val="left"/>
              <w:rPr>
                <w:rStyle w:val="ECCParagraph"/>
              </w:rPr>
            </w:pPr>
            <w:r w:rsidRPr="009456D8">
              <w:rPr>
                <w:rStyle w:val="ECCParagraph"/>
              </w:rPr>
              <w:t>-5.184 - additional channel frequency step</w:t>
            </w:r>
          </w:p>
        </w:tc>
        <w:tc>
          <w:tcPr>
            <w:tcW w:w="2126" w:type="dxa"/>
          </w:tcPr>
          <w:p w14:paraId="7CE5D299" w14:textId="77777777" w:rsidR="00F252B4" w:rsidRPr="009456D8" w:rsidRDefault="00F252B4" w:rsidP="00F04317">
            <w:pPr>
              <w:jc w:val="left"/>
              <w:rPr>
                <w:rStyle w:val="ECCParagraph"/>
              </w:rPr>
            </w:pPr>
            <w:r w:rsidRPr="009456D8">
              <w:rPr>
                <w:rStyle w:val="ECCParagraph"/>
              </w:rPr>
              <w:t>10.368 + additional channel frequency step</w:t>
            </w:r>
          </w:p>
          <w:p w14:paraId="17CD2F52" w14:textId="77777777" w:rsidR="00F252B4" w:rsidRPr="009456D8" w:rsidRDefault="00F252B4" w:rsidP="00F04317">
            <w:pPr>
              <w:jc w:val="left"/>
              <w:rPr>
                <w:rStyle w:val="ECCParagraph"/>
              </w:rPr>
            </w:pPr>
            <w:r w:rsidRPr="009456D8">
              <w:rPr>
                <w:rStyle w:val="ECCParagraph"/>
              </w:rPr>
              <w:t>Or</w:t>
            </w:r>
          </w:p>
          <w:p w14:paraId="359D1A75" w14:textId="77777777" w:rsidR="00F252B4" w:rsidRPr="009456D8" w:rsidRDefault="00F252B4" w:rsidP="00F04317">
            <w:pPr>
              <w:jc w:val="left"/>
              <w:rPr>
                <w:rStyle w:val="ECCParagraph"/>
              </w:rPr>
            </w:pPr>
            <w:r w:rsidRPr="009456D8">
              <w:rPr>
                <w:rStyle w:val="ECCParagraph"/>
              </w:rPr>
              <w:t>-10.368 - additional channel frequency step</w:t>
            </w:r>
          </w:p>
        </w:tc>
        <w:tc>
          <w:tcPr>
            <w:tcW w:w="987" w:type="dxa"/>
          </w:tcPr>
          <w:p w14:paraId="670CC0C9" w14:textId="77777777" w:rsidR="00F252B4" w:rsidRPr="009456D8" w:rsidRDefault="00F252B4" w:rsidP="00F04317">
            <w:pPr>
              <w:jc w:val="left"/>
              <w:rPr>
                <w:rStyle w:val="ECCParagraph"/>
              </w:rPr>
            </w:pPr>
            <w:r w:rsidRPr="009456D8">
              <w:rPr>
                <w:rStyle w:val="ECCParagraph"/>
              </w:rPr>
              <w:t>MHz</w:t>
            </w:r>
          </w:p>
        </w:tc>
      </w:tr>
    </w:tbl>
    <w:p w14:paraId="0BBDD3C4" w14:textId="77777777" w:rsidR="00F252B4" w:rsidRPr="009456D8" w:rsidRDefault="00F252B4" w:rsidP="00F04317">
      <w:pPr>
        <w:jc w:val="left"/>
        <w:rPr>
          <w:rStyle w:val="ECCParagraph"/>
        </w:rPr>
      </w:pPr>
    </w:p>
    <w:p w14:paraId="0C71C66C" w14:textId="77777777" w:rsidR="00F252B4" w:rsidRPr="009456D8" w:rsidRDefault="00F252B4" w:rsidP="00887F3C">
      <w:pPr>
        <w:pStyle w:val="Heading1"/>
        <w:rPr>
          <w:rStyle w:val="ECCParagraph"/>
        </w:rPr>
      </w:pPr>
      <w:bookmarkStart w:id="144" w:name="_Toc138704632"/>
      <w:bookmarkStart w:id="145" w:name="_Toc138704759"/>
      <w:bookmarkStart w:id="146" w:name="_Toc138342312"/>
      <w:bookmarkStart w:id="147" w:name="_Ref156990464"/>
      <w:bookmarkStart w:id="148" w:name="_Toc160031462"/>
      <w:bookmarkStart w:id="149" w:name="_Toc160181028"/>
      <w:bookmarkStart w:id="150" w:name="_Toc172791721"/>
      <w:r w:rsidRPr="009456D8">
        <w:rPr>
          <w:rStyle w:val="ECCParagraph"/>
        </w:rPr>
        <w:lastRenderedPageBreak/>
        <w:t>Other parameters and assumptions for studies on 3800-4200 MHz</w:t>
      </w:r>
      <w:bookmarkEnd w:id="144"/>
      <w:bookmarkEnd w:id="145"/>
      <w:bookmarkEnd w:id="146"/>
      <w:bookmarkEnd w:id="147"/>
      <w:bookmarkEnd w:id="148"/>
      <w:bookmarkEnd w:id="149"/>
      <w:bookmarkEnd w:id="150"/>
    </w:p>
    <w:p w14:paraId="508D0E78" w14:textId="77777777" w:rsidR="00F252B4" w:rsidRPr="009456D8" w:rsidRDefault="00F252B4" w:rsidP="00887F3C">
      <w:pPr>
        <w:pStyle w:val="Heading2"/>
        <w:rPr>
          <w:rStyle w:val="ECCParagraph"/>
        </w:rPr>
      </w:pPr>
      <w:bookmarkStart w:id="151" w:name="_Toc138704633"/>
      <w:bookmarkStart w:id="152" w:name="_Toc138704760"/>
      <w:bookmarkStart w:id="153" w:name="_Toc138342313"/>
      <w:bookmarkStart w:id="154" w:name="_Toc160031463"/>
      <w:bookmarkStart w:id="155" w:name="_Toc160181029"/>
      <w:bookmarkStart w:id="156" w:name="_Toc172791722"/>
      <w:r w:rsidRPr="009456D8">
        <w:rPr>
          <w:rStyle w:val="ECCParagraph"/>
        </w:rPr>
        <w:t>Parameters for Sharing studies with in-band services</w:t>
      </w:r>
      <w:bookmarkEnd w:id="151"/>
      <w:bookmarkEnd w:id="152"/>
      <w:bookmarkEnd w:id="153"/>
      <w:bookmarkEnd w:id="154"/>
      <w:bookmarkEnd w:id="155"/>
      <w:bookmarkEnd w:id="156"/>
    </w:p>
    <w:p w14:paraId="4E70EC7B" w14:textId="560C5DB2" w:rsidR="00F252B4" w:rsidRPr="009456D8" w:rsidRDefault="00F252B4" w:rsidP="008E54C0">
      <w:pPr>
        <w:pStyle w:val="Heading3"/>
        <w:rPr>
          <w:rStyle w:val="ECCParagraph"/>
        </w:rPr>
      </w:pPr>
      <w:bookmarkStart w:id="157" w:name="_Toc103172178"/>
      <w:bookmarkStart w:id="158" w:name="_Toc138704634"/>
      <w:bookmarkStart w:id="159" w:name="_Toc138704761"/>
      <w:bookmarkStart w:id="160" w:name="_Toc138342314"/>
      <w:bookmarkStart w:id="161" w:name="_Toc160031464"/>
      <w:bookmarkStart w:id="162" w:name="_Toc160181030"/>
      <w:bookmarkStart w:id="163" w:name="_Toc172791723"/>
      <w:r w:rsidRPr="009456D8">
        <w:rPr>
          <w:rStyle w:val="ECCParagraph"/>
        </w:rPr>
        <w:t xml:space="preserve">Fixed </w:t>
      </w:r>
      <w:r w:rsidR="008E54C0" w:rsidRPr="009456D8">
        <w:rPr>
          <w:rStyle w:val="ECCParagraph"/>
        </w:rPr>
        <w:t>s</w:t>
      </w:r>
      <w:r w:rsidRPr="009456D8">
        <w:rPr>
          <w:rStyle w:val="ECCParagraph"/>
        </w:rPr>
        <w:t>ervice</w:t>
      </w:r>
      <w:bookmarkEnd w:id="157"/>
      <w:bookmarkEnd w:id="158"/>
      <w:bookmarkEnd w:id="159"/>
      <w:bookmarkEnd w:id="160"/>
      <w:bookmarkEnd w:id="161"/>
      <w:bookmarkEnd w:id="162"/>
      <w:bookmarkEnd w:id="163"/>
    </w:p>
    <w:p w14:paraId="5D2D112F" w14:textId="1B426CA0" w:rsidR="00F252B4" w:rsidRPr="009456D8" w:rsidRDefault="00F252B4" w:rsidP="003411A8">
      <w:pPr>
        <w:pStyle w:val="Caption"/>
        <w:rPr>
          <w:rStyle w:val="ECCParagraph"/>
        </w:rPr>
      </w:pPr>
      <w:bookmarkStart w:id="164" w:name="_Ref128600277"/>
      <w:bookmarkStart w:id="165" w:name="_Ref128600271"/>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18</w:t>
      </w:r>
      <w:r w:rsidR="00C45EA5" w:rsidRPr="009456D8">
        <w:rPr>
          <w:rStyle w:val="ECCParagraph"/>
        </w:rPr>
        <w:fldChar w:fldCharType="end"/>
      </w:r>
      <w:bookmarkEnd w:id="164"/>
      <w:r w:rsidRPr="009456D8">
        <w:rPr>
          <w:rStyle w:val="ECCParagraph"/>
        </w:rPr>
        <w:t>: Main differences between generic and case study deployment parameters</w:t>
      </w:r>
      <w:bookmarkEnd w:id="165"/>
    </w:p>
    <w:tbl>
      <w:tblPr>
        <w:tblStyle w:val="ECCTable-redheader"/>
        <w:tblW w:w="5000" w:type="pct"/>
        <w:tblInd w:w="0" w:type="dxa"/>
        <w:tblLook w:val="04A0" w:firstRow="1" w:lastRow="0" w:firstColumn="1" w:lastColumn="0" w:noHBand="0" w:noVBand="1"/>
      </w:tblPr>
      <w:tblGrid>
        <w:gridCol w:w="2424"/>
        <w:gridCol w:w="1687"/>
        <w:gridCol w:w="2760"/>
        <w:gridCol w:w="2758"/>
      </w:tblGrid>
      <w:tr w:rsidR="00610474" w:rsidRPr="009456D8" w14:paraId="12D51776" w14:textId="7A51B2DD" w:rsidTr="00887F3C">
        <w:trPr>
          <w:cnfStyle w:val="100000000000" w:firstRow="1" w:lastRow="0" w:firstColumn="0" w:lastColumn="0" w:oddVBand="0" w:evenVBand="0" w:oddHBand="0" w:evenHBand="0" w:firstRowFirstColumn="0" w:firstRowLastColumn="0" w:lastRowFirstColumn="0" w:lastRowLastColumn="0"/>
        </w:trPr>
        <w:tc>
          <w:tcPr>
            <w:tcW w:w="1259" w:type="pct"/>
          </w:tcPr>
          <w:p w14:paraId="24F9247F" w14:textId="77777777" w:rsidR="00610474" w:rsidRPr="009456D8" w:rsidRDefault="00610474" w:rsidP="00341CB9">
            <w:pPr>
              <w:rPr>
                <w:rStyle w:val="ECCParagraph"/>
              </w:rPr>
            </w:pPr>
            <w:r w:rsidRPr="009456D8">
              <w:rPr>
                <w:rStyle w:val="ECCParagraph"/>
              </w:rPr>
              <w:t>Parameter</w:t>
            </w:r>
          </w:p>
        </w:tc>
        <w:tc>
          <w:tcPr>
            <w:tcW w:w="876" w:type="pct"/>
          </w:tcPr>
          <w:p w14:paraId="04F9EF9C" w14:textId="3431C01F" w:rsidR="00610474" w:rsidRPr="009456D8" w:rsidRDefault="00610474" w:rsidP="00341CB9">
            <w:pPr>
              <w:rPr>
                <w:rStyle w:val="ECCParagraph"/>
              </w:rPr>
            </w:pPr>
            <w:r w:rsidRPr="009456D8">
              <w:rPr>
                <w:rStyle w:val="ECCParagraph"/>
              </w:rPr>
              <w:t>Generic case</w:t>
            </w:r>
            <w:r w:rsidR="00034E13" w:rsidRPr="009456D8">
              <w:rPr>
                <w:rStyle w:val="ECCParagraph"/>
              </w:rPr>
              <w:t xml:space="preserve"> </w:t>
            </w:r>
          </w:p>
        </w:tc>
        <w:tc>
          <w:tcPr>
            <w:tcW w:w="1433" w:type="pct"/>
          </w:tcPr>
          <w:p w14:paraId="0369F47D" w14:textId="4AEF62D2" w:rsidR="00610474" w:rsidRPr="009456D8" w:rsidRDefault="00034E13" w:rsidP="00341CB9">
            <w:pPr>
              <w:rPr>
                <w:rStyle w:val="ECCParagraph"/>
              </w:rPr>
            </w:pPr>
            <w:r w:rsidRPr="009456D8">
              <w:rPr>
                <w:rStyle w:val="ECCParagraph"/>
              </w:rPr>
              <w:t xml:space="preserve">Deployment </w:t>
            </w:r>
            <w:r w:rsidR="00610474" w:rsidRPr="009456D8">
              <w:rPr>
                <w:rStyle w:val="ECCParagraph"/>
              </w:rPr>
              <w:t xml:space="preserve">Case study 1 </w:t>
            </w:r>
          </w:p>
        </w:tc>
        <w:tc>
          <w:tcPr>
            <w:tcW w:w="1432" w:type="pct"/>
          </w:tcPr>
          <w:p w14:paraId="2B47B59B" w14:textId="5CAEFB7D" w:rsidR="00610474" w:rsidRPr="009456D8" w:rsidRDefault="00034E13" w:rsidP="00341CB9">
            <w:pPr>
              <w:rPr>
                <w:rStyle w:val="ECCParagraph"/>
              </w:rPr>
            </w:pPr>
            <w:r w:rsidRPr="009456D8">
              <w:rPr>
                <w:rStyle w:val="ECCParagraph"/>
              </w:rPr>
              <w:t xml:space="preserve">Deployment </w:t>
            </w:r>
            <w:r w:rsidR="00610474" w:rsidRPr="009456D8">
              <w:rPr>
                <w:rStyle w:val="ECCParagraph"/>
              </w:rPr>
              <w:t xml:space="preserve">Case study 2 </w:t>
            </w:r>
          </w:p>
        </w:tc>
      </w:tr>
      <w:tr w:rsidR="00610474" w:rsidRPr="009456D8" w14:paraId="65156087" w14:textId="0D6444FD" w:rsidTr="00887F3C">
        <w:tc>
          <w:tcPr>
            <w:tcW w:w="1259" w:type="pct"/>
          </w:tcPr>
          <w:p w14:paraId="13F1B840" w14:textId="77777777" w:rsidR="00610474" w:rsidRPr="009456D8" w:rsidRDefault="00610474" w:rsidP="00887F3C">
            <w:pPr>
              <w:rPr>
                <w:rStyle w:val="ECCParagraph"/>
              </w:rPr>
            </w:pPr>
            <w:r w:rsidRPr="009456D8">
              <w:rPr>
                <w:rStyle w:val="ECCParagraph"/>
              </w:rPr>
              <w:t>Antenna height</w:t>
            </w:r>
          </w:p>
        </w:tc>
        <w:tc>
          <w:tcPr>
            <w:tcW w:w="876" w:type="pct"/>
          </w:tcPr>
          <w:p w14:paraId="3B36336F" w14:textId="77777777" w:rsidR="00610474" w:rsidRPr="009456D8" w:rsidRDefault="00610474" w:rsidP="00887F3C">
            <w:pPr>
              <w:rPr>
                <w:rStyle w:val="ECCParagraph"/>
              </w:rPr>
            </w:pPr>
            <w:r w:rsidRPr="009456D8">
              <w:rPr>
                <w:rStyle w:val="ECCParagraph"/>
              </w:rPr>
              <w:t>50 m</w:t>
            </w:r>
          </w:p>
        </w:tc>
        <w:tc>
          <w:tcPr>
            <w:tcW w:w="1433" w:type="pct"/>
          </w:tcPr>
          <w:p w14:paraId="29600E67" w14:textId="77777777" w:rsidR="00610474" w:rsidRPr="009456D8" w:rsidRDefault="00610474" w:rsidP="00887F3C">
            <w:pPr>
              <w:rPr>
                <w:rStyle w:val="ECCParagraph"/>
              </w:rPr>
            </w:pPr>
            <w:r w:rsidRPr="009456D8">
              <w:rPr>
                <w:rStyle w:val="ECCParagraph"/>
              </w:rPr>
              <w:t>180 m</w:t>
            </w:r>
          </w:p>
        </w:tc>
        <w:tc>
          <w:tcPr>
            <w:tcW w:w="1432" w:type="pct"/>
          </w:tcPr>
          <w:p w14:paraId="5AB756B4" w14:textId="165BF9EF" w:rsidR="00610474" w:rsidRPr="009456D8" w:rsidRDefault="00610474" w:rsidP="00887F3C">
            <w:pPr>
              <w:rPr>
                <w:rStyle w:val="ECCParagraph"/>
              </w:rPr>
            </w:pPr>
            <w:r w:rsidRPr="009456D8">
              <w:rPr>
                <w:rStyle w:val="ECCParagraph"/>
              </w:rPr>
              <w:t>2.1-100 m</w:t>
            </w:r>
          </w:p>
        </w:tc>
      </w:tr>
      <w:tr w:rsidR="00610474" w:rsidRPr="009456D8" w14:paraId="6A08FD3D" w14:textId="761A68ED" w:rsidTr="00887F3C">
        <w:tc>
          <w:tcPr>
            <w:tcW w:w="1259" w:type="pct"/>
          </w:tcPr>
          <w:p w14:paraId="00251674" w14:textId="77777777" w:rsidR="00610474" w:rsidRPr="009456D8" w:rsidRDefault="00610474" w:rsidP="00887F3C">
            <w:pPr>
              <w:rPr>
                <w:rStyle w:val="ECCParagraph"/>
              </w:rPr>
            </w:pPr>
            <w:r w:rsidRPr="009456D8">
              <w:rPr>
                <w:rStyle w:val="ECCParagraph"/>
              </w:rPr>
              <w:t>Antenna gain</w:t>
            </w:r>
          </w:p>
        </w:tc>
        <w:tc>
          <w:tcPr>
            <w:tcW w:w="876" w:type="pct"/>
          </w:tcPr>
          <w:p w14:paraId="29DB19D6" w14:textId="77777777" w:rsidR="00610474" w:rsidRPr="009456D8" w:rsidRDefault="00610474" w:rsidP="00887F3C">
            <w:pPr>
              <w:rPr>
                <w:rStyle w:val="ECCParagraph"/>
              </w:rPr>
            </w:pPr>
            <w:r w:rsidRPr="009456D8">
              <w:rPr>
                <w:rStyle w:val="ECCParagraph"/>
              </w:rPr>
              <w:t>42 dBi</w:t>
            </w:r>
          </w:p>
        </w:tc>
        <w:tc>
          <w:tcPr>
            <w:tcW w:w="1433" w:type="pct"/>
          </w:tcPr>
          <w:p w14:paraId="557AFB56" w14:textId="77777777" w:rsidR="00610474" w:rsidRPr="009456D8" w:rsidRDefault="00610474" w:rsidP="00887F3C">
            <w:pPr>
              <w:rPr>
                <w:rStyle w:val="ECCParagraph"/>
                <w:highlight w:val="yellow"/>
              </w:rPr>
            </w:pPr>
            <w:r w:rsidRPr="009456D8">
              <w:rPr>
                <w:rStyle w:val="ECCParagraph"/>
              </w:rPr>
              <w:t>38 dBi</w:t>
            </w:r>
          </w:p>
        </w:tc>
        <w:tc>
          <w:tcPr>
            <w:tcW w:w="1432" w:type="pct"/>
          </w:tcPr>
          <w:p w14:paraId="6E3850B8" w14:textId="1697C96A" w:rsidR="00610474" w:rsidRPr="009456D8" w:rsidRDefault="00610474" w:rsidP="00887F3C">
            <w:pPr>
              <w:rPr>
                <w:rStyle w:val="ECCParagraph"/>
              </w:rPr>
            </w:pPr>
            <w:r w:rsidRPr="009456D8">
              <w:rPr>
                <w:rStyle w:val="ECCParagraph"/>
              </w:rPr>
              <w:t>33-47 dBi</w:t>
            </w:r>
          </w:p>
        </w:tc>
      </w:tr>
      <w:tr w:rsidR="00610474" w:rsidRPr="009456D8" w14:paraId="655CFE97" w14:textId="178010B9" w:rsidTr="00887F3C">
        <w:tc>
          <w:tcPr>
            <w:tcW w:w="1259" w:type="pct"/>
          </w:tcPr>
          <w:p w14:paraId="75E7F5AF" w14:textId="475D2FA7" w:rsidR="00610474" w:rsidRPr="009456D8" w:rsidRDefault="00610474" w:rsidP="00887F3C">
            <w:pPr>
              <w:rPr>
                <w:rStyle w:val="ECCParagraph"/>
              </w:rPr>
            </w:pPr>
            <w:r w:rsidRPr="009456D8">
              <w:rPr>
                <w:rStyle w:val="ECCParagraph"/>
              </w:rPr>
              <w:t>Worst</w:t>
            </w:r>
            <w:r w:rsidR="00503D92">
              <w:rPr>
                <w:rStyle w:val="ECCParagraph"/>
              </w:rPr>
              <w:t>-</w:t>
            </w:r>
            <w:r w:rsidRPr="009456D8">
              <w:rPr>
                <w:rStyle w:val="ECCParagraph"/>
              </w:rPr>
              <w:t>case frequency</w:t>
            </w:r>
          </w:p>
        </w:tc>
        <w:tc>
          <w:tcPr>
            <w:tcW w:w="3741" w:type="pct"/>
            <w:gridSpan w:val="3"/>
          </w:tcPr>
          <w:p w14:paraId="270E4D18" w14:textId="0EE96FF6" w:rsidR="00610474" w:rsidRPr="009456D8" w:rsidRDefault="00610474" w:rsidP="00887F3C">
            <w:pPr>
              <w:rPr>
                <w:rStyle w:val="ECCParagraph"/>
              </w:rPr>
            </w:pPr>
            <w:r w:rsidRPr="009456D8">
              <w:rPr>
                <w:rStyle w:val="ECCParagraph"/>
              </w:rPr>
              <w:t>3800 MHz</w:t>
            </w:r>
          </w:p>
        </w:tc>
      </w:tr>
    </w:tbl>
    <w:p w14:paraId="318E7DD2" w14:textId="3FF2C526" w:rsidR="003F2737" w:rsidRPr="005448C0" w:rsidRDefault="003F2737" w:rsidP="003F2737">
      <w:pPr>
        <w:rPr>
          <w:rStyle w:val="ECCParagraph"/>
          <w:lang w:val="da-DK"/>
        </w:rPr>
      </w:pPr>
      <w:r w:rsidRPr="005448C0">
        <w:rPr>
          <w:rStyle w:val="ECCParagraph"/>
          <w:lang w:val="da-DK"/>
        </w:rPr>
        <w:t xml:space="preserve">System parameters for PtP FS systems. </w:t>
      </w:r>
    </w:p>
    <w:p w14:paraId="4994AA13" w14:textId="01F95B00" w:rsidR="00F252B4" w:rsidRPr="009456D8" w:rsidRDefault="00F252B4" w:rsidP="003411A8">
      <w:pPr>
        <w:pStyle w:val="Caption"/>
        <w:rPr>
          <w:rStyle w:val="ECCParagraph"/>
          <w:rFonts w:eastAsia="Calibri"/>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19</w:t>
      </w:r>
      <w:r w:rsidR="00C45EA5" w:rsidRPr="009456D8">
        <w:rPr>
          <w:rStyle w:val="ECCParagraph"/>
        </w:rPr>
        <w:fldChar w:fldCharType="end"/>
      </w:r>
      <w:r w:rsidRPr="009456D8">
        <w:rPr>
          <w:rStyle w:val="ECCParagraph"/>
        </w:rPr>
        <w:t xml:space="preserve">: </w:t>
      </w:r>
      <w:r w:rsidR="0065489E" w:rsidRPr="009456D8">
        <w:rPr>
          <w:rStyle w:val="ECCParagraph"/>
        </w:rPr>
        <w:t xml:space="preserve">System parameters for </w:t>
      </w:r>
      <w:r w:rsidR="001922ED" w:rsidRPr="009456D8">
        <w:rPr>
          <w:rStyle w:val="ECCParagraph"/>
        </w:rPr>
        <w:t xml:space="preserve">PtP </w:t>
      </w:r>
      <w:r w:rsidR="0065489E" w:rsidRPr="009456D8">
        <w:rPr>
          <w:rStyle w:val="ECCParagraph"/>
        </w:rPr>
        <w:t xml:space="preserve">FS systems from </w:t>
      </w:r>
      <w:r w:rsidR="001431FF" w:rsidRPr="009456D8">
        <w:rPr>
          <w:rStyle w:val="ECCParagraph"/>
        </w:rPr>
        <w:t xml:space="preserve">Recommendation </w:t>
      </w:r>
      <w:r w:rsidRPr="009456D8">
        <w:rPr>
          <w:rStyle w:val="ECCParagraph"/>
        </w:rPr>
        <w:t xml:space="preserve">ITU-R F.758-7 </w:t>
      </w:r>
      <w:r w:rsidR="00BD2D53">
        <w:rPr>
          <w:rStyle w:val="ECCParagraph"/>
        </w:rPr>
        <w:t xml:space="preserve">                      </w:t>
      </w:r>
      <w:r w:rsidRPr="009456D8">
        <w:rPr>
          <w:rStyle w:val="ECCParagraph"/>
        </w:rPr>
        <w:t>(excerpt from Table 17)</w:t>
      </w:r>
      <w:r w:rsidR="008D1A88" w:rsidRPr="009456D8">
        <w:rPr>
          <w:rStyle w:val="ECCParagraph"/>
        </w:rPr>
        <w:t xml:space="preserve"> </w:t>
      </w:r>
      <w:r w:rsidR="008D1A88" w:rsidRPr="009456D8">
        <w:rPr>
          <w:rStyle w:val="ECCParagraph"/>
        </w:rPr>
        <w:fldChar w:fldCharType="begin"/>
      </w:r>
      <w:r w:rsidR="008D1A88" w:rsidRPr="009456D8">
        <w:rPr>
          <w:rStyle w:val="ECCParagraph"/>
        </w:rPr>
        <w:instrText xml:space="preserve"> REF _Ref160779225 \r \h </w:instrText>
      </w:r>
      <w:r w:rsidR="00C04BA3" w:rsidRPr="009456D8">
        <w:rPr>
          <w:rStyle w:val="ECCParagraph"/>
        </w:rPr>
        <w:instrText xml:space="preserve"> \* MERGEFORMAT </w:instrText>
      </w:r>
      <w:r w:rsidR="008D1A88" w:rsidRPr="009456D8">
        <w:rPr>
          <w:rStyle w:val="ECCParagraph"/>
        </w:rPr>
      </w:r>
      <w:r w:rsidR="008D1A88" w:rsidRPr="009456D8">
        <w:rPr>
          <w:rStyle w:val="ECCParagraph"/>
        </w:rPr>
        <w:fldChar w:fldCharType="separate"/>
      </w:r>
      <w:r w:rsidR="00C12604" w:rsidRPr="009456D8">
        <w:rPr>
          <w:rStyle w:val="ECCParagraph"/>
        </w:rPr>
        <w:t>[20]</w:t>
      </w:r>
      <w:r w:rsidR="008D1A88" w:rsidRPr="009456D8">
        <w:rPr>
          <w:rStyle w:val="ECCParagraph"/>
        </w:rPr>
        <w:fldChar w:fldCharType="end"/>
      </w:r>
    </w:p>
    <w:tbl>
      <w:tblPr>
        <w:tblStyle w:val="ECCTable-redheader"/>
        <w:tblW w:w="5000" w:type="pct"/>
        <w:tblInd w:w="0" w:type="dxa"/>
        <w:tblLook w:val="01E0" w:firstRow="1" w:lastRow="1" w:firstColumn="1" w:lastColumn="1" w:noHBand="0" w:noVBand="0"/>
      </w:tblPr>
      <w:tblGrid>
        <w:gridCol w:w="4106"/>
        <w:gridCol w:w="2126"/>
        <w:gridCol w:w="2128"/>
        <w:gridCol w:w="1269"/>
      </w:tblGrid>
      <w:tr w:rsidR="00F252B4" w:rsidRPr="00C65843" w14:paraId="5DB971B5" w14:textId="77777777" w:rsidTr="00341CB9">
        <w:trPr>
          <w:cnfStyle w:val="100000000000" w:firstRow="1" w:lastRow="0" w:firstColumn="0" w:lastColumn="0" w:oddVBand="0" w:evenVBand="0" w:oddHBand="0" w:evenHBand="0" w:firstRowFirstColumn="0" w:firstRowLastColumn="0" w:lastRowFirstColumn="0" w:lastRowLastColumn="0"/>
          <w:trHeight w:val="308"/>
        </w:trPr>
        <w:tc>
          <w:tcPr>
            <w:tcW w:w="2132" w:type="pct"/>
            <w:tcBorders>
              <w:bottom w:val="single" w:sz="4" w:space="0" w:color="FFFFFF" w:themeColor="background1"/>
            </w:tcBorders>
          </w:tcPr>
          <w:p w14:paraId="674D6442" w14:textId="77777777" w:rsidR="00F252B4" w:rsidRPr="00C65843" w:rsidRDefault="00F252B4" w:rsidP="00341CB9">
            <w:pPr>
              <w:pStyle w:val="ECCTableHeaderwhitefont"/>
              <w:spacing w:before="60" w:after="60"/>
              <w:rPr>
                <w:rStyle w:val="ECCParagraph"/>
              </w:rPr>
            </w:pPr>
            <w:r w:rsidRPr="00C65843">
              <w:rPr>
                <w:rStyle w:val="ECCParagraph"/>
              </w:rPr>
              <w:t>Frequency range (MHz)</w:t>
            </w:r>
          </w:p>
        </w:tc>
        <w:tc>
          <w:tcPr>
            <w:tcW w:w="2209" w:type="pct"/>
            <w:gridSpan w:val="2"/>
            <w:tcBorders>
              <w:bottom w:val="single" w:sz="4" w:space="0" w:color="FFFFFF" w:themeColor="background1"/>
            </w:tcBorders>
          </w:tcPr>
          <w:p w14:paraId="1F0C1989" w14:textId="77777777" w:rsidR="00F252B4" w:rsidRPr="00C65843" w:rsidRDefault="00F252B4" w:rsidP="00341CB9">
            <w:pPr>
              <w:pStyle w:val="ECCTableHeaderwhitefont"/>
              <w:spacing w:before="60" w:after="60"/>
              <w:rPr>
                <w:rStyle w:val="ECCParagraph"/>
              </w:rPr>
            </w:pPr>
            <w:r w:rsidRPr="00C65843">
              <w:rPr>
                <w:rStyle w:val="ECCParagraph"/>
              </w:rPr>
              <w:t>3600-4200</w:t>
            </w:r>
          </w:p>
        </w:tc>
        <w:tc>
          <w:tcPr>
            <w:tcW w:w="659" w:type="pct"/>
            <w:tcBorders>
              <w:bottom w:val="single" w:sz="4" w:space="0" w:color="FFFFFF" w:themeColor="background1"/>
            </w:tcBorders>
          </w:tcPr>
          <w:p w14:paraId="2E3C6347" w14:textId="77777777" w:rsidR="00F252B4" w:rsidRPr="00C65843" w:rsidRDefault="00F252B4" w:rsidP="00341CB9">
            <w:pPr>
              <w:pStyle w:val="ECCTableHeaderwhitefont"/>
              <w:spacing w:before="60" w:after="60"/>
              <w:rPr>
                <w:rStyle w:val="ECCParagraph"/>
              </w:rPr>
            </w:pPr>
            <w:r w:rsidRPr="00C65843">
              <w:rPr>
                <w:rStyle w:val="ECCParagraph"/>
              </w:rPr>
              <w:t>3700-4200</w:t>
            </w:r>
          </w:p>
        </w:tc>
      </w:tr>
      <w:tr w:rsidR="00F252B4" w:rsidRPr="00C65843" w14:paraId="5568E590" w14:textId="77777777" w:rsidTr="00341CB9">
        <w:trPr>
          <w:trHeight w:val="315"/>
        </w:trPr>
        <w:tc>
          <w:tcPr>
            <w:tcW w:w="2132"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2E4C2192" w14:textId="77777777" w:rsidR="00F252B4" w:rsidRPr="00C65843" w:rsidRDefault="00F252B4" w:rsidP="00341CB9">
            <w:pPr>
              <w:pStyle w:val="ECCTableHeaderwhitefont"/>
              <w:rPr>
                <w:rStyle w:val="ECCHLbold"/>
              </w:rPr>
            </w:pPr>
            <w:r w:rsidRPr="00C65843">
              <w:rPr>
                <w:rStyle w:val="ECCHLbold"/>
              </w:rPr>
              <w:t>Reference ITU-R Recommendation</w:t>
            </w:r>
          </w:p>
        </w:tc>
        <w:tc>
          <w:tcPr>
            <w:tcW w:w="2209" w:type="pct"/>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39B09856" w14:textId="7675CA07" w:rsidR="00F252B4" w:rsidRPr="00C65843" w:rsidRDefault="00F252B4" w:rsidP="00341CB9">
            <w:pPr>
              <w:pStyle w:val="ECCTableHeaderwhitefont"/>
              <w:rPr>
                <w:rStyle w:val="ECCHLbold"/>
              </w:rPr>
            </w:pPr>
            <w:r w:rsidRPr="00C65843">
              <w:rPr>
                <w:rStyle w:val="ECCHLbold"/>
              </w:rPr>
              <w:t>F.635</w:t>
            </w:r>
            <w:r w:rsidR="00AC4AF6" w:rsidRPr="00C65843">
              <w:rPr>
                <w:rStyle w:val="ECCHLbold"/>
              </w:rPr>
              <w:t xml:space="preserve"> </w:t>
            </w:r>
            <w:r w:rsidR="00AC4AF6" w:rsidRPr="00C65843">
              <w:rPr>
                <w:rStyle w:val="ECCHLbold"/>
              </w:rPr>
              <w:fldChar w:fldCharType="begin"/>
            </w:r>
            <w:r w:rsidR="00AC4AF6" w:rsidRPr="00C65843">
              <w:rPr>
                <w:rStyle w:val="ECCHLbold"/>
              </w:rPr>
              <w:instrText xml:space="preserve"> REF _Ref160780106 \r \h </w:instrText>
            </w:r>
            <w:r w:rsidR="001230AD" w:rsidRPr="00C65843">
              <w:rPr>
                <w:rStyle w:val="ECCHLbold"/>
              </w:rPr>
              <w:instrText xml:space="preserve"> \* MERGEFORMAT </w:instrText>
            </w:r>
            <w:r w:rsidR="00AC4AF6" w:rsidRPr="00C65843">
              <w:rPr>
                <w:rStyle w:val="ECCHLbold"/>
              </w:rPr>
            </w:r>
            <w:r w:rsidR="00AC4AF6" w:rsidRPr="00C65843">
              <w:rPr>
                <w:rStyle w:val="ECCHLbold"/>
              </w:rPr>
              <w:fldChar w:fldCharType="separate"/>
            </w:r>
            <w:r w:rsidR="00C12604" w:rsidRPr="00C65843">
              <w:rPr>
                <w:rStyle w:val="ECCHLbold"/>
              </w:rPr>
              <w:t>[27]</w:t>
            </w:r>
            <w:r w:rsidR="00AC4AF6" w:rsidRPr="00C65843">
              <w:rPr>
                <w:rStyle w:val="ECCHLbold"/>
              </w:rPr>
              <w:fldChar w:fldCharType="end"/>
            </w:r>
          </w:p>
        </w:tc>
        <w:tc>
          <w:tcPr>
            <w:tcW w:w="659"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46D0DADB" w14:textId="758D4638" w:rsidR="00F252B4" w:rsidRPr="00C65843" w:rsidRDefault="00F252B4" w:rsidP="00341CB9">
            <w:pPr>
              <w:pStyle w:val="ECCTableHeaderwhitefont"/>
              <w:rPr>
                <w:rStyle w:val="ECCHLbold"/>
              </w:rPr>
            </w:pPr>
            <w:r w:rsidRPr="00C65843">
              <w:rPr>
                <w:rStyle w:val="ECCHLbold"/>
              </w:rPr>
              <w:t>F.382</w:t>
            </w:r>
            <w:r w:rsidR="00AC4AF6" w:rsidRPr="00C65843">
              <w:rPr>
                <w:rStyle w:val="ECCHLbold"/>
              </w:rPr>
              <w:t xml:space="preserve"> </w:t>
            </w:r>
            <w:r w:rsidR="00AC4AF6" w:rsidRPr="00C65843">
              <w:rPr>
                <w:rStyle w:val="ECCHLbold"/>
              </w:rPr>
              <w:fldChar w:fldCharType="begin"/>
            </w:r>
            <w:r w:rsidR="00AC4AF6" w:rsidRPr="00C65843">
              <w:rPr>
                <w:rStyle w:val="ECCHLbold"/>
              </w:rPr>
              <w:instrText xml:space="preserve"> REF _Ref160780113 \r \h </w:instrText>
            </w:r>
            <w:r w:rsidR="001230AD" w:rsidRPr="00C65843">
              <w:rPr>
                <w:rStyle w:val="ECCHLbold"/>
              </w:rPr>
              <w:instrText xml:space="preserve"> \* MERGEFORMAT </w:instrText>
            </w:r>
            <w:r w:rsidR="00AC4AF6" w:rsidRPr="00C65843">
              <w:rPr>
                <w:rStyle w:val="ECCHLbold"/>
              </w:rPr>
            </w:r>
            <w:r w:rsidR="00AC4AF6" w:rsidRPr="00C65843">
              <w:rPr>
                <w:rStyle w:val="ECCHLbold"/>
              </w:rPr>
              <w:fldChar w:fldCharType="separate"/>
            </w:r>
            <w:r w:rsidR="00C12604" w:rsidRPr="00C65843">
              <w:rPr>
                <w:rStyle w:val="ECCHLbold"/>
              </w:rPr>
              <w:t>[28]</w:t>
            </w:r>
            <w:r w:rsidR="00AC4AF6" w:rsidRPr="00C65843">
              <w:rPr>
                <w:rStyle w:val="ECCHLbold"/>
              </w:rPr>
              <w:fldChar w:fldCharType="end"/>
            </w:r>
          </w:p>
        </w:tc>
      </w:tr>
      <w:tr w:rsidR="00F252B4" w:rsidRPr="009456D8" w14:paraId="26E9311C" w14:textId="77777777" w:rsidTr="00341CB9">
        <w:trPr>
          <w:trHeight w:val="315"/>
        </w:trPr>
        <w:tc>
          <w:tcPr>
            <w:tcW w:w="2132" w:type="pct"/>
            <w:tcBorders>
              <w:top w:val="single" w:sz="4" w:space="0" w:color="FFFFFF" w:themeColor="background1"/>
            </w:tcBorders>
          </w:tcPr>
          <w:p w14:paraId="343BB5A2" w14:textId="77777777" w:rsidR="00F252B4" w:rsidRPr="009456D8" w:rsidRDefault="00F252B4" w:rsidP="00207BAF">
            <w:pPr>
              <w:pStyle w:val="ECCTabletext"/>
              <w:rPr>
                <w:rStyle w:val="ECCParagraph"/>
              </w:rPr>
            </w:pPr>
            <w:r w:rsidRPr="009456D8">
              <w:rPr>
                <w:rStyle w:val="ECCParagraph"/>
              </w:rPr>
              <w:t>Modulation</w:t>
            </w:r>
          </w:p>
        </w:tc>
        <w:tc>
          <w:tcPr>
            <w:tcW w:w="1104" w:type="pct"/>
            <w:tcBorders>
              <w:top w:val="single" w:sz="4" w:space="0" w:color="FFFFFF" w:themeColor="background1"/>
            </w:tcBorders>
          </w:tcPr>
          <w:p w14:paraId="71B3C60A" w14:textId="77777777" w:rsidR="00F252B4" w:rsidRPr="009456D8" w:rsidRDefault="00F252B4" w:rsidP="00207BAF">
            <w:pPr>
              <w:pStyle w:val="ECCTabletext"/>
              <w:rPr>
                <w:rStyle w:val="ECCParagraph"/>
              </w:rPr>
            </w:pPr>
            <w:r w:rsidRPr="009456D8">
              <w:rPr>
                <w:rStyle w:val="ECCParagraph"/>
              </w:rPr>
              <w:t>64-QAM</w:t>
            </w:r>
          </w:p>
        </w:tc>
        <w:tc>
          <w:tcPr>
            <w:tcW w:w="1105" w:type="pct"/>
            <w:tcBorders>
              <w:top w:val="single" w:sz="4" w:space="0" w:color="FFFFFF" w:themeColor="background1"/>
            </w:tcBorders>
          </w:tcPr>
          <w:p w14:paraId="18C164B2" w14:textId="77777777" w:rsidR="00F252B4" w:rsidRPr="009456D8" w:rsidRDefault="00F252B4" w:rsidP="00207BAF">
            <w:pPr>
              <w:pStyle w:val="ECCTabletext"/>
              <w:rPr>
                <w:rStyle w:val="ECCParagraph"/>
              </w:rPr>
            </w:pPr>
            <w:r w:rsidRPr="009456D8">
              <w:rPr>
                <w:rStyle w:val="ECCParagraph"/>
              </w:rPr>
              <w:t>512-QAM</w:t>
            </w:r>
          </w:p>
        </w:tc>
        <w:tc>
          <w:tcPr>
            <w:tcW w:w="659" w:type="pct"/>
            <w:tcBorders>
              <w:top w:val="single" w:sz="4" w:space="0" w:color="FFFFFF" w:themeColor="background1"/>
            </w:tcBorders>
          </w:tcPr>
          <w:p w14:paraId="4E40CC44" w14:textId="77777777" w:rsidR="00F252B4" w:rsidRPr="009456D8" w:rsidRDefault="00F252B4" w:rsidP="00207BAF">
            <w:pPr>
              <w:pStyle w:val="ECCTabletext"/>
              <w:rPr>
                <w:rStyle w:val="ECCParagraph"/>
              </w:rPr>
            </w:pPr>
            <w:r w:rsidRPr="009456D8">
              <w:rPr>
                <w:rStyle w:val="ECCParagraph"/>
              </w:rPr>
              <w:t>QPSK</w:t>
            </w:r>
          </w:p>
        </w:tc>
      </w:tr>
      <w:tr w:rsidR="00F252B4" w:rsidRPr="009456D8" w14:paraId="794F917E" w14:textId="77777777" w:rsidTr="00341CB9">
        <w:trPr>
          <w:trHeight w:val="327"/>
        </w:trPr>
        <w:tc>
          <w:tcPr>
            <w:tcW w:w="2132" w:type="pct"/>
          </w:tcPr>
          <w:p w14:paraId="5B0DC1EF" w14:textId="77777777" w:rsidR="00F252B4" w:rsidRPr="009456D8" w:rsidRDefault="00F252B4" w:rsidP="00207BAF">
            <w:pPr>
              <w:pStyle w:val="ECCTabletext"/>
              <w:rPr>
                <w:rStyle w:val="ECCParagraph"/>
              </w:rPr>
            </w:pPr>
            <w:r w:rsidRPr="009456D8">
              <w:rPr>
                <w:rStyle w:val="ECCParagraph"/>
              </w:rPr>
              <w:t>Channel spacing and receiver noise bandwidth (MHz)</w:t>
            </w:r>
          </w:p>
        </w:tc>
        <w:tc>
          <w:tcPr>
            <w:tcW w:w="1104" w:type="pct"/>
          </w:tcPr>
          <w:p w14:paraId="39D5C198" w14:textId="77777777" w:rsidR="00F252B4" w:rsidRPr="005C4148" w:rsidRDefault="00F252B4" w:rsidP="005C4148">
            <w:pPr>
              <w:pStyle w:val="ECCTabletext"/>
              <w:rPr>
                <w:rStyle w:val="ECCParagraph"/>
              </w:rPr>
            </w:pPr>
            <w:r w:rsidRPr="005C4148">
              <w:rPr>
                <w:rStyle w:val="ECCParagraph"/>
              </w:rPr>
              <w:t>10, 30, 40, 60, 80, 90</w:t>
            </w:r>
          </w:p>
        </w:tc>
        <w:tc>
          <w:tcPr>
            <w:tcW w:w="1105" w:type="pct"/>
          </w:tcPr>
          <w:p w14:paraId="5870C0E7" w14:textId="77777777" w:rsidR="00F252B4" w:rsidRPr="005C4148" w:rsidRDefault="00F252B4" w:rsidP="005C4148">
            <w:pPr>
              <w:pStyle w:val="ECCTabletext"/>
              <w:rPr>
                <w:rStyle w:val="ECCParagraph"/>
              </w:rPr>
            </w:pPr>
            <w:r w:rsidRPr="005C4148">
              <w:rPr>
                <w:rStyle w:val="ECCParagraph"/>
              </w:rPr>
              <w:t>10, 30, 40, 60, 80, 90</w:t>
            </w:r>
          </w:p>
        </w:tc>
        <w:tc>
          <w:tcPr>
            <w:tcW w:w="659" w:type="pct"/>
          </w:tcPr>
          <w:p w14:paraId="78A55234" w14:textId="77777777" w:rsidR="00F252B4" w:rsidRPr="005C4148" w:rsidRDefault="00F252B4" w:rsidP="005C4148">
            <w:pPr>
              <w:pStyle w:val="ECCTabletext"/>
              <w:rPr>
                <w:rStyle w:val="ECCParagraph"/>
              </w:rPr>
            </w:pPr>
            <w:r w:rsidRPr="005C4148">
              <w:rPr>
                <w:rStyle w:val="ECCParagraph"/>
              </w:rPr>
              <w:t>28, 29</w:t>
            </w:r>
          </w:p>
        </w:tc>
      </w:tr>
      <w:tr w:rsidR="00F252B4" w:rsidRPr="009456D8" w14:paraId="70DDA22D" w14:textId="77777777" w:rsidTr="00341CB9">
        <w:trPr>
          <w:trHeight w:val="315"/>
        </w:trPr>
        <w:tc>
          <w:tcPr>
            <w:tcW w:w="2132" w:type="pct"/>
          </w:tcPr>
          <w:p w14:paraId="7C8D91AB" w14:textId="77777777" w:rsidR="00F252B4" w:rsidRPr="009456D8" w:rsidRDefault="00F252B4" w:rsidP="00207BAF">
            <w:pPr>
              <w:pStyle w:val="ECCTabletext"/>
              <w:rPr>
                <w:rStyle w:val="ECCParagraph"/>
              </w:rPr>
            </w:pPr>
            <w:r w:rsidRPr="009456D8">
              <w:rPr>
                <w:rStyle w:val="ECCParagraph"/>
              </w:rPr>
              <w:t>Maximum Tx output power range (dBW)</w:t>
            </w:r>
          </w:p>
        </w:tc>
        <w:tc>
          <w:tcPr>
            <w:tcW w:w="1104" w:type="pct"/>
          </w:tcPr>
          <w:p w14:paraId="5E1A59E9" w14:textId="77777777" w:rsidR="00F252B4" w:rsidRPr="009456D8" w:rsidRDefault="00F252B4" w:rsidP="00207BAF">
            <w:pPr>
              <w:pStyle w:val="ECCTabletext"/>
              <w:rPr>
                <w:rStyle w:val="ECCParagraph"/>
              </w:rPr>
            </w:pPr>
            <w:r w:rsidRPr="009456D8">
              <w:rPr>
                <w:rStyle w:val="ECCParagraph"/>
              </w:rPr>
              <w:t>−1</w:t>
            </w:r>
          </w:p>
        </w:tc>
        <w:tc>
          <w:tcPr>
            <w:tcW w:w="1105" w:type="pct"/>
          </w:tcPr>
          <w:p w14:paraId="33F8252C" w14:textId="77777777" w:rsidR="00F252B4" w:rsidRPr="009456D8" w:rsidRDefault="00F252B4" w:rsidP="00207BAF">
            <w:pPr>
              <w:pStyle w:val="ECCTabletext"/>
              <w:rPr>
                <w:rStyle w:val="ECCParagraph"/>
              </w:rPr>
            </w:pPr>
            <w:r w:rsidRPr="009456D8">
              <w:rPr>
                <w:rStyle w:val="ECCParagraph"/>
              </w:rPr>
              <w:t>7</w:t>
            </w:r>
          </w:p>
        </w:tc>
        <w:tc>
          <w:tcPr>
            <w:tcW w:w="659" w:type="pct"/>
          </w:tcPr>
          <w:p w14:paraId="51B6E78B" w14:textId="77777777" w:rsidR="00F252B4" w:rsidRPr="009456D8" w:rsidRDefault="00F252B4" w:rsidP="00207BAF">
            <w:pPr>
              <w:pStyle w:val="ECCTabletext"/>
              <w:rPr>
                <w:rStyle w:val="ECCParagraph"/>
              </w:rPr>
            </w:pPr>
            <w:r w:rsidRPr="009456D8">
              <w:rPr>
                <w:rStyle w:val="ECCParagraph"/>
              </w:rPr>
              <w:t>0</w:t>
            </w:r>
          </w:p>
        </w:tc>
      </w:tr>
      <w:tr w:rsidR="00F252B4" w:rsidRPr="009456D8" w14:paraId="066F94AB" w14:textId="77777777" w:rsidTr="00341CB9">
        <w:trPr>
          <w:trHeight w:val="327"/>
        </w:trPr>
        <w:tc>
          <w:tcPr>
            <w:tcW w:w="2132" w:type="pct"/>
          </w:tcPr>
          <w:p w14:paraId="01A37AA8" w14:textId="2EE2D21D" w:rsidR="00F252B4" w:rsidRPr="009456D8" w:rsidRDefault="00F252B4" w:rsidP="00207BAF">
            <w:pPr>
              <w:pStyle w:val="ECCTabletext"/>
              <w:rPr>
                <w:rStyle w:val="ECCParagraph"/>
              </w:rPr>
            </w:pPr>
            <w:r w:rsidRPr="009456D8">
              <w:rPr>
                <w:rStyle w:val="ECCParagraph"/>
              </w:rPr>
              <w:t>Maximum Tx output power density range (dBW/MHz) (</w:t>
            </w:r>
            <w:r w:rsidR="00E91C3A" w:rsidRPr="009456D8">
              <w:rPr>
                <w:rStyle w:val="ECCParagraph"/>
              </w:rPr>
              <w:t xml:space="preserve">Note </w:t>
            </w:r>
            <w:r w:rsidRPr="009456D8">
              <w:rPr>
                <w:rStyle w:val="ECCParagraph"/>
              </w:rPr>
              <w:t>1)</w:t>
            </w:r>
          </w:p>
        </w:tc>
        <w:tc>
          <w:tcPr>
            <w:tcW w:w="1104" w:type="pct"/>
          </w:tcPr>
          <w:p w14:paraId="77A53E7E" w14:textId="77777777" w:rsidR="00F252B4" w:rsidRPr="009456D8" w:rsidRDefault="00F252B4" w:rsidP="00207BAF">
            <w:pPr>
              <w:pStyle w:val="ECCTabletext"/>
              <w:rPr>
                <w:rStyle w:val="ECCParagraph"/>
              </w:rPr>
            </w:pPr>
            <w:r w:rsidRPr="009456D8">
              <w:rPr>
                <w:rStyle w:val="ECCParagraph"/>
              </w:rPr>
              <w:t>−16…−11</w:t>
            </w:r>
          </w:p>
        </w:tc>
        <w:tc>
          <w:tcPr>
            <w:tcW w:w="1105" w:type="pct"/>
          </w:tcPr>
          <w:p w14:paraId="195B6236" w14:textId="77777777" w:rsidR="00F252B4" w:rsidRPr="009456D8" w:rsidRDefault="00F252B4" w:rsidP="00207BAF">
            <w:pPr>
              <w:pStyle w:val="ECCTabletext"/>
              <w:rPr>
                <w:rStyle w:val="ECCParagraph"/>
              </w:rPr>
            </w:pPr>
            <w:r w:rsidRPr="009456D8">
              <w:rPr>
                <w:rStyle w:val="ECCParagraph"/>
              </w:rPr>
              <w:t>−9.0</w:t>
            </w:r>
          </w:p>
        </w:tc>
        <w:tc>
          <w:tcPr>
            <w:tcW w:w="659" w:type="pct"/>
          </w:tcPr>
          <w:p w14:paraId="61D368FD" w14:textId="77777777" w:rsidR="00F252B4" w:rsidRPr="009456D8" w:rsidRDefault="00F252B4" w:rsidP="00207BAF">
            <w:pPr>
              <w:pStyle w:val="ECCTabletext"/>
              <w:rPr>
                <w:rStyle w:val="ECCParagraph"/>
              </w:rPr>
            </w:pPr>
            <w:r w:rsidRPr="009456D8">
              <w:rPr>
                <w:rStyle w:val="ECCParagraph"/>
              </w:rPr>
              <w:t>−15</w:t>
            </w:r>
          </w:p>
        </w:tc>
      </w:tr>
      <w:tr w:rsidR="00F252B4" w:rsidRPr="009456D8" w14:paraId="23037DCE" w14:textId="77777777" w:rsidTr="00341CB9">
        <w:trPr>
          <w:trHeight w:val="315"/>
        </w:trPr>
        <w:tc>
          <w:tcPr>
            <w:tcW w:w="2132" w:type="pct"/>
          </w:tcPr>
          <w:p w14:paraId="01A72709" w14:textId="77777777" w:rsidR="00F252B4" w:rsidRPr="009456D8" w:rsidRDefault="00F252B4" w:rsidP="00207BAF">
            <w:pPr>
              <w:pStyle w:val="ECCTabletext"/>
              <w:rPr>
                <w:rStyle w:val="ECCParagraph"/>
              </w:rPr>
            </w:pPr>
            <w:r w:rsidRPr="009456D8">
              <w:rPr>
                <w:rStyle w:val="ECCParagraph"/>
              </w:rPr>
              <w:t>Minimum feeder/multiplexer loss range (dB)</w:t>
            </w:r>
          </w:p>
        </w:tc>
        <w:tc>
          <w:tcPr>
            <w:tcW w:w="1104" w:type="pct"/>
          </w:tcPr>
          <w:p w14:paraId="04913F9E" w14:textId="77777777" w:rsidR="00F252B4" w:rsidRPr="009456D8" w:rsidRDefault="00F252B4" w:rsidP="00207BAF">
            <w:pPr>
              <w:pStyle w:val="ECCTabletext"/>
              <w:rPr>
                <w:rStyle w:val="ECCParagraph"/>
              </w:rPr>
            </w:pPr>
            <w:r w:rsidRPr="009456D8">
              <w:rPr>
                <w:rStyle w:val="ECCParagraph"/>
              </w:rPr>
              <w:t>0</w:t>
            </w:r>
          </w:p>
        </w:tc>
        <w:tc>
          <w:tcPr>
            <w:tcW w:w="1105" w:type="pct"/>
          </w:tcPr>
          <w:p w14:paraId="53423E7B" w14:textId="77777777" w:rsidR="00F252B4" w:rsidRPr="009456D8" w:rsidRDefault="00F252B4" w:rsidP="00207BAF">
            <w:pPr>
              <w:pStyle w:val="ECCTabletext"/>
              <w:rPr>
                <w:rStyle w:val="ECCParagraph"/>
              </w:rPr>
            </w:pPr>
            <w:r w:rsidRPr="009456D8">
              <w:rPr>
                <w:rStyle w:val="ECCParagraph"/>
              </w:rPr>
              <w:t>3</w:t>
            </w:r>
          </w:p>
        </w:tc>
        <w:tc>
          <w:tcPr>
            <w:tcW w:w="659" w:type="pct"/>
          </w:tcPr>
          <w:p w14:paraId="2F63CEDB" w14:textId="77777777" w:rsidR="00F252B4" w:rsidRPr="009456D8" w:rsidRDefault="00F252B4" w:rsidP="00207BAF">
            <w:pPr>
              <w:pStyle w:val="ECCTabletext"/>
              <w:rPr>
                <w:rStyle w:val="ECCParagraph"/>
              </w:rPr>
            </w:pPr>
            <w:r w:rsidRPr="009456D8">
              <w:rPr>
                <w:rStyle w:val="ECCParagraph"/>
              </w:rPr>
              <w:t>3</w:t>
            </w:r>
          </w:p>
        </w:tc>
      </w:tr>
      <w:tr w:rsidR="00F252B4" w:rsidRPr="009456D8" w14:paraId="20C91CED" w14:textId="77777777" w:rsidTr="00341CB9">
        <w:trPr>
          <w:trHeight w:val="315"/>
        </w:trPr>
        <w:tc>
          <w:tcPr>
            <w:tcW w:w="2132" w:type="pct"/>
          </w:tcPr>
          <w:p w14:paraId="57FDFDEF" w14:textId="77777777" w:rsidR="00F252B4" w:rsidRPr="009456D8" w:rsidRDefault="00F252B4" w:rsidP="00207BAF">
            <w:pPr>
              <w:pStyle w:val="ECCTabletext"/>
              <w:rPr>
                <w:rStyle w:val="ECCParagraph"/>
              </w:rPr>
            </w:pPr>
            <w:r w:rsidRPr="009456D8">
              <w:rPr>
                <w:rStyle w:val="ECCParagraph"/>
              </w:rPr>
              <w:t>Maximum antenna gain range (dBi)</w:t>
            </w:r>
          </w:p>
        </w:tc>
        <w:tc>
          <w:tcPr>
            <w:tcW w:w="1104" w:type="pct"/>
          </w:tcPr>
          <w:p w14:paraId="46039935" w14:textId="77777777" w:rsidR="00F252B4" w:rsidRPr="009456D8" w:rsidRDefault="00F252B4" w:rsidP="00207BAF">
            <w:pPr>
              <w:pStyle w:val="ECCTabletext"/>
              <w:rPr>
                <w:rStyle w:val="ECCParagraph"/>
              </w:rPr>
            </w:pPr>
            <w:r w:rsidRPr="009456D8">
              <w:rPr>
                <w:rStyle w:val="ECCParagraph"/>
              </w:rPr>
              <w:t>42</w:t>
            </w:r>
          </w:p>
        </w:tc>
        <w:tc>
          <w:tcPr>
            <w:tcW w:w="1105" w:type="pct"/>
          </w:tcPr>
          <w:p w14:paraId="131968DD" w14:textId="77777777" w:rsidR="00F252B4" w:rsidRPr="009456D8" w:rsidRDefault="00F252B4" w:rsidP="00207BAF">
            <w:pPr>
              <w:pStyle w:val="ECCTabletext"/>
              <w:rPr>
                <w:rStyle w:val="ECCParagraph"/>
              </w:rPr>
            </w:pPr>
            <w:r w:rsidRPr="009456D8">
              <w:rPr>
                <w:rStyle w:val="ECCParagraph"/>
              </w:rPr>
              <w:t>40</w:t>
            </w:r>
          </w:p>
        </w:tc>
        <w:tc>
          <w:tcPr>
            <w:tcW w:w="659" w:type="pct"/>
          </w:tcPr>
          <w:p w14:paraId="50D89B42" w14:textId="77777777" w:rsidR="00F252B4" w:rsidRPr="009456D8" w:rsidRDefault="00F252B4" w:rsidP="00207BAF">
            <w:pPr>
              <w:pStyle w:val="ECCTabletext"/>
              <w:rPr>
                <w:rStyle w:val="ECCParagraph"/>
              </w:rPr>
            </w:pPr>
            <w:r w:rsidRPr="009456D8">
              <w:rPr>
                <w:rStyle w:val="ECCParagraph"/>
              </w:rPr>
              <w:t>37</w:t>
            </w:r>
          </w:p>
        </w:tc>
      </w:tr>
      <w:tr w:rsidR="00F252B4" w:rsidRPr="009456D8" w14:paraId="71D67F60" w14:textId="77777777" w:rsidTr="00341CB9">
        <w:trPr>
          <w:trHeight w:val="327"/>
        </w:trPr>
        <w:tc>
          <w:tcPr>
            <w:tcW w:w="2132" w:type="pct"/>
          </w:tcPr>
          <w:p w14:paraId="5E6783CB" w14:textId="77777777" w:rsidR="00F252B4" w:rsidRPr="009456D8" w:rsidRDefault="00F252B4" w:rsidP="00207BAF">
            <w:pPr>
              <w:pStyle w:val="ECCTabletext"/>
              <w:rPr>
                <w:rStyle w:val="ECCParagraph"/>
              </w:rPr>
            </w:pPr>
            <w:r w:rsidRPr="009456D8">
              <w:rPr>
                <w:rStyle w:val="ECCParagraph"/>
              </w:rPr>
              <w:t xml:space="preserve">Maximum </w:t>
            </w:r>
            <w:r w:rsidRPr="00341CB9">
              <w:rPr>
                <w:rStyle w:val="ECCParagraph"/>
                <w:i/>
                <w:iCs/>
              </w:rPr>
              <w:t>e.i.r.p.</w:t>
            </w:r>
            <w:r w:rsidRPr="009456D8">
              <w:rPr>
                <w:rStyle w:val="ECCParagraph"/>
              </w:rPr>
              <w:t xml:space="preserve"> range (dBW)</w:t>
            </w:r>
          </w:p>
        </w:tc>
        <w:tc>
          <w:tcPr>
            <w:tcW w:w="1104" w:type="pct"/>
          </w:tcPr>
          <w:p w14:paraId="4437D877" w14:textId="77777777" w:rsidR="00F252B4" w:rsidRPr="009456D8" w:rsidRDefault="00F252B4" w:rsidP="00207BAF">
            <w:pPr>
              <w:pStyle w:val="ECCTabletext"/>
              <w:rPr>
                <w:rStyle w:val="ECCParagraph"/>
              </w:rPr>
            </w:pPr>
            <w:r w:rsidRPr="009456D8">
              <w:rPr>
                <w:rStyle w:val="ECCParagraph"/>
              </w:rPr>
              <w:t>41</w:t>
            </w:r>
          </w:p>
        </w:tc>
        <w:tc>
          <w:tcPr>
            <w:tcW w:w="1105" w:type="pct"/>
          </w:tcPr>
          <w:p w14:paraId="2D781F47" w14:textId="77777777" w:rsidR="00F252B4" w:rsidRPr="009456D8" w:rsidRDefault="00F252B4" w:rsidP="00207BAF">
            <w:pPr>
              <w:pStyle w:val="ECCTabletext"/>
              <w:rPr>
                <w:rStyle w:val="ECCParagraph"/>
              </w:rPr>
            </w:pPr>
            <w:r w:rsidRPr="009456D8">
              <w:rPr>
                <w:rStyle w:val="ECCParagraph"/>
              </w:rPr>
              <w:t>44</w:t>
            </w:r>
          </w:p>
        </w:tc>
        <w:tc>
          <w:tcPr>
            <w:tcW w:w="659" w:type="pct"/>
          </w:tcPr>
          <w:p w14:paraId="7454BCA8" w14:textId="77777777" w:rsidR="00F252B4" w:rsidRPr="009456D8" w:rsidRDefault="00F252B4" w:rsidP="00207BAF">
            <w:pPr>
              <w:pStyle w:val="ECCTabletext"/>
              <w:rPr>
                <w:rStyle w:val="ECCParagraph"/>
              </w:rPr>
            </w:pPr>
            <w:r w:rsidRPr="009456D8">
              <w:rPr>
                <w:rStyle w:val="ECCParagraph"/>
              </w:rPr>
              <w:t>38</w:t>
            </w:r>
          </w:p>
        </w:tc>
      </w:tr>
      <w:tr w:rsidR="00F252B4" w:rsidRPr="009456D8" w14:paraId="1F68E2EB" w14:textId="77777777" w:rsidTr="00341CB9">
        <w:trPr>
          <w:trHeight w:val="315"/>
        </w:trPr>
        <w:tc>
          <w:tcPr>
            <w:tcW w:w="2132" w:type="pct"/>
          </w:tcPr>
          <w:p w14:paraId="4CE179F0" w14:textId="7FB190A6" w:rsidR="00F252B4" w:rsidRPr="009456D8" w:rsidRDefault="00F252B4" w:rsidP="00207BAF">
            <w:pPr>
              <w:pStyle w:val="ECCTabletext"/>
              <w:rPr>
                <w:rStyle w:val="ECCParagraph"/>
              </w:rPr>
            </w:pPr>
            <w:r w:rsidRPr="009456D8">
              <w:rPr>
                <w:rStyle w:val="ECCParagraph"/>
              </w:rPr>
              <w:t>Maximum e.i.r.p. density range (dBW/MHz) (</w:t>
            </w:r>
            <w:r w:rsidR="00E91C3A" w:rsidRPr="009456D8">
              <w:rPr>
                <w:rStyle w:val="ECCParagraph"/>
              </w:rPr>
              <w:t xml:space="preserve">Note </w:t>
            </w:r>
            <w:r w:rsidRPr="009456D8">
              <w:rPr>
                <w:rStyle w:val="ECCParagraph"/>
              </w:rPr>
              <w:t>1)</w:t>
            </w:r>
          </w:p>
        </w:tc>
        <w:tc>
          <w:tcPr>
            <w:tcW w:w="1104" w:type="pct"/>
          </w:tcPr>
          <w:p w14:paraId="010FD3F8" w14:textId="77777777" w:rsidR="00F252B4" w:rsidRPr="009456D8" w:rsidRDefault="00F252B4" w:rsidP="00207BAF">
            <w:pPr>
              <w:pStyle w:val="ECCTabletext"/>
              <w:rPr>
                <w:rStyle w:val="ECCParagraph"/>
              </w:rPr>
            </w:pPr>
            <w:r w:rsidRPr="009456D8">
              <w:rPr>
                <w:rStyle w:val="ECCParagraph"/>
              </w:rPr>
              <w:t>26…31</w:t>
            </w:r>
          </w:p>
        </w:tc>
        <w:tc>
          <w:tcPr>
            <w:tcW w:w="1105" w:type="pct"/>
          </w:tcPr>
          <w:p w14:paraId="57437429" w14:textId="77777777" w:rsidR="00F252B4" w:rsidRPr="009456D8" w:rsidRDefault="00F252B4" w:rsidP="00207BAF">
            <w:pPr>
              <w:pStyle w:val="ECCTabletext"/>
              <w:rPr>
                <w:rStyle w:val="ECCParagraph"/>
              </w:rPr>
            </w:pPr>
            <w:r w:rsidRPr="009456D8">
              <w:rPr>
                <w:rStyle w:val="ECCParagraph"/>
              </w:rPr>
              <w:t>28</w:t>
            </w:r>
          </w:p>
        </w:tc>
        <w:tc>
          <w:tcPr>
            <w:tcW w:w="659" w:type="pct"/>
          </w:tcPr>
          <w:p w14:paraId="51CC2309" w14:textId="77777777" w:rsidR="00F252B4" w:rsidRPr="009456D8" w:rsidRDefault="00F252B4" w:rsidP="00207BAF">
            <w:pPr>
              <w:pStyle w:val="ECCTabletext"/>
              <w:rPr>
                <w:rStyle w:val="ECCParagraph"/>
              </w:rPr>
            </w:pPr>
            <w:r w:rsidRPr="009456D8">
              <w:rPr>
                <w:rStyle w:val="ECCParagraph"/>
              </w:rPr>
              <w:t>23</w:t>
            </w:r>
          </w:p>
        </w:tc>
      </w:tr>
      <w:tr w:rsidR="00F252B4" w:rsidRPr="009456D8" w14:paraId="121829FC" w14:textId="77777777" w:rsidTr="00341CB9">
        <w:trPr>
          <w:trHeight w:val="327"/>
        </w:trPr>
        <w:tc>
          <w:tcPr>
            <w:tcW w:w="2132" w:type="pct"/>
          </w:tcPr>
          <w:p w14:paraId="15D61243" w14:textId="314B26AB" w:rsidR="00F252B4" w:rsidRPr="009456D8" w:rsidRDefault="00F252B4" w:rsidP="00207BAF">
            <w:pPr>
              <w:pStyle w:val="ECCTabletext"/>
              <w:rPr>
                <w:rStyle w:val="ECCParagraph"/>
              </w:rPr>
            </w:pPr>
            <w:r w:rsidRPr="009456D8">
              <w:rPr>
                <w:rStyle w:val="ECCParagraph"/>
              </w:rPr>
              <w:t>Receiver noise figure (dB)</w:t>
            </w:r>
            <w:r w:rsidR="0065489E" w:rsidRPr="009456D8">
              <w:rPr>
                <w:rStyle w:val="ECCParagraph"/>
              </w:rPr>
              <w:t xml:space="preserve"> (Note 2)</w:t>
            </w:r>
          </w:p>
        </w:tc>
        <w:tc>
          <w:tcPr>
            <w:tcW w:w="1104" w:type="pct"/>
          </w:tcPr>
          <w:p w14:paraId="5087535B" w14:textId="77777777" w:rsidR="00F252B4" w:rsidRPr="009456D8" w:rsidRDefault="00F252B4" w:rsidP="00207BAF">
            <w:pPr>
              <w:pStyle w:val="ECCTabletext"/>
              <w:rPr>
                <w:rStyle w:val="ECCParagraph"/>
              </w:rPr>
            </w:pPr>
            <w:r w:rsidRPr="009456D8">
              <w:rPr>
                <w:rStyle w:val="ECCParagraph"/>
              </w:rPr>
              <w:t>3</w:t>
            </w:r>
          </w:p>
        </w:tc>
        <w:tc>
          <w:tcPr>
            <w:tcW w:w="1105" w:type="pct"/>
          </w:tcPr>
          <w:p w14:paraId="72959AAE" w14:textId="77777777" w:rsidR="00F252B4" w:rsidRPr="009456D8" w:rsidRDefault="00F252B4" w:rsidP="00207BAF">
            <w:pPr>
              <w:pStyle w:val="ECCTabletext"/>
              <w:rPr>
                <w:rStyle w:val="ECCParagraph"/>
              </w:rPr>
            </w:pPr>
            <w:r w:rsidRPr="009456D8">
              <w:rPr>
                <w:rStyle w:val="ECCParagraph"/>
              </w:rPr>
              <w:t>2</w:t>
            </w:r>
          </w:p>
        </w:tc>
        <w:tc>
          <w:tcPr>
            <w:tcW w:w="659" w:type="pct"/>
          </w:tcPr>
          <w:p w14:paraId="705BF022" w14:textId="77777777" w:rsidR="00F252B4" w:rsidRPr="009456D8" w:rsidRDefault="00F252B4" w:rsidP="00207BAF">
            <w:pPr>
              <w:pStyle w:val="ECCTabletext"/>
              <w:rPr>
                <w:rStyle w:val="ECCParagraph"/>
              </w:rPr>
            </w:pPr>
            <w:r w:rsidRPr="009456D8">
              <w:rPr>
                <w:rStyle w:val="ECCParagraph"/>
              </w:rPr>
              <w:t>4</w:t>
            </w:r>
          </w:p>
        </w:tc>
      </w:tr>
      <w:tr w:rsidR="00F252B4" w:rsidRPr="009456D8" w14:paraId="75499E01" w14:textId="77777777" w:rsidTr="00341CB9">
        <w:trPr>
          <w:trHeight w:val="315"/>
        </w:trPr>
        <w:tc>
          <w:tcPr>
            <w:tcW w:w="2132" w:type="pct"/>
          </w:tcPr>
          <w:p w14:paraId="440F7619" w14:textId="77777777" w:rsidR="00F252B4" w:rsidRPr="009456D8" w:rsidRDefault="00F252B4" w:rsidP="00207BAF">
            <w:pPr>
              <w:pStyle w:val="ECCTabletext"/>
              <w:rPr>
                <w:rStyle w:val="ECCParagraph"/>
              </w:rPr>
            </w:pPr>
            <w:r w:rsidRPr="009456D8">
              <w:rPr>
                <w:rStyle w:val="ECCParagraph"/>
              </w:rPr>
              <w:t>Receiver noise power density typical (=NRX) (dBW/MHz)</w:t>
            </w:r>
          </w:p>
        </w:tc>
        <w:tc>
          <w:tcPr>
            <w:tcW w:w="1104" w:type="pct"/>
          </w:tcPr>
          <w:p w14:paraId="203276D9" w14:textId="77777777" w:rsidR="00F252B4" w:rsidRPr="009456D8" w:rsidRDefault="00F252B4" w:rsidP="00207BAF">
            <w:pPr>
              <w:pStyle w:val="ECCTabletext"/>
              <w:rPr>
                <w:rStyle w:val="ECCParagraph"/>
              </w:rPr>
            </w:pPr>
            <w:r w:rsidRPr="009456D8">
              <w:rPr>
                <w:rStyle w:val="ECCParagraph"/>
              </w:rPr>
              <w:t>−141</w:t>
            </w:r>
          </w:p>
        </w:tc>
        <w:tc>
          <w:tcPr>
            <w:tcW w:w="1105" w:type="pct"/>
          </w:tcPr>
          <w:p w14:paraId="4B062D89" w14:textId="77777777" w:rsidR="00F252B4" w:rsidRPr="009456D8" w:rsidRDefault="00F252B4" w:rsidP="00207BAF">
            <w:pPr>
              <w:pStyle w:val="ECCTabletext"/>
              <w:rPr>
                <w:rStyle w:val="ECCParagraph"/>
              </w:rPr>
            </w:pPr>
            <w:r w:rsidRPr="009456D8">
              <w:rPr>
                <w:rStyle w:val="ECCParagraph"/>
              </w:rPr>
              <w:t>−142</w:t>
            </w:r>
          </w:p>
        </w:tc>
        <w:tc>
          <w:tcPr>
            <w:tcW w:w="659" w:type="pct"/>
          </w:tcPr>
          <w:p w14:paraId="470DBE48" w14:textId="77777777" w:rsidR="00F252B4" w:rsidRPr="009456D8" w:rsidRDefault="00F252B4" w:rsidP="00207BAF">
            <w:pPr>
              <w:pStyle w:val="ECCTabletext"/>
              <w:rPr>
                <w:rStyle w:val="ECCParagraph"/>
              </w:rPr>
            </w:pPr>
            <w:r w:rsidRPr="009456D8">
              <w:rPr>
                <w:rStyle w:val="ECCParagraph"/>
              </w:rPr>
              <w:t>−140</w:t>
            </w:r>
          </w:p>
        </w:tc>
      </w:tr>
      <w:tr w:rsidR="00F252B4" w:rsidRPr="009456D8" w14:paraId="1C666975" w14:textId="77777777" w:rsidTr="00341CB9">
        <w:trPr>
          <w:trHeight w:val="315"/>
        </w:trPr>
        <w:tc>
          <w:tcPr>
            <w:tcW w:w="2132" w:type="pct"/>
          </w:tcPr>
          <w:p w14:paraId="243F8201" w14:textId="47CBC01D" w:rsidR="00F252B4" w:rsidRPr="009456D8" w:rsidRDefault="00F252B4" w:rsidP="00207BAF">
            <w:pPr>
              <w:pStyle w:val="ECCTabletext"/>
              <w:rPr>
                <w:rStyle w:val="ECCParagraph"/>
              </w:rPr>
            </w:pPr>
            <w:r w:rsidRPr="009456D8">
              <w:rPr>
                <w:rStyle w:val="ECCParagraph"/>
              </w:rPr>
              <w:t>Normali</w:t>
            </w:r>
            <w:r w:rsidR="00987007" w:rsidRPr="009456D8">
              <w:rPr>
                <w:rStyle w:val="ECCParagraph"/>
              </w:rPr>
              <w:t>s</w:t>
            </w:r>
            <w:r w:rsidRPr="009456D8">
              <w:rPr>
                <w:rStyle w:val="ECCParagraph"/>
              </w:rPr>
              <w:t xml:space="preserve">ed Rx input level for 1 × 10–6 BER (dBW/MHz) </w:t>
            </w:r>
          </w:p>
        </w:tc>
        <w:tc>
          <w:tcPr>
            <w:tcW w:w="1104" w:type="pct"/>
          </w:tcPr>
          <w:p w14:paraId="336B1ABC" w14:textId="77777777" w:rsidR="00F252B4" w:rsidRPr="009456D8" w:rsidRDefault="00F252B4" w:rsidP="00207BAF">
            <w:pPr>
              <w:pStyle w:val="ECCTabletext"/>
              <w:rPr>
                <w:rStyle w:val="ECCParagraph"/>
              </w:rPr>
            </w:pPr>
            <w:r w:rsidRPr="009456D8">
              <w:rPr>
                <w:rStyle w:val="ECCParagraph"/>
              </w:rPr>
              <w:t>−114.5</w:t>
            </w:r>
          </w:p>
        </w:tc>
        <w:tc>
          <w:tcPr>
            <w:tcW w:w="1105" w:type="pct"/>
          </w:tcPr>
          <w:p w14:paraId="2EED64E1" w14:textId="77777777" w:rsidR="00F252B4" w:rsidRPr="009456D8" w:rsidRDefault="00F252B4" w:rsidP="00207BAF">
            <w:pPr>
              <w:pStyle w:val="ECCTabletext"/>
              <w:rPr>
                <w:rStyle w:val="ECCParagraph"/>
              </w:rPr>
            </w:pPr>
            <w:r w:rsidRPr="009456D8">
              <w:rPr>
                <w:rStyle w:val="ECCParagraph"/>
              </w:rPr>
              <w:t>−106.5</w:t>
            </w:r>
          </w:p>
        </w:tc>
        <w:tc>
          <w:tcPr>
            <w:tcW w:w="659" w:type="pct"/>
          </w:tcPr>
          <w:p w14:paraId="6443E99F" w14:textId="77777777" w:rsidR="00F252B4" w:rsidRPr="009456D8" w:rsidRDefault="00F252B4" w:rsidP="00207BAF">
            <w:pPr>
              <w:pStyle w:val="ECCTabletext"/>
              <w:rPr>
                <w:rStyle w:val="ECCParagraph"/>
              </w:rPr>
            </w:pPr>
            <w:r w:rsidRPr="009456D8">
              <w:rPr>
                <w:rStyle w:val="ECCParagraph"/>
              </w:rPr>
              <w:t>−126.5</w:t>
            </w:r>
          </w:p>
        </w:tc>
      </w:tr>
      <w:tr w:rsidR="00F252B4" w:rsidRPr="009456D8" w14:paraId="4D413C0A" w14:textId="77777777" w:rsidTr="00341CB9">
        <w:trPr>
          <w:trHeight w:val="327"/>
        </w:trPr>
        <w:tc>
          <w:tcPr>
            <w:tcW w:w="2132" w:type="pct"/>
          </w:tcPr>
          <w:p w14:paraId="1FE8682D" w14:textId="02105554" w:rsidR="00F252B4" w:rsidRPr="009456D8" w:rsidRDefault="00F252B4" w:rsidP="00207BAF">
            <w:pPr>
              <w:pStyle w:val="ECCTabletext"/>
              <w:rPr>
                <w:rStyle w:val="ECCParagraph"/>
              </w:rPr>
            </w:pPr>
            <w:r w:rsidRPr="009456D8">
              <w:rPr>
                <w:rStyle w:val="ECCParagraph"/>
              </w:rPr>
              <w:t>Nominal long-term interference power density (dBW/MHz) (</w:t>
            </w:r>
            <w:r w:rsidR="00E91C3A" w:rsidRPr="009456D8">
              <w:rPr>
                <w:rStyle w:val="ECCParagraph"/>
              </w:rPr>
              <w:t xml:space="preserve">Note </w:t>
            </w:r>
            <w:r w:rsidRPr="009456D8">
              <w:rPr>
                <w:rStyle w:val="ECCParagraph"/>
              </w:rPr>
              <w:t>2</w:t>
            </w:r>
            <w:r w:rsidR="000F060C" w:rsidRPr="009456D8">
              <w:rPr>
                <w:rStyle w:val="ECCParagraph"/>
              </w:rPr>
              <w:t xml:space="preserve"> and Note</w:t>
            </w:r>
            <w:r w:rsidR="00B8702A" w:rsidRPr="009456D8">
              <w:rPr>
                <w:rStyle w:val="ECCParagraph"/>
              </w:rPr>
              <w:t xml:space="preserve"> </w:t>
            </w:r>
            <w:r w:rsidR="0065489E" w:rsidRPr="009456D8">
              <w:rPr>
                <w:rStyle w:val="ECCParagraph"/>
              </w:rPr>
              <w:t>3</w:t>
            </w:r>
            <w:r w:rsidRPr="009456D8">
              <w:rPr>
                <w:rStyle w:val="ECCParagraph"/>
              </w:rPr>
              <w:t>)</w:t>
            </w:r>
          </w:p>
        </w:tc>
        <w:tc>
          <w:tcPr>
            <w:tcW w:w="1104" w:type="pct"/>
          </w:tcPr>
          <w:p w14:paraId="31F14271" w14:textId="77777777" w:rsidR="00F252B4" w:rsidRPr="009456D8" w:rsidRDefault="00F252B4" w:rsidP="00207BAF">
            <w:pPr>
              <w:pStyle w:val="ECCTabletext"/>
              <w:rPr>
                <w:rStyle w:val="ECCParagraph"/>
              </w:rPr>
            </w:pPr>
            <w:r w:rsidRPr="009456D8">
              <w:rPr>
                <w:rStyle w:val="ECCParagraph"/>
              </w:rPr>
              <w:t>−141 + I/N</w:t>
            </w:r>
          </w:p>
        </w:tc>
        <w:tc>
          <w:tcPr>
            <w:tcW w:w="1105" w:type="pct"/>
          </w:tcPr>
          <w:p w14:paraId="0F8EB674" w14:textId="77777777" w:rsidR="00F252B4" w:rsidRPr="009456D8" w:rsidRDefault="00F252B4" w:rsidP="00207BAF">
            <w:pPr>
              <w:pStyle w:val="ECCTabletext"/>
              <w:rPr>
                <w:rStyle w:val="ECCParagraph"/>
              </w:rPr>
            </w:pPr>
            <w:r w:rsidRPr="009456D8">
              <w:rPr>
                <w:rStyle w:val="ECCParagraph"/>
              </w:rPr>
              <w:t>−142 + I/N</w:t>
            </w:r>
          </w:p>
        </w:tc>
        <w:tc>
          <w:tcPr>
            <w:tcW w:w="659" w:type="pct"/>
          </w:tcPr>
          <w:p w14:paraId="70FA4BF7" w14:textId="77777777" w:rsidR="00F252B4" w:rsidRPr="009456D8" w:rsidRDefault="00F252B4" w:rsidP="00207BAF">
            <w:pPr>
              <w:pStyle w:val="ECCTabletext"/>
              <w:rPr>
                <w:rStyle w:val="ECCParagraph"/>
              </w:rPr>
            </w:pPr>
            <w:r w:rsidRPr="009456D8">
              <w:rPr>
                <w:rStyle w:val="ECCParagraph"/>
              </w:rPr>
              <w:t>−140 + I/N</w:t>
            </w:r>
          </w:p>
        </w:tc>
      </w:tr>
      <w:tr w:rsidR="00F252B4" w:rsidRPr="005C4148" w14:paraId="53690713" w14:textId="77777777" w:rsidTr="00887F3C">
        <w:trPr>
          <w:trHeight w:val="327"/>
        </w:trPr>
        <w:tc>
          <w:tcPr>
            <w:tcW w:w="5000" w:type="pct"/>
            <w:gridSpan w:val="4"/>
          </w:tcPr>
          <w:p w14:paraId="5AA92878" w14:textId="2EC1201B" w:rsidR="00F252B4" w:rsidRPr="005C4148" w:rsidRDefault="003F4044" w:rsidP="005C4148">
            <w:pPr>
              <w:pStyle w:val="ECCTablenote"/>
              <w:rPr>
                <w:rStyle w:val="ECCParagraph"/>
                <w:sz w:val="16"/>
              </w:rPr>
            </w:pPr>
            <w:r w:rsidRPr="005C4148">
              <w:rPr>
                <w:rStyle w:val="ECCParagraph"/>
                <w:sz w:val="16"/>
              </w:rPr>
              <w:t xml:space="preserve">Note 1: </w:t>
            </w:r>
            <w:r w:rsidR="00F252B4" w:rsidRPr="005C4148">
              <w:rPr>
                <w:rStyle w:val="ECCParagraph"/>
                <w:sz w:val="16"/>
              </w:rPr>
              <w:t>To calculate the values for the Tx/e.i.r.p. densities, channel spacing/bandwidth needs to be identified. In these Tables, the channel spacing indicated in bold text is used.</w:t>
            </w:r>
          </w:p>
          <w:p w14:paraId="06696123" w14:textId="77A6621E" w:rsidR="0065489E" w:rsidRPr="005C4148" w:rsidRDefault="0065489E" w:rsidP="005C4148">
            <w:pPr>
              <w:pStyle w:val="ECCTablenote"/>
              <w:rPr>
                <w:rStyle w:val="ECCParagraph"/>
                <w:sz w:val="16"/>
              </w:rPr>
            </w:pPr>
            <w:r w:rsidRPr="005C4148">
              <w:rPr>
                <w:rStyle w:val="ECCParagraph"/>
                <w:sz w:val="16"/>
              </w:rPr>
              <w:t>Note 2: Only 3 dB receiver noise figure was used in the study.</w:t>
            </w:r>
          </w:p>
          <w:p w14:paraId="7294D980" w14:textId="0A1B5791" w:rsidR="00F252B4" w:rsidRPr="005C4148" w:rsidRDefault="003F4044" w:rsidP="005C4148">
            <w:pPr>
              <w:pStyle w:val="ECCTablenote"/>
              <w:rPr>
                <w:rStyle w:val="ECCParagraph"/>
                <w:sz w:val="16"/>
              </w:rPr>
            </w:pPr>
            <w:r w:rsidRPr="005C4148">
              <w:rPr>
                <w:rStyle w:val="ECCParagraph"/>
                <w:sz w:val="16"/>
              </w:rPr>
              <w:t xml:space="preserve">Note </w:t>
            </w:r>
            <w:r w:rsidR="0065489E" w:rsidRPr="005C4148">
              <w:rPr>
                <w:rStyle w:val="ECCParagraph"/>
                <w:sz w:val="16"/>
              </w:rPr>
              <w:t>3</w:t>
            </w:r>
            <w:r w:rsidRPr="005C4148">
              <w:rPr>
                <w:rStyle w:val="ECCParagraph"/>
                <w:sz w:val="16"/>
              </w:rPr>
              <w:t xml:space="preserve">: </w:t>
            </w:r>
            <w:r w:rsidR="00F252B4" w:rsidRPr="005C4148">
              <w:rPr>
                <w:rStyle w:val="ECCParagraph"/>
                <w:sz w:val="16"/>
              </w:rPr>
              <w:t>Nominal long-term interference power density is defined by “Receiver noise power density +</w:t>
            </w:r>
            <w:r w:rsidR="00E91C3A" w:rsidRPr="005C4148">
              <w:rPr>
                <w:rStyle w:val="ECCParagraph"/>
                <w:sz w:val="16"/>
              </w:rPr>
              <w:t xml:space="preserve"> </w:t>
            </w:r>
            <w:r w:rsidR="00F252B4" w:rsidRPr="005C4148">
              <w:rPr>
                <w:rStyle w:val="ECCParagraph"/>
                <w:sz w:val="16"/>
              </w:rPr>
              <w:t xml:space="preserve">(required I/N)” as described in § 4.13 in Annex 2 (see also </w:t>
            </w:r>
            <w:r w:rsidR="00F252B4" w:rsidRPr="00077F1F">
              <w:rPr>
                <w:rStyle w:val="ECCParagraph"/>
                <w:sz w:val="16"/>
              </w:rPr>
              <w:t>§ 4.1 in Annex 1</w:t>
            </w:r>
            <w:r w:rsidR="00F252B4" w:rsidRPr="005C4148">
              <w:rPr>
                <w:rStyle w:val="ECCParagraph"/>
                <w:sz w:val="16"/>
              </w:rPr>
              <w:t>)</w:t>
            </w:r>
            <w:r w:rsidR="0025768B" w:rsidRPr="005C4148">
              <w:rPr>
                <w:rStyle w:val="ECCParagraph"/>
                <w:sz w:val="16"/>
              </w:rPr>
              <w:t xml:space="preserve"> of Recommendation ITU-R F.758-7</w:t>
            </w:r>
            <w:r w:rsidR="00AE6356" w:rsidRPr="005C4148">
              <w:rPr>
                <w:rStyle w:val="ECCParagraph"/>
                <w:sz w:val="16"/>
              </w:rPr>
              <w:t xml:space="preserve"> </w:t>
            </w:r>
            <w:r w:rsidR="00AE6356" w:rsidRPr="005C4148">
              <w:rPr>
                <w:rStyle w:val="ECCParagraph"/>
                <w:sz w:val="16"/>
              </w:rPr>
              <w:fldChar w:fldCharType="begin"/>
            </w:r>
            <w:r w:rsidR="00AE6356" w:rsidRPr="005C4148">
              <w:rPr>
                <w:rStyle w:val="ECCParagraph"/>
                <w:sz w:val="16"/>
              </w:rPr>
              <w:instrText xml:space="preserve"> REF _Ref160798369 \r \h </w:instrText>
            </w:r>
            <w:r w:rsidR="00BB175C" w:rsidRPr="005C4148">
              <w:rPr>
                <w:rStyle w:val="ECCParagraph"/>
                <w:sz w:val="16"/>
              </w:rPr>
              <w:instrText xml:space="preserve"> \* MERGEFORMAT </w:instrText>
            </w:r>
            <w:r w:rsidR="00AE6356" w:rsidRPr="005C4148">
              <w:rPr>
                <w:rStyle w:val="ECCParagraph"/>
                <w:sz w:val="16"/>
              </w:rPr>
            </w:r>
            <w:r w:rsidR="00AE6356" w:rsidRPr="005C4148">
              <w:rPr>
                <w:rStyle w:val="ECCParagraph"/>
                <w:sz w:val="16"/>
              </w:rPr>
              <w:fldChar w:fldCharType="separate"/>
            </w:r>
            <w:r w:rsidR="00C12604" w:rsidRPr="005C4148">
              <w:rPr>
                <w:rStyle w:val="ECCParagraph"/>
                <w:sz w:val="16"/>
              </w:rPr>
              <w:t>[20]</w:t>
            </w:r>
            <w:r w:rsidR="00AE6356" w:rsidRPr="005C4148">
              <w:rPr>
                <w:rStyle w:val="ECCParagraph"/>
                <w:sz w:val="16"/>
              </w:rPr>
              <w:fldChar w:fldCharType="end"/>
            </w:r>
            <w:r w:rsidR="008D1A88" w:rsidRPr="005C4148">
              <w:rPr>
                <w:rStyle w:val="ECCParagraph"/>
                <w:sz w:val="16"/>
              </w:rPr>
              <w:t xml:space="preserve"> </w:t>
            </w:r>
          </w:p>
        </w:tc>
      </w:tr>
    </w:tbl>
    <w:p w14:paraId="04B0F649" w14:textId="1F313D00" w:rsidR="00F252B4" w:rsidRPr="009456D8" w:rsidRDefault="001B4EF1" w:rsidP="00C12604">
      <w:pPr>
        <w:pStyle w:val="Heading4"/>
        <w:rPr>
          <w:rStyle w:val="ECCParagraph"/>
        </w:rPr>
      </w:pPr>
      <w:r w:rsidRPr="009456D8">
        <w:rPr>
          <w:rStyle w:val="ECCParagraph"/>
        </w:rPr>
        <w:lastRenderedPageBreak/>
        <w:t>FS</w:t>
      </w:r>
      <w:r w:rsidR="007E35C6" w:rsidRPr="009456D8">
        <w:rPr>
          <w:rStyle w:val="ECCParagraph"/>
        </w:rPr>
        <w:t xml:space="preserve"> long term</w:t>
      </w:r>
      <w:r w:rsidRPr="009456D8">
        <w:rPr>
          <w:rStyle w:val="ECCParagraph"/>
        </w:rPr>
        <w:t xml:space="preserve"> protection criteria</w:t>
      </w:r>
    </w:p>
    <w:p w14:paraId="13E50765" w14:textId="2E357FA8" w:rsidR="00F252B4" w:rsidRPr="009456D8" w:rsidRDefault="00F252B4" w:rsidP="00C04BA3">
      <w:pPr>
        <w:pStyle w:val="Caption"/>
        <w:rPr>
          <w:rStyle w:val="ECCParagraph"/>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20</w:t>
      </w:r>
      <w:r w:rsidR="00C45EA5" w:rsidRPr="009456D8">
        <w:rPr>
          <w:rStyle w:val="ECCParagraph"/>
        </w:rPr>
        <w:fldChar w:fldCharType="end"/>
      </w:r>
      <w:r w:rsidRPr="009456D8">
        <w:rPr>
          <w:rStyle w:val="ECCParagraph"/>
        </w:rPr>
        <w:t xml:space="preserve">: </w:t>
      </w:r>
      <w:r w:rsidR="0065489E" w:rsidRPr="009456D8">
        <w:rPr>
          <w:rStyle w:val="ECCParagraph"/>
        </w:rPr>
        <w:t xml:space="preserve">System parameters for </w:t>
      </w:r>
      <w:r w:rsidR="001922ED" w:rsidRPr="009456D8">
        <w:rPr>
          <w:rStyle w:val="ECCParagraph"/>
        </w:rPr>
        <w:t>PtP</w:t>
      </w:r>
      <w:r w:rsidR="001922ED" w:rsidRPr="009456D8" w:rsidDel="001922ED">
        <w:rPr>
          <w:rStyle w:val="ECCParagraph"/>
        </w:rPr>
        <w:t xml:space="preserve"> </w:t>
      </w:r>
      <w:r w:rsidR="0065489E" w:rsidRPr="009456D8">
        <w:rPr>
          <w:rStyle w:val="ECCParagraph"/>
        </w:rPr>
        <w:t xml:space="preserve">FS systems from </w:t>
      </w:r>
      <w:r w:rsidR="00633DB4" w:rsidRPr="009456D8">
        <w:rPr>
          <w:rStyle w:val="ECCParagraph"/>
        </w:rPr>
        <w:t xml:space="preserve">Recommendation </w:t>
      </w:r>
      <w:r w:rsidRPr="009456D8">
        <w:rPr>
          <w:rStyle w:val="ECCParagraph"/>
        </w:rPr>
        <w:t>ITU-R F.758-7 (excerpt from Table 5)</w:t>
      </w:r>
      <w:r w:rsidR="008D1A88" w:rsidRPr="009456D8">
        <w:rPr>
          <w:rStyle w:val="ECCParagraph"/>
        </w:rPr>
        <w:t xml:space="preserve"> </w:t>
      </w:r>
      <w:r w:rsidR="008D1A88" w:rsidRPr="009456D8">
        <w:rPr>
          <w:rStyle w:val="ECCParagraph"/>
        </w:rPr>
        <w:fldChar w:fldCharType="begin"/>
      </w:r>
      <w:r w:rsidR="008D1A88" w:rsidRPr="009456D8">
        <w:rPr>
          <w:rStyle w:val="ECCParagraph"/>
        </w:rPr>
        <w:instrText xml:space="preserve"> REF _Ref160779225 \r \h </w:instrText>
      </w:r>
      <w:r w:rsidR="00C04BA3" w:rsidRPr="009456D8">
        <w:rPr>
          <w:rStyle w:val="ECCParagraph"/>
        </w:rPr>
        <w:instrText xml:space="preserve"> \* MERGEFORMAT </w:instrText>
      </w:r>
      <w:r w:rsidR="008D1A88" w:rsidRPr="009456D8">
        <w:rPr>
          <w:rStyle w:val="ECCParagraph"/>
        </w:rPr>
      </w:r>
      <w:r w:rsidR="008D1A88" w:rsidRPr="009456D8">
        <w:rPr>
          <w:rStyle w:val="ECCParagraph"/>
        </w:rPr>
        <w:fldChar w:fldCharType="separate"/>
      </w:r>
      <w:r w:rsidR="00077F1F">
        <w:rPr>
          <w:rStyle w:val="ECCParagraph"/>
        </w:rPr>
        <w:t>[20]</w:t>
      </w:r>
      <w:r w:rsidR="008D1A88" w:rsidRPr="009456D8">
        <w:rPr>
          <w:rStyle w:val="ECCParagraph"/>
        </w:rPr>
        <w:fldChar w:fldCharType="end"/>
      </w:r>
    </w:p>
    <w:tbl>
      <w:tblPr>
        <w:tblStyle w:val="ECCTable-redheader"/>
        <w:tblW w:w="5000" w:type="pct"/>
        <w:tblInd w:w="0" w:type="dxa"/>
        <w:tblLook w:val="01E0" w:firstRow="1" w:lastRow="1" w:firstColumn="1" w:lastColumn="1" w:noHBand="0" w:noVBand="0"/>
      </w:tblPr>
      <w:tblGrid>
        <w:gridCol w:w="2548"/>
        <w:gridCol w:w="2409"/>
        <w:gridCol w:w="4672"/>
      </w:tblGrid>
      <w:tr w:rsidR="0025768B" w:rsidRPr="009456D8" w14:paraId="6CEAFA58" w14:textId="77777777" w:rsidTr="00077F1F">
        <w:trPr>
          <w:cnfStyle w:val="100000000000" w:firstRow="1" w:lastRow="0" w:firstColumn="0" w:lastColumn="0" w:oddVBand="0" w:evenVBand="0" w:oddHBand="0" w:evenHBand="0" w:firstRowFirstColumn="0" w:firstRowLastColumn="0" w:lastRowFirstColumn="0" w:lastRowLastColumn="0"/>
          <w:trHeight w:val="61"/>
        </w:trPr>
        <w:tc>
          <w:tcPr>
            <w:tcW w:w="1323" w:type="pct"/>
            <w:tcBorders>
              <w:top w:val="single" w:sz="4" w:space="0" w:color="FFFFFF" w:themeColor="background1"/>
              <w:left w:val="single" w:sz="4" w:space="0" w:color="FFFFFF" w:themeColor="background1"/>
              <w:bottom w:val="single" w:sz="4" w:space="0" w:color="FFFFFF" w:themeColor="background1"/>
            </w:tcBorders>
          </w:tcPr>
          <w:p w14:paraId="54595BFF" w14:textId="5A91FFEF" w:rsidR="0025768B" w:rsidRPr="009456D8" w:rsidRDefault="0025768B" w:rsidP="00887F3C">
            <w:pPr>
              <w:rPr>
                <w:rStyle w:val="ECCParagraph"/>
              </w:rPr>
            </w:pPr>
            <w:r w:rsidRPr="009456D8">
              <w:rPr>
                <w:rStyle w:val="ECCParagraph"/>
              </w:rPr>
              <w:t>I/N (Note 1)</w:t>
            </w:r>
          </w:p>
        </w:tc>
        <w:tc>
          <w:tcPr>
            <w:tcW w:w="1251" w:type="pct"/>
            <w:tcBorders>
              <w:top w:val="single" w:sz="4" w:space="0" w:color="FFFFFF" w:themeColor="background1"/>
              <w:bottom w:val="single" w:sz="4" w:space="0" w:color="FFFFFF" w:themeColor="background1"/>
            </w:tcBorders>
          </w:tcPr>
          <w:p w14:paraId="032B2938" w14:textId="77777777" w:rsidR="0025768B" w:rsidRPr="009456D8" w:rsidRDefault="0025768B" w:rsidP="00887F3C">
            <w:pPr>
              <w:rPr>
                <w:rStyle w:val="ECCParagraph"/>
              </w:rPr>
            </w:pPr>
            <w:r w:rsidRPr="009456D8">
              <w:rPr>
                <w:rStyle w:val="ECCParagraph"/>
              </w:rPr>
              <w:t>Frequency range</w:t>
            </w:r>
          </w:p>
        </w:tc>
        <w:tc>
          <w:tcPr>
            <w:tcW w:w="2426" w:type="pct"/>
            <w:tcBorders>
              <w:top w:val="single" w:sz="4" w:space="0" w:color="FFFFFF" w:themeColor="background1"/>
              <w:bottom w:val="single" w:sz="4" w:space="0" w:color="FFFFFF" w:themeColor="background1"/>
              <w:right w:val="single" w:sz="4" w:space="0" w:color="FFFFFF" w:themeColor="background1"/>
            </w:tcBorders>
          </w:tcPr>
          <w:p w14:paraId="29D90C2E" w14:textId="4E749264" w:rsidR="0025768B" w:rsidRPr="009456D8" w:rsidRDefault="0025768B" w:rsidP="00887F3C">
            <w:pPr>
              <w:rPr>
                <w:rStyle w:val="ECCParagraph"/>
              </w:rPr>
            </w:pPr>
            <w:r w:rsidRPr="009456D8">
              <w:rPr>
                <w:rStyle w:val="ECCParagraph"/>
              </w:rPr>
              <w:t>Sharing/compatibility conditions (Note 2)</w:t>
            </w:r>
          </w:p>
        </w:tc>
      </w:tr>
      <w:tr w:rsidR="0025768B" w:rsidRPr="009456D8" w14:paraId="37F16E26" w14:textId="77777777" w:rsidTr="00077F1F">
        <w:trPr>
          <w:trHeight w:val="354"/>
        </w:trPr>
        <w:tc>
          <w:tcPr>
            <w:tcW w:w="1323" w:type="pct"/>
            <w:tcBorders>
              <w:top w:val="single" w:sz="4" w:space="0" w:color="FFFFFF" w:themeColor="background1"/>
            </w:tcBorders>
            <w:vAlign w:val="top"/>
          </w:tcPr>
          <w:p w14:paraId="0D92ED92" w14:textId="77777777" w:rsidR="0025768B" w:rsidRPr="009456D8" w:rsidRDefault="0025768B" w:rsidP="00887F3C">
            <w:pPr>
              <w:rPr>
                <w:rStyle w:val="ECCParagraph"/>
              </w:rPr>
            </w:pPr>
            <w:r w:rsidRPr="009456D8">
              <w:rPr>
                <w:rStyle w:val="ECCParagraph"/>
              </w:rPr>
              <w:t>≤ –10 dB for 20% of time</w:t>
            </w:r>
          </w:p>
        </w:tc>
        <w:tc>
          <w:tcPr>
            <w:tcW w:w="1251" w:type="pct"/>
            <w:tcBorders>
              <w:top w:val="single" w:sz="4" w:space="0" w:color="FFFFFF" w:themeColor="background1"/>
            </w:tcBorders>
            <w:vAlign w:val="top"/>
          </w:tcPr>
          <w:p w14:paraId="58B0A738" w14:textId="77777777" w:rsidR="0025768B" w:rsidRPr="009456D8" w:rsidRDefault="0025768B" w:rsidP="00887F3C">
            <w:pPr>
              <w:rPr>
                <w:rStyle w:val="ECCParagraph"/>
              </w:rPr>
            </w:pPr>
            <w:r w:rsidRPr="009456D8">
              <w:rPr>
                <w:rStyle w:val="ECCParagraph"/>
              </w:rPr>
              <w:t>Above 3 GHz</w:t>
            </w:r>
          </w:p>
        </w:tc>
        <w:tc>
          <w:tcPr>
            <w:tcW w:w="2426" w:type="pct"/>
            <w:tcBorders>
              <w:top w:val="single" w:sz="4" w:space="0" w:color="FFFFFF" w:themeColor="background1"/>
            </w:tcBorders>
            <w:vAlign w:val="top"/>
          </w:tcPr>
          <w:p w14:paraId="0C0BFD7E" w14:textId="77777777" w:rsidR="0025768B" w:rsidRPr="009456D8" w:rsidRDefault="0025768B" w:rsidP="00887F3C">
            <w:pPr>
              <w:rPr>
                <w:rStyle w:val="ECCParagraph"/>
              </w:rPr>
            </w:pPr>
            <w:r w:rsidRPr="009456D8">
              <w:rPr>
                <w:rStyle w:val="ECCParagraph"/>
              </w:rPr>
              <w:t>Sharing with more than one co-primary service</w:t>
            </w:r>
          </w:p>
        </w:tc>
      </w:tr>
      <w:tr w:rsidR="0025768B" w:rsidRPr="005C4148" w14:paraId="64D63932" w14:textId="77777777" w:rsidTr="0025768B">
        <w:trPr>
          <w:trHeight w:val="569"/>
        </w:trPr>
        <w:tc>
          <w:tcPr>
            <w:tcW w:w="5000" w:type="pct"/>
            <w:gridSpan w:val="3"/>
            <w:vAlign w:val="top"/>
          </w:tcPr>
          <w:p w14:paraId="58CDFD22" w14:textId="77777777" w:rsidR="0025768B" w:rsidRPr="005C4148" w:rsidRDefault="0025768B" w:rsidP="005C4148">
            <w:pPr>
              <w:pStyle w:val="ECCTablenote"/>
              <w:rPr>
                <w:rStyle w:val="ECCParagraph"/>
                <w:sz w:val="16"/>
              </w:rPr>
            </w:pPr>
            <w:r w:rsidRPr="005C4148">
              <w:rPr>
                <w:rStyle w:val="ECCParagraph"/>
                <w:sz w:val="16"/>
              </w:rPr>
              <w:t>Note 1: These values of I/N apply to the aggregate interference from the operations of the shared service.</w:t>
            </w:r>
          </w:p>
          <w:p w14:paraId="7174F7A9" w14:textId="77777777" w:rsidR="0025768B" w:rsidRPr="005C4148" w:rsidRDefault="0025768B" w:rsidP="005C4148">
            <w:pPr>
              <w:pStyle w:val="ECCTablenote"/>
              <w:rPr>
                <w:rStyle w:val="ECCParagraph"/>
                <w:sz w:val="16"/>
              </w:rPr>
            </w:pPr>
            <w:r w:rsidRPr="005C4148">
              <w:rPr>
                <w:rStyle w:val="ECCParagraph"/>
                <w:sz w:val="16"/>
              </w:rPr>
              <w:t xml:space="preserve">Note 2: For purposes of this Recommendation, compatibility studies refer to those studies performed between FWS and: </w:t>
            </w:r>
          </w:p>
          <w:p w14:paraId="2F4E0755" w14:textId="262722AB" w:rsidR="0025768B" w:rsidRPr="005C4148" w:rsidRDefault="00605C31" w:rsidP="005C4148">
            <w:pPr>
              <w:pStyle w:val="ECCTablenote"/>
              <w:rPr>
                <w:rStyle w:val="ECCParagraph"/>
                <w:sz w:val="16"/>
              </w:rPr>
            </w:pPr>
            <w:r>
              <w:rPr>
                <w:rStyle w:val="ECCParagraph"/>
                <w:sz w:val="16"/>
              </w:rPr>
              <w:t xml:space="preserve">            </w:t>
            </w:r>
            <w:r w:rsidR="0025768B" w:rsidRPr="005C4148">
              <w:rPr>
                <w:rStyle w:val="ECCParagraph"/>
                <w:sz w:val="16"/>
              </w:rPr>
              <w:t>– systems in services having allocation on a secondary basis in bands allocated to the fixed service on a primary basis;</w:t>
            </w:r>
          </w:p>
          <w:p w14:paraId="5F7C01F2" w14:textId="7F7524A1" w:rsidR="0025768B" w:rsidRPr="005C4148" w:rsidRDefault="00605C31" w:rsidP="005C4148">
            <w:pPr>
              <w:pStyle w:val="ECCTablenote"/>
              <w:rPr>
                <w:rStyle w:val="ECCParagraph"/>
                <w:sz w:val="16"/>
              </w:rPr>
            </w:pPr>
            <w:r>
              <w:rPr>
                <w:rStyle w:val="ECCParagraph"/>
                <w:sz w:val="16"/>
              </w:rPr>
              <w:t xml:space="preserve">            </w:t>
            </w:r>
            <w:r w:rsidR="0025768B" w:rsidRPr="005C4148">
              <w:rPr>
                <w:rStyle w:val="ECCParagraph"/>
                <w:sz w:val="16"/>
              </w:rPr>
              <w:t>– systems in services having allocation in other bands (e.g. in adjacent bands); or</w:t>
            </w:r>
          </w:p>
          <w:p w14:paraId="25C08172" w14:textId="094DA7B1" w:rsidR="0025768B" w:rsidRPr="005C4148" w:rsidRDefault="00605C31" w:rsidP="005C4148">
            <w:pPr>
              <w:pStyle w:val="ECCTablenote"/>
              <w:rPr>
                <w:rStyle w:val="ECCParagraph"/>
                <w:sz w:val="16"/>
              </w:rPr>
            </w:pPr>
            <w:r>
              <w:rPr>
                <w:rStyle w:val="ECCParagraph"/>
                <w:sz w:val="16"/>
              </w:rPr>
              <w:t xml:space="preserve">            </w:t>
            </w:r>
            <w:r w:rsidR="0025768B" w:rsidRPr="005C4148">
              <w:rPr>
                <w:rStyle w:val="ECCParagraph"/>
                <w:sz w:val="16"/>
              </w:rPr>
              <w:t>– sources of emissions other than radio services.</w:t>
            </w:r>
          </w:p>
        </w:tc>
      </w:tr>
    </w:tbl>
    <w:p w14:paraId="77586D54" w14:textId="70D00455" w:rsidR="00F252B4" w:rsidRPr="009456D8" w:rsidRDefault="006B025E" w:rsidP="00216644">
      <w:pPr>
        <w:rPr>
          <w:rStyle w:val="ECCParagraph"/>
        </w:rPr>
      </w:pPr>
      <w:r w:rsidRPr="009456D8">
        <w:rPr>
          <w:rStyle w:val="ECCParagraph"/>
        </w:rPr>
        <w:t>S</w:t>
      </w:r>
      <w:r w:rsidR="00F252B4" w:rsidRPr="009456D8">
        <w:rPr>
          <w:rStyle w:val="ECCParagraph"/>
        </w:rPr>
        <w:t xml:space="preserve">eparate consideration is given to short-term interference, which is the term used to describe the highest levels of interference power that occur for less than 1 percent of the time, and to long-term interference, which addresses the remaining portion of the interference power distribution. </w:t>
      </w:r>
    </w:p>
    <w:p w14:paraId="16672EAC" w14:textId="680F40C1" w:rsidR="00F252B4" w:rsidRPr="009456D8" w:rsidRDefault="002D26B5" w:rsidP="00034E13">
      <w:pPr>
        <w:rPr>
          <w:rStyle w:val="ECCParagraph"/>
        </w:rPr>
      </w:pPr>
      <w:r w:rsidRPr="009456D8">
        <w:rPr>
          <w:rStyle w:val="ECCParagraph"/>
        </w:rPr>
        <w:t xml:space="preserve">The derivation of permitted short-term interference levels, and associated time percentages, is a complex process which is not presented in Recommendation ITU-R F.758-7 </w:t>
      </w:r>
      <w:r w:rsidRPr="009456D8">
        <w:rPr>
          <w:rStyle w:val="ECCParagraph"/>
        </w:rPr>
        <w:fldChar w:fldCharType="begin"/>
      </w:r>
      <w:r w:rsidRPr="009456D8">
        <w:rPr>
          <w:rStyle w:val="ECCParagraph"/>
        </w:rPr>
        <w:instrText xml:space="preserve"> REF _Ref160779225 \r \h  \* MERGEFORMAT </w:instrText>
      </w:r>
      <w:r w:rsidRPr="009456D8">
        <w:rPr>
          <w:rStyle w:val="ECCParagraph"/>
        </w:rPr>
      </w:r>
      <w:r w:rsidRPr="009456D8">
        <w:rPr>
          <w:rStyle w:val="ECCParagraph"/>
        </w:rPr>
        <w:fldChar w:fldCharType="separate"/>
      </w:r>
      <w:r w:rsidR="00C12604" w:rsidRPr="009456D8">
        <w:rPr>
          <w:rStyle w:val="ECCParagraph"/>
        </w:rPr>
        <w:t>[20]</w:t>
      </w:r>
      <w:r w:rsidRPr="009456D8">
        <w:rPr>
          <w:rStyle w:val="ECCParagraph"/>
        </w:rPr>
        <w:fldChar w:fldCharType="end"/>
      </w:r>
      <w:r w:rsidRPr="009456D8">
        <w:rPr>
          <w:rStyle w:val="ECCParagraph"/>
        </w:rPr>
        <w:t>. In order to understand the potential impact of WBB LMP interference on FS, short-term protection could be modelled as sensitivity analysis, taking into account FS availability requirements. A suitable case study could be submitted with the reasonings on the assumptions.</w:t>
      </w:r>
      <w:r w:rsidR="003F2737" w:rsidRPr="009456D8">
        <w:rPr>
          <w:rStyle w:val="ECCParagraph"/>
        </w:rPr>
        <w:t xml:space="preserve"> </w:t>
      </w:r>
    </w:p>
    <w:p w14:paraId="0F763968" w14:textId="7E0792DF" w:rsidR="00F252B4" w:rsidRPr="009456D8" w:rsidRDefault="00F252B4" w:rsidP="00034E13">
      <w:pPr>
        <w:pStyle w:val="Heading3"/>
        <w:rPr>
          <w:rStyle w:val="ECCParagraph"/>
          <w:rFonts w:eastAsia="Calibri"/>
        </w:rPr>
      </w:pPr>
      <w:bookmarkStart w:id="166" w:name="_Toc103172179"/>
      <w:bookmarkStart w:id="167" w:name="_Ref133510688"/>
      <w:bookmarkStart w:id="168" w:name="_Toc138704635"/>
      <w:bookmarkStart w:id="169" w:name="_Toc138704762"/>
      <w:bookmarkStart w:id="170" w:name="_Toc138342315"/>
      <w:bookmarkStart w:id="171" w:name="_Ref156049843"/>
      <w:bookmarkStart w:id="172" w:name="_Toc160031465"/>
      <w:bookmarkStart w:id="173" w:name="_Toc160181031"/>
      <w:bookmarkStart w:id="174" w:name="_Toc172791724"/>
      <w:r w:rsidRPr="009456D8">
        <w:rPr>
          <w:rStyle w:val="ECCParagraph"/>
        </w:rPr>
        <w:t>Fixed satellite service (</w:t>
      </w:r>
      <w:r w:rsidR="00825CAC">
        <w:rPr>
          <w:rStyle w:val="ECCParagraph"/>
        </w:rPr>
        <w:t>s</w:t>
      </w:r>
      <w:r w:rsidRPr="009456D8">
        <w:rPr>
          <w:rStyle w:val="ECCParagraph"/>
        </w:rPr>
        <w:t>pace-to-Earth)</w:t>
      </w:r>
      <w:bookmarkEnd w:id="166"/>
      <w:bookmarkEnd w:id="167"/>
      <w:bookmarkEnd w:id="168"/>
      <w:bookmarkEnd w:id="169"/>
      <w:bookmarkEnd w:id="170"/>
      <w:bookmarkEnd w:id="171"/>
      <w:bookmarkEnd w:id="172"/>
      <w:bookmarkEnd w:id="173"/>
      <w:bookmarkEnd w:id="174"/>
    </w:p>
    <w:p w14:paraId="4584F1BE" w14:textId="2C340C3F" w:rsidR="00F252B4" w:rsidRPr="009456D8" w:rsidRDefault="00F252B4" w:rsidP="00216644">
      <w:pPr>
        <w:rPr>
          <w:rStyle w:val="ECCParagraph"/>
        </w:rPr>
      </w:pPr>
      <w:r w:rsidRPr="009456D8">
        <w:rPr>
          <w:rStyle w:val="ECCParagraph"/>
        </w:rPr>
        <w:t>In the 3.8-4.2 GHz band, earth stations communicate only with geostationary satellites (GSO).</w:t>
      </w:r>
    </w:p>
    <w:p w14:paraId="183AF140" w14:textId="0F62DAA9" w:rsidR="00F252B4" w:rsidRPr="009456D8" w:rsidRDefault="00F252B4" w:rsidP="00887F3C">
      <w:pPr>
        <w:pStyle w:val="Heading4"/>
        <w:rPr>
          <w:rStyle w:val="ECCParagraph"/>
        </w:rPr>
      </w:pPr>
      <w:bookmarkStart w:id="175" w:name="_Toc138704636"/>
      <w:bookmarkStart w:id="176" w:name="_Toc138704763"/>
      <w:bookmarkStart w:id="177" w:name="_Toc138342316"/>
      <w:r w:rsidRPr="009456D8">
        <w:rPr>
          <w:rStyle w:val="ECCParagraph"/>
        </w:rPr>
        <w:t xml:space="preserve">FSS </w:t>
      </w:r>
      <w:bookmarkEnd w:id="175"/>
      <w:bookmarkEnd w:id="176"/>
      <w:bookmarkEnd w:id="177"/>
      <w:r w:rsidR="004C2571" w:rsidRPr="009456D8">
        <w:rPr>
          <w:rStyle w:val="ECCParagraph"/>
        </w:rPr>
        <w:t>earth station receiver characteristics</w:t>
      </w:r>
    </w:p>
    <w:p w14:paraId="2845D4F5" w14:textId="63C6A872" w:rsidR="00F252B4" w:rsidRPr="009456D8" w:rsidRDefault="00F252B4" w:rsidP="00216644">
      <w:pPr>
        <w:rPr>
          <w:rStyle w:val="ECCParagraph"/>
        </w:rPr>
      </w:pPr>
      <w:r w:rsidRPr="009456D8">
        <w:rPr>
          <w:rStyle w:val="ECCParagraph"/>
        </w:rPr>
        <w:t>FSS parameters are based on characteristics provided by ITU-R WP</w:t>
      </w:r>
      <w:r w:rsidR="00A72D9C" w:rsidRPr="009456D8">
        <w:rPr>
          <w:rStyle w:val="ECCParagraph"/>
        </w:rPr>
        <w:t> </w:t>
      </w:r>
      <w:r w:rsidRPr="009456D8">
        <w:rPr>
          <w:rStyle w:val="ECCParagraph"/>
        </w:rPr>
        <w:t>4A</w:t>
      </w:r>
      <w:r w:rsidRPr="009456D8">
        <w:rPr>
          <w:rStyle w:val="ECCParagraph"/>
        </w:rPr>
        <w:footnoteReference w:id="3"/>
      </w:r>
      <w:r w:rsidRPr="009456D8">
        <w:rPr>
          <w:rStyle w:val="ECCParagraph"/>
        </w:rPr>
        <w:t xml:space="preserve"> as well as on characteristics of existing FSS </w:t>
      </w:r>
      <w:r w:rsidR="00D238C5" w:rsidRPr="009456D8">
        <w:rPr>
          <w:rStyle w:val="ECCParagraph"/>
        </w:rPr>
        <w:t xml:space="preserve">earth stations </w:t>
      </w:r>
      <w:r w:rsidRPr="009456D8">
        <w:rPr>
          <w:rStyle w:val="ECCParagraph"/>
        </w:rPr>
        <w:t xml:space="preserve">where indicated, as shown in the </w:t>
      </w:r>
      <w:r w:rsidR="00B82DA3" w:rsidRPr="009456D8">
        <w:rPr>
          <w:rStyle w:val="ECCParagraph"/>
        </w:rPr>
        <w:t xml:space="preserve">following </w:t>
      </w:r>
      <w:r w:rsidRPr="009456D8">
        <w:rPr>
          <w:rStyle w:val="ECCParagraph"/>
        </w:rPr>
        <w:t xml:space="preserve">table. </w:t>
      </w:r>
    </w:p>
    <w:p w14:paraId="1A077108" w14:textId="4B69AFF4" w:rsidR="00F252B4" w:rsidRPr="009456D8" w:rsidRDefault="00F252B4" w:rsidP="00216644">
      <w:pPr>
        <w:pStyle w:val="Caption"/>
        <w:rPr>
          <w:rStyle w:val="ECCParagraph"/>
          <w:rFonts w:eastAsia="Calibri"/>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21</w:t>
      </w:r>
      <w:r w:rsidR="00C45EA5" w:rsidRPr="009456D8">
        <w:rPr>
          <w:rStyle w:val="ECCParagraph"/>
        </w:rPr>
        <w:fldChar w:fldCharType="end"/>
      </w:r>
      <w:r w:rsidRPr="009456D8">
        <w:rPr>
          <w:rStyle w:val="ECCParagraph"/>
        </w:rPr>
        <w:t>: FSS earth station parameters</w:t>
      </w:r>
    </w:p>
    <w:tbl>
      <w:tblPr>
        <w:tblStyle w:val="ECCTable-redheader"/>
        <w:tblW w:w="4439" w:type="pct"/>
        <w:tblInd w:w="0" w:type="dxa"/>
        <w:tblLook w:val="04A0" w:firstRow="1" w:lastRow="0" w:firstColumn="1" w:lastColumn="0" w:noHBand="0" w:noVBand="1"/>
      </w:tblPr>
      <w:tblGrid>
        <w:gridCol w:w="4018"/>
        <w:gridCol w:w="4531"/>
      </w:tblGrid>
      <w:tr w:rsidR="00F252B4" w:rsidRPr="009456D8" w14:paraId="6A2622E5" w14:textId="77777777" w:rsidTr="00D84969">
        <w:trPr>
          <w:cnfStyle w:val="100000000000" w:firstRow="1" w:lastRow="0" w:firstColumn="0" w:lastColumn="0" w:oddVBand="0" w:evenVBand="0" w:oddHBand="0" w:evenHBand="0" w:firstRowFirstColumn="0" w:firstRowLastColumn="0" w:lastRowFirstColumn="0" w:lastRowLastColumn="0"/>
          <w:trHeight w:val="305"/>
        </w:trPr>
        <w:tc>
          <w:tcPr>
            <w:tcW w:w="2350" w:type="pct"/>
            <w:hideMark/>
          </w:tcPr>
          <w:p w14:paraId="2A87F1F6" w14:textId="77777777" w:rsidR="00F252B4" w:rsidRPr="009456D8" w:rsidRDefault="00F252B4" w:rsidP="00887F3C">
            <w:pPr>
              <w:rPr>
                <w:rStyle w:val="ECCParagraph"/>
              </w:rPr>
            </w:pPr>
            <w:r w:rsidRPr="009456D8">
              <w:rPr>
                <w:rStyle w:val="ECCParagraph"/>
              </w:rPr>
              <w:t>Parameter</w:t>
            </w:r>
          </w:p>
        </w:tc>
        <w:tc>
          <w:tcPr>
            <w:tcW w:w="2650" w:type="pct"/>
            <w:hideMark/>
          </w:tcPr>
          <w:p w14:paraId="3C5A2ABB" w14:textId="77777777" w:rsidR="00F252B4" w:rsidRPr="009456D8" w:rsidRDefault="00F252B4" w:rsidP="00887F3C">
            <w:pPr>
              <w:rPr>
                <w:rStyle w:val="ECCParagraph"/>
              </w:rPr>
            </w:pPr>
            <w:r w:rsidRPr="009456D8">
              <w:rPr>
                <w:rStyle w:val="ECCParagraph"/>
              </w:rPr>
              <w:t>Typical value</w:t>
            </w:r>
          </w:p>
        </w:tc>
      </w:tr>
      <w:tr w:rsidR="00F252B4" w:rsidRPr="009456D8" w14:paraId="02F94783" w14:textId="77777777" w:rsidTr="00D84969">
        <w:trPr>
          <w:trHeight w:val="125"/>
        </w:trPr>
        <w:tc>
          <w:tcPr>
            <w:tcW w:w="2350" w:type="pct"/>
            <w:vAlign w:val="top"/>
          </w:tcPr>
          <w:p w14:paraId="541598A9" w14:textId="77777777" w:rsidR="00F252B4" w:rsidRPr="009456D8" w:rsidRDefault="00F252B4" w:rsidP="00887F3C">
            <w:pPr>
              <w:rPr>
                <w:rStyle w:val="ECCParagraph"/>
              </w:rPr>
            </w:pPr>
            <w:r w:rsidRPr="009456D8">
              <w:rPr>
                <w:rStyle w:val="ECCParagraph"/>
              </w:rPr>
              <w:t>Antenna size (m)</w:t>
            </w:r>
          </w:p>
        </w:tc>
        <w:tc>
          <w:tcPr>
            <w:tcW w:w="2650" w:type="pct"/>
            <w:vAlign w:val="top"/>
          </w:tcPr>
          <w:p w14:paraId="5B8E73B1" w14:textId="77777777" w:rsidR="00F252B4" w:rsidRPr="009456D8" w:rsidRDefault="00F252B4" w:rsidP="00887F3C">
            <w:pPr>
              <w:rPr>
                <w:rStyle w:val="ECCParagraph"/>
              </w:rPr>
            </w:pPr>
            <w:r w:rsidRPr="009456D8">
              <w:rPr>
                <w:rStyle w:val="ECCParagraph"/>
              </w:rPr>
              <w:t>2.4-12 m</w:t>
            </w:r>
          </w:p>
        </w:tc>
      </w:tr>
      <w:tr w:rsidR="00F252B4" w:rsidRPr="009456D8" w14:paraId="0F128DE8" w14:textId="77777777" w:rsidTr="00D84969">
        <w:trPr>
          <w:trHeight w:val="125"/>
        </w:trPr>
        <w:tc>
          <w:tcPr>
            <w:tcW w:w="2350" w:type="pct"/>
            <w:vAlign w:val="top"/>
          </w:tcPr>
          <w:p w14:paraId="303929E2" w14:textId="44FE4A66" w:rsidR="00F252B4" w:rsidRPr="009456D8" w:rsidRDefault="00F252B4" w:rsidP="00887F3C">
            <w:pPr>
              <w:rPr>
                <w:rStyle w:val="ECCParagraph"/>
              </w:rPr>
            </w:pPr>
            <w:r w:rsidRPr="009456D8">
              <w:rPr>
                <w:rStyle w:val="ECCParagraph"/>
              </w:rPr>
              <w:t xml:space="preserve">Carrier </w:t>
            </w:r>
            <w:r w:rsidR="00D238C5" w:rsidRPr="009456D8">
              <w:rPr>
                <w:rStyle w:val="ECCParagraph"/>
              </w:rPr>
              <w:t>b</w:t>
            </w:r>
            <w:r w:rsidRPr="009456D8">
              <w:rPr>
                <w:rStyle w:val="ECCParagraph"/>
              </w:rPr>
              <w:t>andwidth</w:t>
            </w:r>
          </w:p>
        </w:tc>
        <w:tc>
          <w:tcPr>
            <w:tcW w:w="2650" w:type="pct"/>
            <w:vAlign w:val="top"/>
          </w:tcPr>
          <w:p w14:paraId="1C088CE9" w14:textId="77777777" w:rsidR="00F252B4" w:rsidRPr="009456D8" w:rsidRDefault="00F252B4" w:rsidP="00887F3C">
            <w:pPr>
              <w:rPr>
                <w:rStyle w:val="ECCParagraph"/>
              </w:rPr>
            </w:pPr>
            <w:r w:rsidRPr="009456D8">
              <w:rPr>
                <w:rStyle w:val="ECCParagraph"/>
              </w:rPr>
              <w:t>40 MHz</w:t>
            </w:r>
          </w:p>
        </w:tc>
      </w:tr>
      <w:tr w:rsidR="00F252B4" w:rsidRPr="009456D8" w14:paraId="13318BBD" w14:textId="77777777" w:rsidTr="00D84969">
        <w:trPr>
          <w:trHeight w:val="170"/>
        </w:trPr>
        <w:tc>
          <w:tcPr>
            <w:tcW w:w="2350" w:type="pct"/>
            <w:vAlign w:val="top"/>
            <w:hideMark/>
          </w:tcPr>
          <w:p w14:paraId="55DAA6CA" w14:textId="77777777" w:rsidR="00F252B4" w:rsidRPr="009456D8" w:rsidRDefault="00F252B4" w:rsidP="00887F3C">
            <w:pPr>
              <w:rPr>
                <w:rStyle w:val="ECCParagraph"/>
              </w:rPr>
            </w:pPr>
            <w:r w:rsidRPr="009456D8">
              <w:rPr>
                <w:rStyle w:val="ECCParagraph"/>
              </w:rPr>
              <w:t>Antenna reference pattern</w:t>
            </w:r>
          </w:p>
        </w:tc>
        <w:tc>
          <w:tcPr>
            <w:tcW w:w="2650" w:type="pct"/>
            <w:vAlign w:val="top"/>
            <w:hideMark/>
          </w:tcPr>
          <w:p w14:paraId="403D8559" w14:textId="6A7901E5" w:rsidR="00F252B4" w:rsidRPr="009456D8" w:rsidRDefault="00D84969" w:rsidP="00887F3C">
            <w:pPr>
              <w:rPr>
                <w:rStyle w:val="ECCParagraph"/>
              </w:rPr>
            </w:pPr>
            <w:r w:rsidRPr="009456D8">
              <w:rPr>
                <w:rStyle w:val="ECCParagraph"/>
              </w:rPr>
              <w:t xml:space="preserve">Recommendation </w:t>
            </w:r>
            <w:r w:rsidR="00F252B4" w:rsidRPr="009456D8">
              <w:rPr>
                <w:rStyle w:val="ECCParagraph"/>
              </w:rPr>
              <w:t>ITU-R S.465</w:t>
            </w:r>
            <w:r w:rsidR="00B82DA3" w:rsidRPr="009456D8">
              <w:rPr>
                <w:rStyle w:val="ECCParagraph"/>
              </w:rPr>
              <w:t xml:space="preserve"> </w:t>
            </w:r>
            <w:r w:rsidR="00B82DA3" w:rsidRPr="009456D8">
              <w:rPr>
                <w:rStyle w:val="ECCParagraph"/>
              </w:rPr>
              <w:fldChar w:fldCharType="begin"/>
            </w:r>
            <w:r w:rsidR="00B82DA3" w:rsidRPr="009456D8">
              <w:rPr>
                <w:rStyle w:val="ECCParagraph"/>
              </w:rPr>
              <w:instrText xml:space="preserve"> REF _Ref160780156 \r \h </w:instrText>
            </w:r>
            <w:r w:rsidR="00034E13" w:rsidRPr="009456D8">
              <w:rPr>
                <w:rStyle w:val="ECCParagraph"/>
              </w:rPr>
              <w:instrText xml:space="preserve"> \* MERGEFORMAT </w:instrText>
            </w:r>
            <w:r w:rsidR="00B82DA3" w:rsidRPr="009456D8">
              <w:rPr>
                <w:rStyle w:val="ECCParagraph"/>
              </w:rPr>
            </w:r>
            <w:r w:rsidR="00B82DA3" w:rsidRPr="009456D8">
              <w:rPr>
                <w:rStyle w:val="ECCParagraph"/>
              </w:rPr>
              <w:fldChar w:fldCharType="separate"/>
            </w:r>
            <w:r w:rsidR="00C12604" w:rsidRPr="009456D8">
              <w:rPr>
                <w:rStyle w:val="ECCParagraph"/>
              </w:rPr>
              <w:t>[29]</w:t>
            </w:r>
            <w:r w:rsidR="00B82DA3" w:rsidRPr="009456D8">
              <w:rPr>
                <w:rStyle w:val="ECCParagraph"/>
              </w:rPr>
              <w:fldChar w:fldCharType="end"/>
            </w:r>
          </w:p>
        </w:tc>
      </w:tr>
      <w:tr w:rsidR="00F252B4" w:rsidRPr="009456D8" w14:paraId="38D3D677" w14:textId="77777777" w:rsidTr="00D84969">
        <w:trPr>
          <w:trHeight w:val="107"/>
        </w:trPr>
        <w:tc>
          <w:tcPr>
            <w:tcW w:w="2350" w:type="pct"/>
            <w:vAlign w:val="top"/>
            <w:hideMark/>
          </w:tcPr>
          <w:p w14:paraId="6ECA946B" w14:textId="77777777" w:rsidR="00F252B4" w:rsidRPr="009456D8" w:rsidRDefault="00F252B4" w:rsidP="00887F3C">
            <w:pPr>
              <w:rPr>
                <w:rStyle w:val="ECCParagraph"/>
              </w:rPr>
            </w:pPr>
            <w:r w:rsidRPr="009456D8">
              <w:rPr>
                <w:rStyle w:val="ECCParagraph"/>
              </w:rPr>
              <w:t>Receiving system noise temperature</w:t>
            </w:r>
          </w:p>
        </w:tc>
        <w:tc>
          <w:tcPr>
            <w:tcW w:w="2650" w:type="pct"/>
            <w:vAlign w:val="top"/>
            <w:hideMark/>
          </w:tcPr>
          <w:p w14:paraId="6CACC700" w14:textId="77777777" w:rsidR="00F252B4" w:rsidRPr="009456D8" w:rsidRDefault="00F252B4" w:rsidP="00887F3C">
            <w:pPr>
              <w:rPr>
                <w:rStyle w:val="ECCParagraph"/>
              </w:rPr>
            </w:pPr>
            <w:r w:rsidRPr="009456D8">
              <w:rPr>
                <w:rStyle w:val="ECCParagraph"/>
              </w:rPr>
              <w:t>120 K for small antennas (1.2-3 m)</w:t>
            </w:r>
          </w:p>
          <w:p w14:paraId="3B5B4E33" w14:textId="2C50EA0D" w:rsidR="00F252B4" w:rsidRPr="009456D8" w:rsidRDefault="00F252B4" w:rsidP="00887F3C">
            <w:pPr>
              <w:rPr>
                <w:rStyle w:val="ECCParagraph"/>
              </w:rPr>
            </w:pPr>
            <w:r w:rsidRPr="009456D8">
              <w:rPr>
                <w:rStyle w:val="ECCParagraph"/>
              </w:rPr>
              <w:t xml:space="preserve">70 K for large antennas (4.5 m and </w:t>
            </w:r>
            <w:r w:rsidR="00D238C5" w:rsidRPr="009456D8">
              <w:rPr>
                <w:rStyle w:val="ECCParagraph"/>
              </w:rPr>
              <w:t>more</w:t>
            </w:r>
            <w:r w:rsidRPr="009456D8">
              <w:rPr>
                <w:rStyle w:val="ECCParagraph"/>
              </w:rPr>
              <w:t>)</w:t>
            </w:r>
          </w:p>
        </w:tc>
      </w:tr>
      <w:tr w:rsidR="00F252B4" w:rsidRPr="009456D8" w14:paraId="3E0C971D" w14:textId="77777777" w:rsidTr="00D84969">
        <w:trPr>
          <w:trHeight w:val="152"/>
        </w:trPr>
        <w:tc>
          <w:tcPr>
            <w:tcW w:w="2350" w:type="pct"/>
            <w:vAlign w:val="top"/>
          </w:tcPr>
          <w:p w14:paraId="31D76833" w14:textId="291E2044" w:rsidR="00F252B4" w:rsidRPr="009456D8" w:rsidRDefault="00D238C5" w:rsidP="00887F3C">
            <w:pPr>
              <w:rPr>
                <w:rStyle w:val="ECCParagraph"/>
              </w:rPr>
            </w:pPr>
            <w:r w:rsidRPr="009456D8">
              <w:rPr>
                <w:rStyle w:val="ECCParagraph"/>
              </w:rPr>
              <w:t>A</w:t>
            </w:r>
            <w:r w:rsidR="00F252B4" w:rsidRPr="009456D8">
              <w:rPr>
                <w:rStyle w:val="ECCParagraph"/>
              </w:rPr>
              <w:t>ntenna elevation pointing</w:t>
            </w:r>
          </w:p>
        </w:tc>
        <w:tc>
          <w:tcPr>
            <w:tcW w:w="2650" w:type="pct"/>
            <w:vAlign w:val="top"/>
          </w:tcPr>
          <w:p w14:paraId="2FC5459E" w14:textId="77777777" w:rsidR="00F252B4" w:rsidRPr="009456D8" w:rsidRDefault="00F252B4" w:rsidP="00887F3C">
            <w:pPr>
              <w:rPr>
                <w:rStyle w:val="ECCParagraph"/>
              </w:rPr>
            </w:pPr>
            <w:r w:rsidRPr="009456D8">
              <w:rPr>
                <w:rStyle w:val="ECCParagraph"/>
              </w:rPr>
              <w:t>10 degrees</w:t>
            </w:r>
          </w:p>
        </w:tc>
      </w:tr>
      <w:tr w:rsidR="00F252B4" w:rsidRPr="009456D8" w14:paraId="082A29C1" w14:textId="77777777" w:rsidTr="00D84969">
        <w:trPr>
          <w:trHeight w:val="70"/>
        </w:trPr>
        <w:tc>
          <w:tcPr>
            <w:tcW w:w="2350" w:type="pct"/>
            <w:vAlign w:val="top"/>
          </w:tcPr>
          <w:p w14:paraId="040E0FC7" w14:textId="41244C1F" w:rsidR="00F252B4" w:rsidRPr="009456D8" w:rsidRDefault="00F252B4" w:rsidP="00887F3C">
            <w:pPr>
              <w:rPr>
                <w:rStyle w:val="ECCParagraph"/>
              </w:rPr>
            </w:pPr>
            <w:r w:rsidRPr="009456D8">
              <w:rPr>
                <w:rStyle w:val="ECCParagraph"/>
              </w:rPr>
              <w:t xml:space="preserve">Antenna </w:t>
            </w:r>
            <w:r w:rsidR="00D238C5" w:rsidRPr="009456D8">
              <w:rPr>
                <w:rStyle w:val="ECCParagraph"/>
              </w:rPr>
              <w:t>c</w:t>
            </w:r>
            <w:r w:rsidRPr="009456D8">
              <w:rPr>
                <w:rStyle w:val="ECCParagraph"/>
              </w:rPr>
              <w:t xml:space="preserve">entre </w:t>
            </w:r>
            <w:r w:rsidR="00D238C5" w:rsidRPr="009456D8">
              <w:rPr>
                <w:rStyle w:val="ECCParagraph"/>
              </w:rPr>
              <w:t>h</w:t>
            </w:r>
            <w:r w:rsidRPr="009456D8">
              <w:rPr>
                <w:rStyle w:val="ECCParagraph"/>
              </w:rPr>
              <w:t xml:space="preserve">eight above ground </w:t>
            </w:r>
          </w:p>
        </w:tc>
        <w:tc>
          <w:tcPr>
            <w:tcW w:w="2650" w:type="pct"/>
            <w:vAlign w:val="top"/>
          </w:tcPr>
          <w:p w14:paraId="2A7FE969" w14:textId="77777777" w:rsidR="00F252B4" w:rsidRPr="009456D8" w:rsidRDefault="00F252B4" w:rsidP="00887F3C">
            <w:pPr>
              <w:rPr>
                <w:rStyle w:val="ECCParagraph"/>
              </w:rPr>
            </w:pPr>
            <w:r w:rsidRPr="009456D8">
              <w:rPr>
                <w:rStyle w:val="ECCParagraph"/>
              </w:rPr>
              <w:t>10 m</w:t>
            </w:r>
          </w:p>
        </w:tc>
      </w:tr>
    </w:tbl>
    <w:p w14:paraId="549084F6" w14:textId="77777777" w:rsidR="00F252B4" w:rsidRPr="009456D8" w:rsidRDefault="00F252B4" w:rsidP="00887F3C">
      <w:pPr>
        <w:pStyle w:val="Heading4"/>
        <w:rPr>
          <w:rStyle w:val="ECCParagraph"/>
        </w:rPr>
      </w:pPr>
      <w:bookmarkStart w:id="178" w:name="_Toc138704637"/>
      <w:bookmarkStart w:id="179" w:name="_Toc138704764"/>
      <w:bookmarkStart w:id="180" w:name="_Toc138342317"/>
      <w:r w:rsidRPr="009456D8">
        <w:rPr>
          <w:rStyle w:val="ECCParagraph"/>
        </w:rPr>
        <w:lastRenderedPageBreak/>
        <w:t>FSS protection criteria</w:t>
      </w:r>
      <w:bookmarkEnd w:id="178"/>
      <w:bookmarkEnd w:id="179"/>
      <w:bookmarkEnd w:id="180"/>
    </w:p>
    <w:p w14:paraId="4749C5E1" w14:textId="3242F41C" w:rsidR="00F252B4" w:rsidRPr="009456D8" w:rsidRDefault="00F252B4" w:rsidP="00216644">
      <w:pPr>
        <w:pStyle w:val="Caption"/>
        <w:rPr>
          <w:rStyle w:val="ECCParagraph"/>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22</w:t>
      </w:r>
      <w:r w:rsidR="00C45EA5" w:rsidRPr="009456D8">
        <w:rPr>
          <w:rStyle w:val="ECCParagraph"/>
        </w:rPr>
        <w:fldChar w:fldCharType="end"/>
      </w:r>
      <w:r w:rsidRPr="009456D8">
        <w:rPr>
          <w:rStyle w:val="ECCParagraph"/>
        </w:rPr>
        <w:t>: Protection criteria for FSS (in-band)</w:t>
      </w:r>
    </w:p>
    <w:tbl>
      <w:tblPr>
        <w:tblStyle w:val="ECCTable-redheader"/>
        <w:tblW w:w="5000" w:type="pct"/>
        <w:tblInd w:w="0" w:type="dxa"/>
        <w:tblLook w:val="04A0" w:firstRow="1" w:lastRow="0" w:firstColumn="1" w:lastColumn="0" w:noHBand="0" w:noVBand="1"/>
      </w:tblPr>
      <w:tblGrid>
        <w:gridCol w:w="1980"/>
        <w:gridCol w:w="1417"/>
        <w:gridCol w:w="4252"/>
        <w:gridCol w:w="1980"/>
      </w:tblGrid>
      <w:tr w:rsidR="00F252B4" w:rsidRPr="009456D8" w14:paraId="65CBD5A7" w14:textId="77777777" w:rsidTr="006340AF">
        <w:trPr>
          <w:cnfStyle w:val="100000000000" w:firstRow="1" w:lastRow="0" w:firstColumn="0" w:lastColumn="0" w:oddVBand="0" w:evenVBand="0" w:oddHBand="0" w:evenHBand="0" w:firstRowFirstColumn="0" w:firstRowLastColumn="0" w:lastRowFirstColumn="0" w:lastRowLastColumn="0"/>
          <w:trHeight w:val="233"/>
        </w:trPr>
        <w:tc>
          <w:tcPr>
            <w:tcW w:w="1028" w:type="pct"/>
            <w:hideMark/>
          </w:tcPr>
          <w:p w14:paraId="743933E2" w14:textId="1DF02A01" w:rsidR="00F252B4" w:rsidRPr="009456D8" w:rsidRDefault="00F252B4" w:rsidP="00887F3C">
            <w:pPr>
              <w:rPr>
                <w:rStyle w:val="ECCParagraph"/>
              </w:rPr>
            </w:pPr>
            <w:r w:rsidRPr="009456D8">
              <w:rPr>
                <w:rStyle w:val="ECCParagraph"/>
              </w:rPr>
              <w:t xml:space="preserve">Frequency </w:t>
            </w:r>
            <w:r w:rsidR="0046213B" w:rsidRPr="009456D8">
              <w:rPr>
                <w:rStyle w:val="ECCParagraph"/>
              </w:rPr>
              <w:t>r</w:t>
            </w:r>
            <w:r w:rsidRPr="009456D8">
              <w:rPr>
                <w:rStyle w:val="ECCParagraph"/>
              </w:rPr>
              <w:t>ange</w:t>
            </w:r>
          </w:p>
        </w:tc>
        <w:tc>
          <w:tcPr>
            <w:tcW w:w="736" w:type="pct"/>
          </w:tcPr>
          <w:p w14:paraId="51885B90" w14:textId="358C95EC" w:rsidR="00F252B4" w:rsidRPr="009456D8" w:rsidRDefault="00E17ED6" w:rsidP="00E17ED6">
            <w:pPr>
              <w:pStyle w:val="ECCTableHeaderwhitefont"/>
              <w:rPr>
                <w:rStyle w:val="ECCParagraph"/>
              </w:rPr>
            </w:pPr>
            <w:r>
              <w:rPr>
                <w:rStyle w:val="cf01"/>
              </w:rPr>
              <w:t>Protection Criteria</w:t>
            </w:r>
          </w:p>
        </w:tc>
        <w:tc>
          <w:tcPr>
            <w:tcW w:w="2208" w:type="pct"/>
            <w:hideMark/>
          </w:tcPr>
          <w:p w14:paraId="772D83E4" w14:textId="77777777" w:rsidR="00F252B4" w:rsidRPr="009456D8" w:rsidRDefault="00F252B4" w:rsidP="00887F3C">
            <w:pPr>
              <w:rPr>
                <w:rStyle w:val="ECCParagraph"/>
              </w:rPr>
            </w:pPr>
            <w:r w:rsidRPr="009456D8">
              <w:rPr>
                <w:rStyle w:val="ECCParagraph"/>
              </w:rPr>
              <w:t>Percentage of time for which the I/N value could be exceeded (%)</w:t>
            </w:r>
          </w:p>
        </w:tc>
        <w:tc>
          <w:tcPr>
            <w:tcW w:w="1028" w:type="pct"/>
          </w:tcPr>
          <w:p w14:paraId="2829C734" w14:textId="730BDE03" w:rsidR="00F252B4" w:rsidRPr="009456D8" w:rsidRDefault="00F252B4" w:rsidP="00887F3C">
            <w:pPr>
              <w:rPr>
                <w:rStyle w:val="ECCParagraph"/>
              </w:rPr>
            </w:pPr>
            <w:r w:rsidRPr="009456D8">
              <w:rPr>
                <w:rStyle w:val="ECCParagraph"/>
              </w:rPr>
              <w:t xml:space="preserve">I/N </w:t>
            </w:r>
            <w:r w:rsidR="0046213B" w:rsidRPr="009456D8">
              <w:rPr>
                <w:rStyle w:val="ECCParagraph"/>
              </w:rPr>
              <w:t>c</w:t>
            </w:r>
            <w:r w:rsidRPr="009456D8">
              <w:rPr>
                <w:rStyle w:val="ECCParagraph"/>
              </w:rPr>
              <w:t xml:space="preserve">riteria (dB) </w:t>
            </w:r>
          </w:p>
        </w:tc>
      </w:tr>
      <w:tr w:rsidR="00F252B4" w:rsidRPr="009456D8" w14:paraId="644CEF62" w14:textId="77777777" w:rsidTr="006340AF">
        <w:trPr>
          <w:trHeight w:val="70"/>
        </w:trPr>
        <w:tc>
          <w:tcPr>
            <w:tcW w:w="1028" w:type="pct"/>
            <w:vAlign w:val="top"/>
          </w:tcPr>
          <w:p w14:paraId="57D0579C" w14:textId="7D561C23" w:rsidR="00F252B4" w:rsidRPr="009456D8" w:rsidRDefault="00F252B4" w:rsidP="00887F3C">
            <w:pPr>
              <w:rPr>
                <w:rStyle w:val="ECCParagraph"/>
              </w:rPr>
            </w:pPr>
            <w:r w:rsidRPr="009456D8">
              <w:rPr>
                <w:rStyle w:val="ECCParagraph"/>
              </w:rPr>
              <w:t>3800-4200 MHz</w:t>
            </w:r>
          </w:p>
        </w:tc>
        <w:tc>
          <w:tcPr>
            <w:tcW w:w="736" w:type="pct"/>
          </w:tcPr>
          <w:p w14:paraId="6EBDE3BF" w14:textId="77777777" w:rsidR="00F252B4" w:rsidRPr="009456D8" w:rsidRDefault="00F252B4" w:rsidP="00887F3C">
            <w:pPr>
              <w:rPr>
                <w:rStyle w:val="ECCParagraph"/>
              </w:rPr>
            </w:pPr>
            <w:r w:rsidRPr="009456D8">
              <w:rPr>
                <w:rStyle w:val="ECCParagraph"/>
              </w:rPr>
              <w:t>Long term</w:t>
            </w:r>
          </w:p>
          <w:p w14:paraId="05D6FBB2" w14:textId="77777777" w:rsidR="00F252B4" w:rsidRPr="009456D8" w:rsidRDefault="00F252B4" w:rsidP="00887F3C">
            <w:pPr>
              <w:rPr>
                <w:rStyle w:val="ECCParagraph"/>
              </w:rPr>
            </w:pPr>
            <w:r w:rsidRPr="009456D8">
              <w:rPr>
                <w:rStyle w:val="ECCParagraph"/>
              </w:rPr>
              <w:t>Short term</w:t>
            </w:r>
          </w:p>
        </w:tc>
        <w:tc>
          <w:tcPr>
            <w:tcW w:w="2208" w:type="pct"/>
            <w:vAlign w:val="top"/>
          </w:tcPr>
          <w:p w14:paraId="23827EF5" w14:textId="77777777" w:rsidR="00F252B4" w:rsidRPr="009456D8" w:rsidRDefault="00F252B4" w:rsidP="00887F3C">
            <w:pPr>
              <w:rPr>
                <w:rStyle w:val="ECCParagraph"/>
              </w:rPr>
            </w:pPr>
            <w:r w:rsidRPr="009456D8">
              <w:rPr>
                <w:rStyle w:val="ECCParagraph"/>
              </w:rPr>
              <w:t>20%</w:t>
            </w:r>
          </w:p>
          <w:p w14:paraId="604D45AF" w14:textId="28891568" w:rsidR="00F252B4" w:rsidRPr="009456D8" w:rsidRDefault="00F252B4" w:rsidP="00887F3C">
            <w:pPr>
              <w:rPr>
                <w:rStyle w:val="ECCParagraph"/>
              </w:rPr>
            </w:pPr>
            <w:r w:rsidRPr="009456D8">
              <w:rPr>
                <w:rStyle w:val="ECCParagraph"/>
              </w:rPr>
              <w:t>0.005% (</w:t>
            </w:r>
            <w:r w:rsidR="00D238C5" w:rsidRPr="009456D8">
              <w:rPr>
                <w:rStyle w:val="ECCParagraph"/>
              </w:rPr>
              <w:t>Note</w:t>
            </w:r>
            <w:r w:rsidRPr="009456D8">
              <w:rPr>
                <w:rStyle w:val="ECCParagraph"/>
              </w:rPr>
              <w:t>)</w:t>
            </w:r>
          </w:p>
        </w:tc>
        <w:tc>
          <w:tcPr>
            <w:tcW w:w="1028" w:type="pct"/>
            <w:vAlign w:val="top"/>
          </w:tcPr>
          <w:p w14:paraId="0F772BC2" w14:textId="77777777" w:rsidR="00F252B4" w:rsidRPr="009456D8" w:rsidRDefault="00F252B4" w:rsidP="00887F3C">
            <w:pPr>
              <w:rPr>
                <w:rStyle w:val="ECCParagraph"/>
              </w:rPr>
            </w:pPr>
            <w:r w:rsidRPr="009456D8">
              <w:rPr>
                <w:rStyle w:val="ECCParagraph"/>
              </w:rPr>
              <w:t>−10.5</w:t>
            </w:r>
          </w:p>
          <w:p w14:paraId="69D67B81" w14:textId="2E070FF3" w:rsidR="00F252B4" w:rsidRPr="009456D8" w:rsidRDefault="00F252B4" w:rsidP="00887F3C">
            <w:pPr>
              <w:rPr>
                <w:rStyle w:val="ECCParagraph"/>
              </w:rPr>
            </w:pPr>
            <w:r w:rsidRPr="009456D8">
              <w:rPr>
                <w:rStyle w:val="ECCParagraph"/>
              </w:rPr>
              <w:t>−1.3 (</w:t>
            </w:r>
            <w:r w:rsidR="00D238C5" w:rsidRPr="009456D8">
              <w:rPr>
                <w:rStyle w:val="ECCParagraph"/>
              </w:rPr>
              <w:t>Note</w:t>
            </w:r>
            <w:r w:rsidRPr="009456D8">
              <w:rPr>
                <w:rStyle w:val="ECCParagraph"/>
              </w:rPr>
              <w:t>)</w:t>
            </w:r>
          </w:p>
        </w:tc>
      </w:tr>
      <w:tr w:rsidR="00A16BC4" w:rsidRPr="00440CC5" w14:paraId="2C575671" w14:textId="77777777" w:rsidTr="00A16BC4">
        <w:trPr>
          <w:trHeight w:val="70"/>
        </w:trPr>
        <w:tc>
          <w:tcPr>
            <w:tcW w:w="5000" w:type="pct"/>
            <w:gridSpan w:val="4"/>
            <w:vAlign w:val="top"/>
          </w:tcPr>
          <w:p w14:paraId="57C49A11" w14:textId="1B814730" w:rsidR="00A16BC4" w:rsidRPr="00440CC5" w:rsidRDefault="00D238C5" w:rsidP="00440CC5">
            <w:pPr>
              <w:pStyle w:val="ECCTablenote"/>
              <w:rPr>
                <w:rStyle w:val="ECCParagraph"/>
                <w:sz w:val="16"/>
              </w:rPr>
            </w:pPr>
            <w:r w:rsidRPr="00440CC5">
              <w:rPr>
                <w:rStyle w:val="ECCParagraph"/>
                <w:sz w:val="16"/>
              </w:rPr>
              <w:t>Note</w:t>
            </w:r>
            <w:r w:rsidR="005C7E91" w:rsidRPr="00440CC5">
              <w:rPr>
                <w:rStyle w:val="ECCParagraph"/>
                <w:sz w:val="16"/>
              </w:rPr>
              <w:t xml:space="preserve">: Studies using short-term protection criteria could be assessed on the basis that these values were put forward by WP 4A to facilitate and complete the work for WRC-23 agenda items and these values may evolve in the future based on inputs to the ITU-R. </w:t>
            </w:r>
            <w:r w:rsidR="00556583" w:rsidRPr="00440CC5">
              <w:rPr>
                <w:rStyle w:val="ECCParagraph"/>
                <w:sz w:val="16"/>
              </w:rPr>
              <w:t xml:space="preserve">In 2023 </w:t>
            </w:r>
            <w:r w:rsidR="005C7E91" w:rsidRPr="00440CC5">
              <w:rPr>
                <w:rStyle w:val="ECCParagraph"/>
                <w:sz w:val="16"/>
              </w:rPr>
              <w:t>WP 4A ha</w:t>
            </w:r>
            <w:r w:rsidR="00556583" w:rsidRPr="00440CC5">
              <w:rPr>
                <w:rStyle w:val="ECCParagraph"/>
                <w:sz w:val="16"/>
              </w:rPr>
              <w:t>d</w:t>
            </w:r>
            <w:r w:rsidR="005C7E91" w:rsidRPr="00440CC5">
              <w:rPr>
                <w:rStyle w:val="ECCParagraph"/>
                <w:sz w:val="16"/>
              </w:rPr>
              <w:t xml:space="preserve"> not completed its work in developing short-term protection criteria, however WP 5D </w:t>
            </w:r>
            <w:r w:rsidR="00556583" w:rsidRPr="00440CC5">
              <w:rPr>
                <w:rStyle w:val="ECCParagraph"/>
                <w:sz w:val="16"/>
              </w:rPr>
              <w:t xml:space="preserve">was </w:t>
            </w:r>
            <w:r w:rsidR="005C7E91" w:rsidRPr="00440CC5">
              <w:rPr>
                <w:rStyle w:val="ECCParagraph"/>
                <w:sz w:val="16"/>
              </w:rPr>
              <w:t>invited to consider these short-term protection criteria to the extent practicable.</w:t>
            </w:r>
          </w:p>
        </w:tc>
      </w:tr>
    </w:tbl>
    <w:p w14:paraId="0E98200C" w14:textId="77777777" w:rsidR="00F252B4" w:rsidRPr="009456D8" w:rsidRDefault="00F252B4" w:rsidP="007B61A1">
      <w:pPr>
        <w:pStyle w:val="Heading2"/>
        <w:rPr>
          <w:rStyle w:val="ECCParagraph"/>
        </w:rPr>
      </w:pPr>
      <w:bookmarkStart w:id="181" w:name="_Toc138704638"/>
      <w:bookmarkStart w:id="182" w:name="_Toc138704765"/>
      <w:bookmarkStart w:id="183" w:name="_Toc138342318"/>
      <w:bookmarkStart w:id="184" w:name="_Toc160031466"/>
      <w:bookmarkStart w:id="185" w:name="_Toc160181032"/>
      <w:bookmarkStart w:id="186" w:name="_Toc172791725"/>
      <w:r w:rsidRPr="009456D8">
        <w:rPr>
          <w:rStyle w:val="ECCParagraph"/>
        </w:rPr>
        <w:t>Parameters for compatibility studies with adjacent band services</w:t>
      </w:r>
      <w:bookmarkEnd w:id="181"/>
      <w:bookmarkEnd w:id="182"/>
      <w:bookmarkEnd w:id="183"/>
      <w:bookmarkEnd w:id="184"/>
      <w:bookmarkEnd w:id="185"/>
      <w:bookmarkEnd w:id="186"/>
    </w:p>
    <w:p w14:paraId="7D1225AD" w14:textId="77777777" w:rsidR="00F252B4" w:rsidRPr="009456D8" w:rsidRDefault="00F252B4" w:rsidP="007B61A1">
      <w:pPr>
        <w:pStyle w:val="Heading3"/>
        <w:rPr>
          <w:rStyle w:val="ECCParagraph"/>
        </w:rPr>
      </w:pPr>
      <w:bookmarkStart w:id="187" w:name="_Toc138704639"/>
      <w:bookmarkStart w:id="188" w:name="_Toc138704766"/>
      <w:bookmarkStart w:id="189" w:name="_Toc138342319"/>
      <w:bookmarkStart w:id="190" w:name="_Toc160031467"/>
      <w:bookmarkStart w:id="191" w:name="_Toc160181033"/>
      <w:bookmarkStart w:id="192" w:name="_Toc172791726"/>
      <w:r w:rsidRPr="009456D8">
        <w:rPr>
          <w:rStyle w:val="ECCParagraph"/>
        </w:rPr>
        <w:t>Mobile service below 3.8 GHz</w:t>
      </w:r>
      <w:bookmarkEnd w:id="187"/>
      <w:bookmarkEnd w:id="188"/>
      <w:bookmarkEnd w:id="189"/>
      <w:bookmarkEnd w:id="190"/>
      <w:bookmarkEnd w:id="191"/>
      <w:bookmarkEnd w:id="192"/>
    </w:p>
    <w:p w14:paraId="3C3C5C54" w14:textId="3E4AAFF5" w:rsidR="00F252B4" w:rsidRPr="009456D8" w:rsidRDefault="00E93E8E" w:rsidP="007B61A1">
      <w:pPr>
        <w:pStyle w:val="Heading4"/>
        <w:rPr>
          <w:rStyle w:val="ECCParagraph"/>
        </w:rPr>
      </w:pPr>
      <w:bookmarkStart w:id="193" w:name="_Toc103172183"/>
      <w:bookmarkStart w:id="194" w:name="_Toc138704640"/>
      <w:bookmarkStart w:id="195" w:name="_Toc138704767"/>
      <w:bookmarkStart w:id="196" w:name="_Toc138342320"/>
      <w:r w:rsidRPr="009456D8">
        <w:rPr>
          <w:rStyle w:val="ECCParagraph"/>
        </w:rPr>
        <w:t xml:space="preserve">MFCN </w:t>
      </w:r>
      <w:bookmarkEnd w:id="193"/>
      <w:bookmarkEnd w:id="194"/>
      <w:bookmarkEnd w:id="195"/>
      <w:bookmarkEnd w:id="196"/>
    </w:p>
    <w:p w14:paraId="72AECD5E" w14:textId="3B392087" w:rsidR="00F252B4" w:rsidRPr="009456D8" w:rsidRDefault="00F252B4" w:rsidP="00216644">
      <w:pPr>
        <w:rPr>
          <w:rStyle w:val="ECCParagraph"/>
        </w:rPr>
      </w:pPr>
      <w:r w:rsidRPr="009456D8">
        <w:rPr>
          <w:rStyle w:val="ECCParagraph"/>
        </w:rPr>
        <w:t xml:space="preserve">The parameters </w:t>
      </w:r>
      <w:r w:rsidR="008717D7" w:rsidRPr="009456D8">
        <w:rPr>
          <w:rStyle w:val="ECCParagraph"/>
        </w:rPr>
        <w:t xml:space="preserve">of </w:t>
      </w:r>
      <w:r w:rsidR="00556583" w:rsidRPr="009456D8">
        <w:rPr>
          <w:rStyle w:val="ECCParagraph"/>
        </w:rPr>
        <w:t>MFCN</w:t>
      </w:r>
      <w:r w:rsidR="008717D7" w:rsidRPr="009456D8">
        <w:rPr>
          <w:rStyle w:val="ECCParagraph"/>
        </w:rPr>
        <w:t xml:space="preserve"> services </w:t>
      </w:r>
      <w:r w:rsidRPr="009456D8">
        <w:rPr>
          <w:rStyle w:val="ECCParagraph"/>
        </w:rPr>
        <w:t>to be used for the coexistence studies with terrestrial WB</w:t>
      </w:r>
      <w:r w:rsidR="00E93E8E" w:rsidRPr="009456D8">
        <w:rPr>
          <w:rStyle w:val="ECCParagraph"/>
        </w:rPr>
        <w:t>B</w:t>
      </w:r>
      <w:r w:rsidR="008717D7" w:rsidRPr="009456D8">
        <w:rPr>
          <w:rStyle w:val="ECCParagraph"/>
        </w:rPr>
        <w:t xml:space="preserve"> LMP </w:t>
      </w:r>
      <w:r w:rsidRPr="009456D8">
        <w:rPr>
          <w:rStyle w:val="ECCParagraph"/>
        </w:rPr>
        <w:t xml:space="preserve">in the adjacent band are </w:t>
      </w:r>
      <w:r w:rsidR="00B652EE" w:rsidRPr="009456D8">
        <w:rPr>
          <w:rStyle w:val="ECCParagraph"/>
        </w:rPr>
        <w:t xml:space="preserve">provided </w:t>
      </w:r>
      <w:r w:rsidRPr="009456D8">
        <w:rPr>
          <w:rStyle w:val="ECCParagraph"/>
        </w:rPr>
        <w:t xml:space="preserve">in </w:t>
      </w:r>
      <w:r w:rsidRPr="009456D8">
        <w:rPr>
          <w:rStyle w:val="ECCParagraph"/>
        </w:rPr>
        <w:fldChar w:fldCharType="begin"/>
      </w:r>
      <w:r w:rsidRPr="009456D8">
        <w:rPr>
          <w:rStyle w:val="ECCParagraph"/>
        </w:rPr>
        <w:instrText xml:space="preserve"> REF _Ref137805444 \h  \* MERGEFORMAT </w:instrText>
      </w:r>
      <w:r w:rsidRPr="009456D8">
        <w:rPr>
          <w:rStyle w:val="ECCParagraph"/>
        </w:rPr>
      </w:r>
      <w:r w:rsidRPr="009456D8">
        <w:rPr>
          <w:rStyle w:val="ECCParagraph"/>
        </w:rPr>
        <w:fldChar w:fldCharType="separate"/>
      </w:r>
      <w:r w:rsidR="00C12604" w:rsidRPr="009456D8">
        <w:rPr>
          <w:rStyle w:val="ECCParagraph"/>
        </w:rPr>
        <w:t>Table 23</w:t>
      </w:r>
      <w:r w:rsidRPr="009456D8">
        <w:rPr>
          <w:rStyle w:val="ECCParagraph"/>
        </w:rPr>
        <w:fldChar w:fldCharType="end"/>
      </w:r>
      <w:r w:rsidR="00B652EE" w:rsidRPr="009456D8">
        <w:rPr>
          <w:rStyle w:val="ECCParagraph"/>
        </w:rPr>
        <w:t xml:space="preserve"> and </w:t>
      </w:r>
      <w:r w:rsidR="00B652EE" w:rsidRPr="009456D8">
        <w:rPr>
          <w:rStyle w:val="ECCParagraph"/>
        </w:rPr>
        <w:fldChar w:fldCharType="begin"/>
      </w:r>
      <w:r w:rsidR="00B652EE" w:rsidRPr="009456D8">
        <w:rPr>
          <w:rStyle w:val="ECCParagraph"/>
        </w:rPr>
        <w:instrText xml:space="preserve"> REF _Ref161660248 \h </w:instrText>
      </w:r>
      <w:r w:rsidR="00556583" w:rsidRPr="009456D8">
        <w:rPr>
          <w:rStyle w:val="ECCParagraph"/>
        </w:rPr>
        <w:instrText xml:space="preserve"> \* MERGEFORMAT </w:instrText>
      </w:r>
      <w:r w:rsidR="00B652EE" w:rsidRPr="009456D8">
        <w:rPr>
          <w:rStyle w:val="ECCParagraph"/>
        </w:rPr>
      </w:r>
      <w:r w:rsidR="00B652EE" w:rsidRPr="009456D8">
        <w:rPr>
          <w:rStyle w:val="ECCParagraph"/>
        </w:rPr>
        <w:fldChar w:fldCharType="separate"/>
      </w:r>
      <w:r w:rsidR="00C12604" w:rsidRPr="009456D8">
        <w:rPr>
          <w:rStyle w:val="ECCParagraph"/>
        </w:rPr>
        <w:t>Table 24</w:t>
      </w:r>
      <w:r w:rsidR="00B652EE" w:rsidRPr="009456D8">
        <w:rPr>
          <w:rStyle w:val="ECCParagraph"/>
        </w:rPr>
        <w:fldChar w:fldCharType="end"/>
      </w:r>
      <w:r w:rsidR="00610474" w:rsidRPr="009456D8">
        <w:rPr>
          <w:rStyle w:val="ECCParagraph"/>
        </w:rPr>
        <w:t>.</w:t>
      </w:r>
    </w:p>
    <w:p w14:paraId="37097A99" w14:textId="19A1AF6A" w:rsidR="00F252B4" w:rsidRPr="009456D8" w:rsidRDefault="00F252B4" w:rsidP="007B61A1">
      <w:pPr>
        <w:pStyle w:val="Caption"/>
        <w:rPr>
          <w:rStyle w:val="ECCParagraph"/>
        </w:rPr>
      </w:pPr>
      <w:bookmarkStart w:id="197" w:name="_Ref137805444"/>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23</w:t>
      </w:r>
      <w:r w:rsidR="00C45EA5" w:rsidRPr="009456D8">
        <w:rPr>
          <w:rStyle w:val="ECCParagraph"/>
        </w:rPr>
        <w:fldChar w:fldCharType="end"/>
      </w:r>
      <w:bookmarkEnd w:id="197"/>
      <w:r w:rsidRPr="009456D8">
        <w:rPr>
          <w:rStyle w:val="ECCParagraph"/>
        </w:rPr>
        <w:t xml:space="preserve">: General parameters of the </w:t>
      </w:r>
      <w:r w:rsidR="00556583" w:rsidRPr="009456D8">
        <w:rPr>
          <w:rStyle w:val="ECCParagraph"/>
        </w:rPr>
        <w:t>MFCN</w:t>
      </w:r>
      <w:r w:rsidRPr="009456D8">
        <w:rPr>
          <w:rStyle w:val="ECCParagraph"/>
        </w:rPr>
        <w:t xml:space="preserve"> systems to be used in the coexistence studies - Beamforming antenna characteristics for IMT in 1710-4990 MHz </w:t>
      </w:r>
    </w:p>
    <w:tbl>
      <w:tblPr>
        <w:tblStyle w:val="ECCTable-redheader"/>
        <w:tblW w:w="5000" w:type="pct"/>
        <w:tblInd w:w="0" w:type="dxa"/>
        <w:tblLook w:val="04A0" w:firstRow="1" w:lastRow="0" w:firstColumn="1" w:lastColumn="0" w:noHBand="0" w:noVBand="1"/>
      </w:tblPr>
      <w:tblGrid>
        <w:gridCol w:w="606"/>
        <w:gridCol w:w="2226"/>
        <w:gridCol w:w="1229"/>
        <w:gridCol w:w="1321"/>
        <w:gridCol w:w="1508"/>
        <w:gridCol w:w="1784"/>
        <w:gridCol w:w="955"/>
      </w:tblGrid>
      <w:tr w:rsidR="00DF472E" w:rsidRPr="009456D8" w14:paraId="04C8D629" w14:textId="77777777" w:rsidTr="00887F3C">
        <w:trPr>
          <w:cnfStyle w:val="100000000000" w:firstRow="1" w:lastRow="0" w:firstColumn="0" w:lastColumn="0" w:oddVBand="0" w:evenVBand="0" w:oddHBand="0" w:evenHBand="0" w:firstRowFirstColumn="0" w:firstRowLastColumn="0" w:lastRowFirstColumn="0" w:lastRowLastColumn="0"/>
        </w:trPr>
        <w:tc>
          <w:tcPr>
            <w:tcW w:w="315" w:type="pct"/>
            <w:hideMark/>
          </w:tcPr>
          <w:p w14:paraId="01B10558" w14:textId="77777777" w:rsidR="00F252B4" w:rsidRPr="009456D8" w:rsidRDefault="00F252B4" w:rsidP="007B61A1">
            <w:pPr>
              <w:rPr>
                <w:rStyle w:val="ECCParagraph"/>
              </w:rPr>
            </w:pPr>
            <w:r w:rsidRPr="009456D8">
              <w:rPr>
                <w:rStyle w:val="ECCParagraph"/>
              </w:rPr>
              <w:t> </w:t>
            </w:r>
          </w:p>
        </w:tc>
        <w:tc>
          <w:tcPr>
            <w:tcW w:w="1156" w:type="pct"/>
            <w:hideMark/>
          </w:tcPr>
          <w:p w14:paraId="7F26B890" w14:textId="4D83F602" w:rsidR="00F252B4" w:rsidRPr="009456D8" w:rsidRDefault="00E17ED6" w:rsidP="007B61A1">
            <w:pPr>
              <w:rPr>
                <w:rStyle w:val="ECCParagraph"/>
              </w:rPr>
            </w:pPr>
            <w:r>
              <w:rPr>
                <w:rStyle w:val="ECCParagraph"/>
              </w:rPr>
              <w:t>Parameter</w:t>
            </w:r>
            <w:r w:rsidR="00F252B4" w:rsidRPr="009456D8">
              <w:rPr>
                <w:rStyle w:val="ECCParagraph"/>
              </w:rPr>
              <w:t> </w:t>
            </w:r>
          </w:p>
        </w:tc>
        <w:tc>
          <w:tcPr>
            <w:tcW w:w="638" w:type="pct"/>
            <w:hideMark/>
          </w:tcPr>
          <w:p w14:paraId="0B8363FB" w14:textId="77777777" w:rsidR="00F252B4" w:rsidRPr="009456D8" w:rsidRDefault="00F252B4" w:rsidP="007B61A1">
            <w:pPr>
              <w:rPr>
                <w:rStyle w:val="ECCParagraph"/>
              </w:rPr>
            </w:pPr>
            <w:r w:rsidRPr="009456D8">
              <w:rPr>
                <w:rStyle w:val="ECCParagraph"/>
              </w:rPr>
              <w:t>Rural macro</w:t>
            </w:r>
          </w:p>
        </w:tc>
        <w:tc>
          <w:tcPr>
            <w:tcW w:w="686" w:type="pct"/>
            <w:hideMark/>
          </w:tcPr>
          <w:p w14:paraId="4A9F3B5F" w14:textId="77777777" w:rsidR="00F252B4" w:rsidRPr="009456D8" w:rsidRDefault="00F252B4" w:rsidP="007B61A1">
            <w:pPr>
              <w:rPr>
                <w:rStyle w:val="ECCParagraph"/>
              </w:rPr>
            </w:pPr>
            <w:r w:rsidRPr="009456D8">
              <w:rPr>
                <w:rStyle w:val="ECCParagraph"/>
              </w:rPr>
              <w:t>Suburban macro</w:t>
            </w:r>
          </w:p>
        </w:tc>
        <w:tc>
          <w:tcPr>
            <w:tcW w:w="783" w:type="pct"/>
            <w:hideMark/>
          </w:tcPr>
          <w:p w14:paraId="59B58546" w14:textId="77777777" w:rsidR="00F252B4" w:rsidRPr="009456D8" w:rsidRDefault="00F252B4" w:rsidP="007B61A1">
            <w:pPr>
              <w:rPr>
                <w:rStyle w:val="ECCParagraph"/>
              </w:rPr>
            </w:pPr>
            <w:r w:rsidRPr="009456D8">
              <w:rPr>
                <w:rStyle w:val="ECCParagraph"/>
              </w:rPr>
              <w:t>Urban macro</w:t>
            </w:r>
          </w:p>
        </w:tc>
        <w:tc>
          <w:tcPr>
            <w:tcW w:w="926" w:type="pct"/>
            <w:hideMark/>
          </w:tcPr>
          <w:p w14:paraId="23C6BF80" w14:textId="77777777" w:rsidR="00F252B4" w:rsidRPr="009456D8" w:rsidRDefault="00F252B4" w:rsidP="007B61A1">
            <w:pPr>
              <w:rPr>
                <w:rStyle w:val="ECCParagraph"/>
              </w:rPr>
            </w:pPr>
            <w:r w:rsidRPr="009456D8">
              <w:rPr>
                <w:rStyle w:val="ECCParagraph"/>
              </w:rPr>
              <w:t xml:space="preserve">Urban small cell (outdoor)/Micro cell </w:t>
            </w:r>
          </w:p>
        </w:tc>
        <w:tc>
          <w:tcPr>
            <w:tcW w:w="496" w:type="pct"/>
            <w:hideMark/>
          </w:tcPr>
          <w:p w14:paraId="1AAD48A6" w14:textId="77777777" w:rsidR="00F252B4" w:rsidRPr="009456D8" w:rsidRDefault="00F252B4" w:rsidP="007B61A1">
            <w:pPr>
              <w:rPr>
                <w:rStyle w:val="ECCParagraph"/>
              </w:rPr>
            </w:pPr>
            <w:r w:rsidRPr="009456D8">
              <w:rPr>
                <w:rStyle w:val="ECCParagraph"/>
              </w:rPr>
              <w:t>Indoor (small cell)</w:t>
            </w:r>
          </w:p>
        </w:tc>
      </w:tr>
      <w:tr w:rsidR="00F252B4" w:rsidRPr="009456D8" w14:paraId="6F936DE1" w14:textId="77777777" w:rsidTr="00887F3C">
        <w:trPr>
          <w:trHeight w:val="335"/>
        </w:trPr>
        <w:tc>
          <w:tcPr>
            <w:tcW w:w="315" w:type="pct"/>
            <w:hideMark/>
          </w:tcPr>
          <w:p w14:paraId="27CC8BCF" w14:textId="77777777" w:rsidR="00F252B4" w:rsidRPr="009456D8" w:rsidRDefault="00F252B4" w:rsidP="00707AE7">
            <w:pPr>
              <w:spacing w:before="40" w:after="40"/>
              <w:jc w:val="left"/>
              <w:rPr>
                <w:rStyle w:val="ECCParagraph"/>
              </w:rPr>
            </w:pPr>
            <w:r w:rsidRPr="009456D8">
              <w:rPr>
                <w:rStyle w:val="ECCParagraph"/>
              </w:rPr>
              <w:t>1</w:t>
            </w:r>
          </w:p>
        </w:tc>
        <w:tc>
          <w:tcPr>
            <w:tcW w:w="4685" w:type="pct"/>
            <w:gridSpan w:val="6"/>
            <w:hideMark/>
          </w:tcPr>
          <w:p w14:paraId="6D1C3E6B" w14:textId="77777777" w:rsidR="00F252B4" w:rsidRPr="009456D8" w:rsidRDefault="00F252B4" w:rsidP="00707AE7">
            <w:pPr>
              <w:spacing w:before="40" w:after="40"/>
              <w:jc w:val="left"/>
              <w:rPr>
                <w:rStyle w:val="ECCParagraph"/>
              </w:rPr>
            </w:pPr>
            <w:r w:rsidRPr="009456D8">
              <w:rPr>
                <w:rStyle w:val="ECCParagraph"/>
              </w:rPr>
              <w:t xml:space="preserve">Base station </w:t>
            </w:r>
            <w:r w:rsidR="00B652EE" w:rsidRPr="009456D8">
              <w:rPr>
                <w:rStyle w:val="ECCParagraph"/>
              </w:rPr>
              <w:t xml:space="preserve">beamforming </w:t>
            </w:r>
            <w:r w:rsidRPr="009456D8">
              <w:rPr>
                <w:rStyle w:val="ECCParagraph"/>
              </w:rPr>
              <w:t>antenna characteristics</w:t>
            </w:r>
          </w:p>
        </w:tc>
      </w:tr>
      <w:tr w:rsidR="00F252B4" w:rsidRPr="009456D8" w14:paraId="7812C40B" w14:textId="77777777" w:rsidTr="00887F3C">
        <w:tc>
          <w:tcPr>
            <w:tcW w:w="315" w:type="pct"/>
            <w:hideMark/>
          </w:tcPr>
          <w:p w14:paraId="05EB36DF" w14:textId="77777777" w:rsidR="00F252B4" w:rsidRPr="009456D8" w:rsidRDefault="00F252B4" w:rsidP="008C17CB">
            <w:pPr>
              <w:spacing w:before="40" w:after="40"/>
              <w:jc w:val="left"/>
              <w:rPr>
                <w:rStyle w:val="ECCParagraph"/>
              </w:rPr>
            </w:pPr>
            <w:r w:rsidRPr="009456D8">
              <w:rPr>
                <w:rStyle w:val="ECCParagraph"/>
              </w:rPr>
              <w:t>1.1</w:t>
            </w:r>
          </w:p>
        </w:tc>
        <w:tc>
          <w:tcPr>
            <w:tcW w:w="1156" w:type="pct"/>
            <w:hideMark/>
          </w:tcPr>
          <w:p w14:paraId="2BA4AC4E" w14:textId="77777777" w:rsidR="00F252B4" w:rsidRPr="009456D8" w:rsidRDefault="00F252B4" w:rsidP="008C17CB">
            <w:pPr>
              <w:spacing w:before="40" w:after="40"/>
              <w:jc w:val="left"/>
              <w:rPr>
                <w:rStyle w:val="ECCParagraph"/>
              </w:rPr>
            </w:pPr>
            <w:r w:rsidRPr="009456D8">
              <w:rPr>
                <w:rStyle w:val="ECCParagraph"/>
              </w:rPr>
              <w:t xml:space="preserve">Antenna pattern </w:t>
            </w:r>
          </w:p>
        </w:tc>
        <w:tc>
          <w:tcPr>
            <w:tcW w:w="2107" w:type="pct"/>
            <w:gridSpan w:val="3"/>
            <w:hideMark/>
          </w:tcPr>
          <w:p w14:paraId="6772F504" w14:textId="6AD33D36" w:rsidR="00F252B4" w:rsidRPr="009456D8" w:rsidRDefault="00F252B4" w:rsidP="008C17CB">
            <w:pPr>
              <w:spacing w:before="40" w:after="40"/>
              <w:jc w:val="left"/>
              <w:rPr>
                <w:rStyle w:val="ECCParagraph"/>
              </w:rPr>
            </w:pPr>
            <w:r w:rsidRPr="009456D8">
              <w:rPr>
                <w:rStyle w:val="ECCParagraph"/>
              </w:rPr>
              <w:t xml:space="preserve">Refer to the extended AAS model in </w:t>
            </w:r>
            <w:r w:rsidR="00D846CF" w:rsidRPr="009456D8">
              <w:rPr>
                <w:rStyle w:val="ECCParagraph"/>
              </w:rPr>
              <w:t xml:space="preserve">Recommendation </w:t>
            </w:r>
            <w:hyperlink r:id="rId16" w:history="1">
              <w:r w:rsidR="00D846CF" w:rsidRPr="009456D8">
                <w:rPr>
                  <w:rStyle w:val="ECCParagraph"/>
                </w:rPr>
                <w:t>ITU-R M.2101</w:t>
              </w:r>
            </w:hyperlink>
            <w:r w:rsidR="00D846CF" w:rsidRPr="009456D8">
              <w:rPr>
                <w:rStyle w:val="ECCParagraph"/>
              </w:rPr>
              <w:t xml:space="preserve"> </w:t>
            </w:r>
            <w:r w:rsidR="00D846CF" w:rsidRPr="009456D8">
              <w:rPr>
                <w:rStyle w:val="ECCParagraph"/>
              </w:rPr>
              <w:fldChar w:fldCharType="begin"/>
            </w:r>
            <w:r w:rsidR="00D846CF" w:rsidRPr="009456D8">
              <w:rPr>
                <w:rStyle w:val="ECCParagraph"/>
              </w:rPr>
              <w:instrText xml:space="preserve"> REF _Ref160799798 \r \h  \* MERGEFORMAT </w:instrText>
            </w:r>
            <w:r w:rsidR="00D846CF" w:rsidRPr="009456D8">
              <w:rPr>
                <w:rStyle w:val="ECCParagraph"/>
              </w:rPr>
            </w:r>
            <w:r w:rsidR="00D846CF" w:rsidRPr="009456D8">
              <w:rPr>
                <w:rStyle w:val="ECCParagraph"/>
              </w:rPr>
              <w:fldChar w:fldCharType="separate"/>
            </w:r>
            <w:r w:rsidR="00C12604" w:rsidRPr="009456D8">
              <w:rPr>
                <w:rStyle w:val="ECCParagraph"/>
              </w:rPr>
              <w:t>[24]</w:t>
            </w:r>
            <w:r w:rsidR="00D846CF" w:rsidRPr="009456D8">
              <w:rPr>
                <w:rStyle w:val="ECCParagraph"/>
              </w:rPr>
              <w:fldChar w:fldCharType="end"/>
            </w:r>
          </w:p>
        </w:tc>
        <w:tc>
          <w:tcPr>
            <w:tcW w:w="926" w:type="pct"/>
            <w:hideMark/>
          </w:tcPr>
          <w:p w14:paraId="402E7BA3" w14:textId="69297536" w:rsidR="00F252B4" w:rsidRPr="009456D8" w:rsidRDefault="00F252B4" w:rsidP="008C17CB">
            <w:pPr>
              <w:spacing w:before="40" w:after="40"/>
              <w:jc w:val="left"/>
              <w:rPr>
                <w:rStyle w:val="ECCParagraph"/>
              </w:rPr>
            </w:pPr>
            <w:r w:rsidRPr="009456D8">
              <w:rPr>
                <w:rStyle w:val="ECCParagraph"/>
              </w:rPr>
              <w:t xml:space="preserve">Refer to section 5 of Recommendation </w:t>
            </w:r>
            <w:hyperlink r:id="rId17" w:history="1">
              <w:r w:rsidRPr="009456D8">
                <w:rPr>
                  <w:rStyle w:val="ECCParagraph"/>
                </w:rPr>
                <w:t>ITU-R M.2101</w:t>
              </w:r>
            </w:hyperlink>
            <w:r w:rsidR="001F3091" w:rsidRPr="009456D8">
              <w:rPr>
                <w:rStyle w:val="ECCParagraph"/>
              </w:rPr>
              <w:t xml:space="preserve"> </w:t>
            </w:r>
            <w:r w:rsidR="001F3091" w:rsidRPr="009456D8">
              <w:rPr>
                <w:rStyle w:val="ECCParagraph"/>
              </w:rPr>
              <w:fldChar w:fldCharType="begin"/>
            </w:r>
            <w:r w:rsidR="001F3091" w:rsidRPr="009456D8">
              <w:rPr>
                <w:rStyle w:val="ECCParagraph"/>
              </w:rPr>
              <w:instrText xml:space="preserve"> REF _Ref160799798 \r \h </w:instrText>
            </w:r>
            <w:r w:rsidR="00BB175C" w:rsidRPr="009456D8">
              <w:rPr>
                <w:rStyle w:val="ECCParagraph"/>
              </w:rPr>
              <w:instrText xml:space="preserve"> \* MERGEFORMAT </w:instrText>
            </w:r>
            <w:r w:rsidR="001F3091" w:rsidRPr="009456D8">
              <w:rPr>
                <w:rStyle w:val="ECCParagraph"/>
              </w:rPr>
            </w:r>
            <w:r w:rsidR="001F3091" w:rsidRPr="009456D8">
              <w:rPr>
                <w:rStyle w:val="ECCParagraph"/>
              </w:rPr>
              <w:fldChar w:fldCharType="separate"/>
            </w:r>
            <w:r w:rsidR="00C12604" w:rsidRPr="009456D8">
              <w:rPr>
                <w:rStyle w:val="ECCParagraph"/>
              </w:rPr>
              <w:t>[24]</w:t>
            </w:r>
            <w:r w:rsidR="001F3091" w:rsidRPr="009456D8">
              <w:rPr>
                <w:rStyle w:val="ECCParagraph"/>
              </w:rPr>
              <w:fldChar w:fldCharType="end"/>
            </w:r>
            <w:r w:rsidRPr="009456D8">
              <w:rPr>
                <w:rStyle w:val="ECCParagraph"/>
              </w:rPr>
              <w:t xml:space="preserve"> </w:t>
            </w:r>
          </w:p>
        </w:tc>
        <w:tc>
          <w:tcPr>
            <w:tcW w:w="496" w:type="pct"/>
          </w:tcPr>
          <w:p w14:paraId="5249E63E"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62F0DF28" w14:textId="77777777" w:rsidTr="00887F3C">
        <w:tc>
          <w:tcPr>
            <w:tcW w:w="315" w:type="pct"/>
            <w:hideMark/>
          </w:tcPr>
          <w:p w14:paraId="02F7CCF1" w14:textId="77777777" w:rsidR="00F252B4" w:rsidRPr="009456D8" w:rsidRDefault="00F252B4" w:rsidP="008C17CB">
            <w:pPr>
              <w:spacing w:before="40" w:after="40"/>
              <w:jc w:val="left"/>
              <w:rPr>
                <w:rStyle w:val="ECCParagraph"/>
              </w:rPr>
            </w:pPr>
            <w:r w:rsidRPr="009456D8">
              <w:rPr>
                <w:rStyle w:val="ECCParagraph"/>
              </w:rPr>
              <w:t>1.2</w:t>
            </w:r>
          </w:p>
        </w:tc>
        <w:tc>
          <w:tcPr>
            <w:tcW w:w="1156" w:type="pct"/>
            <w:hideMark/>
          </w:tcPr>
          <w:p w14:paraId="777DDF3D" w14:textId="77777777" w:rsidR="00F252B4" w:rsidRPr="009456D8" w:rsidRDefault="00F252B4" w:rsidP="008C17CB">
            <w:pPr>
              <w:spacing w:before="40" w:after="40"/>
              <w:jc w:val="left"/>
              <w:rPr>
                <w:rStyle w:val="ECCParagraph"/>
              </w:rPr>
            </w:pPr>
            <w:r w:rsidRPr="009456D8">
              <w:rPr>
                <w:rStyle w:val="ECCParagraph"/>
              </w:rPr>
              <w:t>Element gain (dBi) (Note 1)</w:t>
            </w:r>
          </w:p>
        </w:tc>
        <w:tc>
          <w:tcPr>
            <w:tcW w:w="638" w:type="pct"/>
            <w:hideMark/>
          </w:tcPr>
          <w:p w14:paraId="32EA0F04" w14:textId="77777777" w:rsidR="00F252B4" w:rsidRPr="009456D8" w:rsidRDefault="00F252B4" w:rsidP="008C17CB">
            <w:pPr>
              <w:spacing w:before="40" w:after="40"/>
              <w:jc w:val="left"/>
              <w:rPr>
                <w:rStyle w:val="ECCParagraph"/>
              </w:rPr>
            </w:pPr>
            <w:r w:rsidRPr="009456D8">
              <w:rPr>
                <w:rStyle w:val="ECCParagraph"/>
              </w:rPr>
              <w:t>6.4</w:t>
            </w:r>
          </w:p>
        </w:tc>
        <w:tc>
          <w:tcPr>
            <w:tcW w:w="686" w:type="pct"/>
            <w:hideMark/>
          </w:tcPr>
          <w:p w14:paraId="584ECD91" w14:textId="77777777" w:rsidR="00F252B4" w:rsidRPr="009456D8" w:rsidRDefault="00F252B4" w:rsidP="008C17CB">
            <w:pPr>
              <w:spacing w:before="40" w:after="40"/>
              <w:jc w:val="left"/>
              <w:rPr>
                <w:rStyle w:val="ECCParagraph"/>
              </w:rPr>
            </w:pPr>
            <w:r w:rsidRPr="009456D8">
              <w:rPr>
                <w:rStyle w:val="ECCParagraph"/>
              </w:rPr>
              <w:t>6.4</w:t>
            </w:r>
          </w:p>
        </w:tc>
        <w:tc>
          <w:tcPr>
            <w:tcW w:w="783" w:type="pct"/>
            <w:hideMark/>
          </w:tcPr>
          <w:p w14:paraId="62310798" w14:textId="77777777" w:rsidR="00F252B4" w:rsidRPr="009456D8" w:rsidRDefault="00F252B4" w:rsidP="008C17CB">
            <w:pPr>
              <w:spacing w:before="40" w:after="40"/>
              <w:jc w:val="left"/>
              <w:rPr>
                <w:rStyle w:val="ECCParagraph"/>
              </w:rPr>
            </w:pPr>
            <w:r w:rsidRPr="009456D8">
              <w:rPr>
                <w:rStyle w:val="ECCParagraph"/>
              </w:rPr>
              <w:t>6.4</w:t>
            </w:r>
          </w:p>
        </w:tc>
        <w:tc>
          <w:tcPr>
            <w:tcW w:w="926" w:type="pct"/>
            <w:hideMark/>
          </w:tcPr>
          <w:p w14:paraId="0DFD3CD8" w14:textId="77777777" w:rsidR="00F252B4" w:rsidRPr="009456D8" w:rsidRDefault="00F252B4" w:rsidP="008C17CB">
            <w:pPr>
              <w:spacing w:before="40" w:after="40"/>
              <w:jc w:val="left"/>
              <w:rPr>
                <w:rStyle w:val="ECCParagraph"/>
              </w:rPr>
            </w:pPr>
            <w:r w:rsidRPr="009456D8">
              <w:rPr>
                <w:rStyle w:val="ECCParagraph"/>
              </w:rPr>
              <w:t>6.4</w:t>
            </w:r>
          </w:p>
        </w:tc>
        <w:tc>
          <w:tcPr>
            <w:tcW w:w="496" w:type="pct"/>
          </w:tcPr>
          <w:p w14:paraId="4713F027"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19227B5E" w14:textId="77777777" w:rsidTr="00887F3C">
        <w:tc>
          <w:tcPr>
            <w:tcW w:w="315" w:type="pct"/>
            <w:hideMark/>
          </w:tcPr>
          <w:p w14:paraId="4DADFD50" w14:textId="77777777" w:rsidR="00F252B4" w:rsidRPr="009456D8" w:rsidRDefault="00F252B4" w:rsidP="008C17CB">
            <w:pPr>
              <w:spacing w:before="40" w:after="40"/>
              <w:jc w:val="left"/>
              <w:rPr>
                <w:rStyle w:val="ECCParagraph"/>
              </w:rPr>
            </w:pPr>
            <w:r w:rsidRPr="009456D8">
              <w:rPr>
                <w:rStyle w:val="ECCParagraph"/>
              </w:rPr>
              <w:t>1.3</w:t>
            </w:r>
          </w:p>
        </w:tc>
        <w:tc>
          <w:tcPr>
            <w:tcW w:w="1156" w:type="pct"/>
            <w:hideMark/>
          </w:tcPr>
          <w:p w14:paraId="26DBC29A" w14:textId="77777777" w:rsidR="00F252B4" w:rsidRPr="009456D8" w:rsidRDefault="00F252B4" w:rsidP="008C17CB">
            <w:pPr>
              <w:spacing w:before="40" w:after="40"/>
              <w:jc w:val="left"/>
              <w:rPr>
                <w:rStyle w:val="ECCParagraph"/>
              </w:rPr>
            </w:pPr>
            <w:r w:rsidRPr="009456D8">
              <w:rPr>
                <w:rStyle w:val="ECCParagraph"/>
              </w:rPr>
              <w:t xml:space="preserve">Horizontal/vertical 3 dB beam width of single element (degree) </w:t>
            </w:r>
          </w:p>
        </w:tc>
        <w:tc>
          <w:tcPr>
            <w:tcW w:w="638" w:type="pct"/>
            <w:hideMark/>
          </w:tcPr>
          <w:p w14:paraId="57C54DEF" w14:textId="77777777" w:rsidR="00F252B4" w:rsidRPr="005448C0" w:rsidRDefault="00F252B4" w:rsidP="008C17CB">
            <w:pPr>
              <w:spacing w:before="40" w:after="40"/>
              <w:jc w:val="left"/>
              <w:rPr>
                <w:rStyle w:val="ECCParagraph"/>
                <w:lang w:val="da-DK" w:eastAsia="en-US"/>
              </w:rPr>
            </w:pPr>
            <w:r w:rsidRPr="005448C0">
              <w:rPr>
                <w:rStyle w:val="ECCParagraph"/>
                <w:lang w:val="da-DK"/>
              </w:rPr>
              <w:t>90º for H</w:t>
            </w:r>
            <w:r w:rsidRPr="005448C0">
              <w:rPr>
                <w:rStyle w:val="ECCParagraph"/>
                <w:lang w:val="da-DK"/>
              </w:rPr>
              <w:br/>
              <w:t>65º for V</w:t>
            </w:r>
          </w:p>
        </w:tc>
        <w:tc>
          <w:tcPr>
            <w:tcW w:w="686" w:type="pct"/>
            <w:hideMark/>
          </w:tcPr>
          <w:p w14:paraId="474BA84F" w14:textId="77777777" w:rsidR="00F252B4" w:rsidRPr="005448C0" w:rsidRDefault="00F252B4" w:rsidP="008C17CB">
            <w:pPr>
              <w:spacing w:before="40" w:after="40"/>
              <w:jc w:val="left"/>
              <w:rPr>
                <w:rStyle w:val="ECCParagraph"/>
                <w:lang w:val="da-DK" w:eastAsia="en-US"/>
              </w:rPr>
            </w:pPr>
            <w:r w:rsidRPr="005448C0">
              <w:rPr>
                <w:rStyle w:val="ECCParagraph"/>
                <w:lang w:val="da-DK"/>
              </w:rPr>
              <w:t>90º for H</w:t>
            </w:r>
            <w:r w:rsidRPr="005448C0">
              <w:rPr>
                <w:rStyle w:val="ECCParagraph"/>
                <w:lang w:val="da-DK"/>
              </w:rPr>
              <w:br/>
              <w:t>65º for V</w:t>
            </w:r>
          </w:p>
        </w:tc>
        <w:tc>
          <w:tcPr>
            <w:tcW w:w="783" w:type="pct"/>
            <w:hideMark/>
          </w:tcPr>
          <w:p w14:paraId="3C84BA69" w14:textId="77777777" w:rsidR="00F252B4" w:rsidRPr="005448C0" w:rsidRDefault="00F252B4" w:rsidP="008C17CB">
            <w:pPr>
              <w:spacing w:before="40" w:after="40"/>
              <w:jc w:val="left"/>
              <w:rPr>
                <w:rStyle w:val="ECCParagraph"/>
                <w:lang w:val="da-DK" w:eastAsia="en-US"/>
              </w:rPr>
            </w:pPr>
            <w:r w:rsidRPr="005448C0">
              <w:rPr>
                <w:rStyle w:val="ECCParagraph"/>
                <w:lang w:val="da-DK"/>
              </w:rPr>
              <w:t>90º for H</w:t>
            </w:r>
            <w:r w:rsidRPr="005448C0">
              <w:rPr>
                <w:rStyle w:val="ECCParagraph"/>
                <w:lang w:val="da-DK"/>
              </w:rPr>
              <w:br/>
              <w:t>65º for V</w:t>
            </w:r>
          </w:p>
        </w:tc>
        <w:tc>
          <w:tcPr>
            <w:tcW w:w="926" w:type="pct"/>
            <w:hideMark/>
          </w:tcPr>
          <w:p w14:paraId="4AF03492" w14:textId="77777777" w:rsidR="00F252B4" w:rsidRPr="005448C0" w:rsidRDefault="00F252B4" w:rsidP="008C17CB">
            <w:pPr>
              <w:spacing w:before="40" w:after="40"/>
              <w:jc w:val="left"/>
              <w:rPr>
                <w:rStyle w:val="ECCParagraph"/>
                <w:lang w:val="da-DK" w:eastAsia="en-US"/>
              </w:rPr>
            </w:pPr>
            <w:r w:rsidRPr="005448C0">
              <w:rPr>
                <w:rStyle w:val="ECCParagraph"/>
                <w:lang w:val="da-DK"/>
              </w:rPr>
              <w:t>90º for H</w:t>
            </w:r>
            <w:r w:rsidRPr="005448C0">
              <w:rPr>
                <w:rStyle w:val="ECCParagraph"/>
                <w:lang w:val="da-DK"/>
              </w:rPr>
              <w:br/>
              <w:t>65º for V</w:t>
            </w:r>
          </w:p>
        </w:tc>
        <w:tc>
          <w:tcPr>
            <w:tcW w:w="496" w:type="pct"/>
          </w:tcPr>
          <w:p w14:paraId="7C1DAA7D"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63C0650A" w14:textId="77777777" w:rsidTr="00887F3C">
        <w:tc>
          <w:tcPr>
            <w:tcW w:w="315" w:type="pct"/>
            <w:hideMark/>
          </w:tcPr>
          <w:p w14:paraId="5AE385A9" w14:textId="77777777" w:rsidR="00F252B4" w:rsidRPr="009456D8" w:rsidRDefault="00F252B4" w:rsidP="008C17CB">
            <w:pPr>
              <w:spacing w:before="40" w:after="40"/>
              <w:jc w:val="left"/>
              <w:rPr>
                <w:rStyle w:val="ECCParagraph"/>
              </w:rPr>
            </w:pPr>
            <w:r w:rsidRPr="009456D8">
              <w:rPr>
                <w:rStyle w:val="ECCParagraph"/>
              </w:rPr>
              <w:t>1.4</w:t>
            </w:r>
          </w:p>
        </w:tc>
        <w:tc>
          <w:tcPr>
            <w:tcW w:w="1156" w:type="pct"/>
            <w:hideMark/>
          </w:tcPr>
          <w:p w14:paraId="658B8D4B" w14:textId="77777777" w:rsidR="00F252B4" w:rsidRPr="009456D8" w:rsidRDefault="00F252B4" w:rsidP="008C17CB">
            <w:pPr>
              <w:spacing w:before="40" w:after="40"/>
              <w:jc w:val="left"/>
              <w:rPr>
                <w:rStyle w:val="ECCParagraph"/>
              </w:rPr>
            </w:pPr>
            <w:r w:rsidRPr="009456D8">
              <w:rPr>
                <w:rStyle w:val="ECCParagraph"/>
              </w:rPr>
              <w:t>Horizontal/vertical front</w:t>
            </w:r>
            <w:r w:rsidRPr="009456D8">
              <w:rPr>
                <w:rStyle w:val="ECCParagraph"/>
              </w:rPr>
              <w:noBreakHyphen/>
              <w:t>to</w:t>
            </w:r>
            <w:r w:rsidRPr="009456D8">
              <w:rPr>
                <w:rStyle w:val="ECCParagraph"/>
              </w:rPr>
              <w:noBreakHyphen/>
              <w:t>back ratio (dB)</w:t>
            </w:r>
          </w:p>
        </w:tc>
        <w:tc>
          <w:tcPr>
            <w:tcW w:w="638" w:type="pct"/>
            <w:hideMark/>
          </w:tcPr>
          <w:p w14:paraId="35B85B7A" w14:textId="77777777" w:rsidR="00F252B4" w:rsidRPr="009456D8" w:rsidRDefault="00F252B4" w:rsidP="008C17CB">
            <w:pPr>
              <w:spacing w:before="40" w:after="40"/>
              <w:jc w:val="left"/>
              <w:rPr>
                <w:rStyle w:val="ECCParagraph"/>
              </w:rPr>
            </w:pPr>
            <w:r w:rsidRPr="009456D8">
              <w:rPr>
                <w:rStyle w:val="ECCParagraph"/>
              </w:rPr>
              <w:t>30 for both H/V</w:t>
            </w:r>
          </w:p>
        </w:tc>
        <w:tc>
          <w:tcPr>
            <w:tcW w:w="686" w:type="pct"/>
            <w:hideMark/>
          </w:tcPr>
          <w:p w14:paraId="7C9A1A01" w14:textId="77777777" w:rsidR="00F252B4" w:rsidRPr="009456D8" w:rsidRDefault="00F252B4" w:rsidP="008C17CB">
            <w:pPr>
              <w:spacing w:before="40" w:after="40"/>
              <w:jc w:val="left"/>
              <w:rPr>
                <w:rStyle w:val="ECCParagraph"/>
              </w:rPr>
            </w:pPr>
            <w:r w:rsidRPr="009456D8">
              <w:rPr>
                <w:rStyle w:val="ECCParagraph"/>
              </w:rPr>
              <w:t>30 for both H/V</w:t>
            </w:r>
          </w:p>
        </w:tc>
        <w:tc>
          <w:tcPr>
            <w:tcW w:w="783" w:type="pct"/>
            <w:hideMark/>
          </w:tcPr>
          <w:p w14:paraId="3EE48B87" w14:textId="77777777" w:rsidR="00F252B4" w:rsidRPr="009456D8" w:rsidRDefault="00F252B4" w:rsidP="008C17CB">
            <w:pPr>
              <w:spacing w:before="40" w:after="40"/>
              <w:jc w:val="left"/>
              <w:rPr>
                <w:rStyle w:val="ECCParagraph"/>
              </w:rPr>
            </w:pPr>
            <w:r w:rsidRPr="009456D8">
              <w:rPr>
                <w:rStyle w:val="ECCParagraph"/>
              </w:rPr>
              <w:t>30 for both H/V</w:t>
            </w:r>
          </w:p>
        </w:tc>
        <w:tc>
          <w:tcPr>
            <w:tcW w:w="926" w:type="pct"/>
            <w:hideMark/>
          </w:tcPr>
          <w:p w14:paraId="60C99AEC" w14:textId="77777777" w:rsidR="00F252B4" w:rsidRPr="009456D8" w:rsidRDefault="00F252B4" w:rsidP="008C17CB">
            <w:pPr>
              <w:spacing w:before="40" w:after="40"/>
              <w:jc w:val="left"/>
              <w:rPr>
                <w:rStyle w:val="ECCParagraph"/>
              </w:rPr>
            </w:pPr>
            <w:r w:rsidRPr="009456D8">
              <w:rPr>
                <w:rStyle w:val="ECCParagraph"/>
              </w:rPr>
              <w:t>30 for both H/V</w:t>
            </w:r>
          </w:p>
        </w:tc>
        <w:tc>
          <w:tcPr>
            <w:tcW w:w="496" w:type="pct"/>
          </w:tcPr>
          <w:p w14:paraId="31494A9E"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2B077750" w14:textId="77777777" w:rsidTr="00887F3C">
        <w:tc>
          <w:tcPr>
            <w:tcW w:w="315" w:type="pct"/>
            <w:hideMark/>
          </w:tcPr>
          <w:p w14:paraId="66F12212" w14:textId="77777777" w:rsidR="00F252B4" w:rsidRPr="009456D8" w:rsidRDefault="00F252B4" w:rsidP="008C17CB">
            <w:pPr>
              <w:spacing w:before="40" w:after="40"/>
              <w:jc w:val="left"/>
              <w:rPr>
                <w:rStyle w:val="ECCParagraph"/>
              </w:rPr>
            </w:pPr>
            <w:r w:rsidRPr="009456D8">
              <w:rPr>
                <w:rStyle w:val="ECCParagraph"/>
              </w:rPr>
              <w:t>1.5</w:t>
            </w:r>
          </w:p>
        </w:tc>
        <w:tc>
          <w:tcPr>
            <w:tcW w:w="1156" w:type="pct"/>
            <w:hideMark/>
          </w:tcPr>
          <w:p w14:paraId="4BB50CE4" w14:textId="7655DC18" w:rsidR="00F252B4" w:rsidRPr="009456D8" w:rsidRDefault="00F252B4" w:rsidP="008C17CB">
            <w:pPr>
              <w:spacing w:before="40" w:after="40"/>
              <w:jc w:val="left"/>
              <w:rPr>
                <w:rStyle w:val="ECCParagraph"/>
              </w:rPr>
            </w:pPr>
            <w:r w:rsidRPr="009456D8">
              <w:rPr>
                <w:rStyle w:val="ECCParagraph"/>
              </w:rPr>
              <w:t>Antenna polari</w:t>
            </w:r>
            <w:r w:rsidR="00FD6E3B" w:rsidRPr="009456D8">
              <w:rPr>
                <w:rStyle w:val="ECCParagraph"/>
              </w:rPr>
              <w:t>s</w:t>
            </w:r>
            <w:r w:rsidRPr="009456D8">
              <w:rPr>
                <w:rStyle w:val="ECCParagraph"/>
              </w:rPr>
              <w:t xml:space="preserve">ation </w:t>
            </w:r>
          </w:p>
        </w:tc>
        <w:tc>
          <w:tcPr>
            <w:tcW w:w="638" w:type="pct"/>
            <w:hideMark/>
          </w:tcPr>
          <w:p w14:paraId="7BBC666F" w14:textId="77777777" w:rsidR="00F252B4" w:rsidRPr="009456D8" w:rsidRDefault="00F252B4" w:rsidP="008C17CB">
            <w:pPr>
              <w:spacing w:before="40" w:after="40"/>
              <w:jc w:val="left"/>
              <w:rPr>
                <w:rStyle w:val="ECCParagraph"/>
              </w:rPr>
            </w:pPr>
            <w:r w:rsidRPr="009456D8">
              <w:rPr>
                <w:rStyle w:val="ECCParagraph"/>
              </w:rPr>
              <w:t>Linear ±45º</w:t>
            </w:r>
          </w:p>
        </w:tc>
        <w:tc>
          <w:tcPr>
            <w:tcW w:w="686" w:type="pct"/>
            <w:hideMark/>
          </w:tcPr>
          <w:p w14:paraId="05B2A7D7" w14:textId="77777777" w:rsidR="00F252B4" w:rsidRPr="009456D8" w:rsidRDefault="00F252B4" w:rsidP="008C17CB">
            <w:pPr>
              <w:spacing w:before="40" w:after="40"/>
              <w:jc w:val="left"/>
              <w:rPr>
                <w:rStyle w:val="ECCParagraph"/>
              </w:rPr>
            </w:pPr>
            <w:r w:rsidRPr="009456D8">
              <w:rPr>
                <w:rStyle w:val="ECCParagraph"/>
              </w:rPr>
              <w:t>Linear ±45º</w:t>
            </w:r>
          </w:p>
        </w:tc>
        <w:tc>
          <w:tcPr>
            <w:tcW w:w="783" w:type="pct"/>
            <w:hideMark/>
          </w:tcPr>
          <w:p w14:paraId="31DD8BCB" w14:textId="77777777" w:rsidR="00F252B4" w:rsidRPr="009456D8" w:rsidRDefault="00F252B4" w:rsidP="008C17CB">
            <w:pPr>
              <w:spacing w:before="40" w:after="40"/>
              <w:jc w:val="left"/>
              <w:rPr>
                <w:rStyle w:val="ECCParagraph"/>
              </w:rPr>
            </w:pPr>
            <w:r w:rsidRPr="009456D8">
              <w:rPr>
                <w:rStyle w:val="ECCParagraph"/>
              </w:rPr>
              <w:t>Linear ±45º</w:t>
            </w:r>
          </w:p>
        </w:tc>
        <w:tc>
          <w:tcPr>
            <w:tcW w:w="926" w:type="pct"/>
            <w:hideMark/>
          </w:tcPr>
          <w:p w14:paraId="1B48B66D" w14:textId="77777777" w:rsidR="00F252B4" w:rsidRPr="009456D8" w:rsidRDefault="00F252B4" w:rsidP="008C17CB">
            <w:pPr>
              <w:spacing w:before="40" w:after="40"/>
              <w:jc w:val="left"/>
              <w:rPr>
                <w:rStyle w:val="ECCParagraph"/>
              </w:rPr>
            </w:pPr>
            <w:r w:rsidRPr="009456D8">
              <w:rPr>
                <w:rStyle w:val="ECCParagraph"/>
              </w:rPr>
              <w:t>Linear ±45º</w:t>
            </w:r>
          </w:p>
        </w:tc>
        <w:tc>
          <w:tcPr>
            <w:tcW w:w="496" w:type="pct"/>
          </w:tcPr>
          <w:p w14:paraId="4F8B389B"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224357F2" w14:textId="77777777" w:rsidTr="00887F3C">
        <w:tc>
          <w:tcPr>
            <w:tcW w:w="315" w:type="pct"/>
            <w:hideMark/>
          </w:tcPr>
          <w:p w14:paraId="58790C35" w14:textId="77777777" w:rsidR="00F252B4" w:rsidRPr="009456D8" w:rsidRDefault="00F252B4" w:rsidP="008C17CB">
            <w:pPr>
              <w:spacing w:before="40" w:after="40"/>
              <w:jc w:val="left"/>
              <w:rPr>
                <w:rStyle w:val="ECCParagraph"/>
              </w:rPr>
            </w:pPr>
            <w:r w:rsidRPr="009456D8">
              <w:rPr>
                <w:rStyle w:val="ECCParagraph"/>
              </w:rPr>
              <w:t>1.6</w:t>
            </w:r>
          </w:p>
        </w:tc>
        <w:tc>
          <w:tcPr>
            <w:tcW w:w="1156" w:type="pct"/>
            <w:hideMark/>
          </w:tcPr>
          <w:p w14:paraId="36D6266B" w14:textId="77777777" w:rsidR="00F252B4" w:rsidRPr="009456D8" w:rsidRDefault="00F252B4" w:rsidP="008C17CB">
            <w:pPr>
              <w:spacing w:before="40" w:after="40"/>
              <w:jc w:val="left"/>
              <w:rPr>
                <w:rStyle w:val="ECCParagraph"/>
              </w:rPr>
            </w:pPr>
            <w:r w:rsidRPr="009456D8">
              <w:rPr>
                <w:rStyle w:val="ECCParagraph"/>
              </w:rPr>
              <w:t>Antenna array configuration (Row × Column) (Note 2)</w:t>
            </w:r>
          </w:p>
        </w:tc>
        <w:tc>
          <w:tcPr>
            <w:tcW w:w="638" w:type="pct"/>
            <w:hideMark/>
          </w:tcPr>
          <w:p w14:paraId="508CB68E" w14:textId="77777777" w:rsidR="00F252B4" w:rsidRPr="009456D8" w:rsidRDefault="00F252B4" w:rsidP="008C17CB">
            <w:pPr>
              <w:spacing w:before="40" w:after="40"/>
              <w:jc w:val="left"/>
              <w:rPr>
                <w:rStyle w:val="ECCParagraph"/>
              </w:rPr>
            </w:pPr>
            <w:r w:rsidRPr="009456D8">
              <w:rPr>
                <w:rStyle w:val="ECCParagraph"/>
              </w:rPr>
              <w:t>4 × 8 elements</w:t>
            </w:r>
          </w:p>
        </w:tc>
        <w:tc>
          <w:tcPr>
            <w:tcW w:w="686" w:type="pct"/>
            <w:hideMark/>
          </w:tcPr>
          <w:p w14:paraId="41443DB4" w14:textId="77777777" w:rsidR="00F252B4" w:rsidRPr="009456D8" w:rsidRDefault="00F252B4" w:rsidP="008C17CB">
            <w:pPr>
              <w:spacing w:before="40" w:after="40"/>
              <w:jc w:val="left"/>
              <w:rPr>
                <w:rStyle w:val="ECCParagraph"/>
              </w:rPr>
            </w:pPr>
            <w:r w:rsidRPr="009456D8">
              <w:rPr>
                <w:rStyle w:val="ECCParagraph"/>
              </w:rPr>
              <w:t>4 × 8 elements</w:t>
            </w:r>
          </w:p>
        </w:tc>
        <w:tc>
          <w:tcPr>
            <w:tcW w:w="783" w:type="pct"/>
            <w:hideMark/>
          </w:tcPr>
          <w:p w14:paraId="71FFED3E" w14:textId="77777777" w:rsidR="00F252B4" w:rsidRPr="009456D8" w:rsidRDefault="00F252B4" w:rsidP="008C17CB">
            <w:pPr>
              <w:spacing w:before="40" w:after="40"/>
              <w:jc w:val="left"/>
              <w:rPr>
                <w:rStyle w:val="ECCParagraph"/>
              </w:rPr>
            </w:pPr>
            <w:r w:rsidRPr="009456D8">
              <w:rPr>
                <w:rStyle w:val="ECCParagraph"/>
              </w:rPr>
              <w:t>4 × 8 elements</w:t>
            </w:r>
          </w:p>
        </w:tc>
        <w:tc>
          <w:tcPr>
            <w:tcW w:w="926" w:type="pct"/>
            <w:hideMark/>
          </w:tcPr>
          <w:p w14:paraId="023D4EFA" w14:textId="77777777" w:rsidR="00F252B4" w:rsidRPr="009456D8" w:rsidRDefault="00F252B4" w:rsidP="008C17CB">
            <w:pPr>
              <w:spacing w:before="40" w:after="40"/>
              <w:jc w:val="left"/>
              <w:rPr>
                <w:rStyle w:val="ECCParagraph"/>
              </w:rPr>
            </w:pPr>
            <w:r w:rsidRPr="009456D8">
              <w:rPr>
                <w:rStyle w:val="ECCParagraph"/>
              </w:rPr>
              <w:t>8 × 8 elements</w:t>
            </w:r>
          </w:p>
        </w:tc>
        <w:tc>
          <w:tcPr>
            <w:tcW w:w="496" w:type="pct"/>
          </w:tcPr>
          <w:p w14:paraId="050B6C38"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7AC91842" w14:textId="77777777" w:rsidTr="00887F3C">
        <w:tc>
          <w:tcPr>
            <w:tcW w:w="315" w:type="pct"/>
            <w:hideMark/>
          </w:tcPr>
          <w:p w14:paraId="0C91A0D8" w14:textId="77777777" w:rsidR="00F252B4" w:rsidRPr="009456D8" w:rsidRDefault="00F252B4" w:rsidP="008C17CB">
            <w:pPr>
              <w:spacing w:before="40" w:after="40"/>
              <w:jc w:val="left"/>
              <w:rPr>
                <w:rStyle w:val="ECCParagraph"/>
              </w:rPr>
            </w:pPr>
            <w:r w:rsidRPr="009456D8">
              <w:rPr>
                <w:rStyle w:val="ECCParagraph"/>
              </w:rPr>
              <w:lastRenderedPageBreak/>
              <w:t>1.7</w:t>
            </w:r>
          </w:p>
        </w:tc>
        <w:tc>
          <w:tcPr>
            <w:tcW w:w="1156" w:type="pct"/>
            <w:hideMark/>
          </w:tcPr>
          <w:p w14:paraId="49D44311" w14:textId="6B66A541" w:rsidR="00F252B4" w:rsidRPr="009456D8" w:rsidRDefault="00F252B4" w:rsidP="008C17CB">
            <w:pPr>
              <w:spacing w:before="40" w:after="40"/>
              <w:jc w:val="left"/>
              <w:rPr>
                <w:rStyle w:val="ECCParagraph"/>
              </w:rPr>
            </w:pPr>
            <w:r w:rsidRPr="009456D8">
              <w:rPr>
                <w:rStyle w:val="ECCParagraph"/>
              </w:rPr>
              <w:t>Horizontal/Vertical radiating element/sub-array spacing, dh /dv</w:t>
            </w:r>
          </w:p>
        </w:tc>
        <w:tc>
          <w:tcPr>
            <w:tcW w:w="638" w:type="pct"/>
            <w:hideMark/>
          </w:tcPr>
          <w:p w14:paraId="6F1DB508" w14:textId="77777777" w:rsidR="00F252B4" w:rsidRPr="009456D8" w:rsidRDefault="00F252B4" w:rsidP="008C17CB">
            <w:pPr>
              <w:spacing w:before="40" w:after="40"/>
              <w:jc w:val="left"/>
              <w:rPr>
                <w:rStyle w:val="ECCParagraph"/>
              </w:rPr>
            </w:pPr>
            <w:r w:rsidRPr="009456D8">
              <w:rPr>
                <w:rStyle w:val="ECCParagraph"/>
              </w:rPr>
              <w:t>0.5 of wavelength for H, 2.1 of wavelength for V</w:t>
            </w:r>
          </w:p>
        </w:tc>
        <w:tc>
          <w:tcPr>
            <w:tcW w:w="686" w:type="pct"/>
            <w:hideMark/>
          </w:tcPr>
          <w:p w14:paraId="61B6F1EF" w14:textId="77777777" w:rsidR="00F252B4" w:rsidRPr="009456D8" w:rsidRDefault="00F252B4" w:rsidP="008C17CB">
            <w:pPr>
              <w:spacing w:before="40" w:after="40"/>
              <w:jc w:val="left"/>
              <w:rPr>
                <w:rStyle w:val="ECCParagraph"/>
              </w:rPr>
            </w:pPr>
            <w:r w:rsidRPr="009456D8">
              <w:rPr>
                <w:rStyle w:val="ECCParagraph"/>
              </w:rPr>
              <w:t>0.5 of wavelength for H, 2.1 of wavelength for V</w:t>
            </w:r>
          </w:p>
        </w:tc>
        <w:tc>
          <w:tcPr>
            <w:tcW w:w="783" w:type="pct"/>
            <w:hideMark/>
          </w:tcPr>
          <w:p w14:paraId="426C4BBF" w14:textId="77777777" w:rsidR="00F252B4" w:rsidRPr="009456D8" w:rsidRDefault="00F252B4" w:rsidP="008C17CB">
            <w:pPr>
              <w:spacing w:before="40" w:after="40"/>
              <w:jc w:val="left"/>
              <w:rPr>
                <w:rStyle w:val="ECCParagraph"/>
              </w:rPr>
            </w:pPr>
            <w:r w:rsidRPr="009456D8">
              <w:rPr>
                <w:rStyle w:val="ECCParagraph"/>
              </w:rPr>
              <w:t>0.5 of wavelength for H, 2.1 of wavelength for V</w:t>
            </w:r>
          </w:p>
        </w:tc>
        <w:tc>
          <w:tcPr>
            <w:tcW w:w="926" w:type="pct"/>
            <w:hideMark/>
          </w:tcPr>
          <w:p w14:paraId="4FA2A3C5" w14:textId="77777777" w:rsidR="00F252B4" w:rsidRPr="009456D8" w:rsidRDefault="00F252B4" w:rsidP="008C17CB">
            <w:pPr>
              <w:spacing w:before="40" w:after="40"/>
              <w:jc w:val="left"/>
              <w:rPr>
                <w:rStyle w:val="ECCParagraph"/>
              </w:rPr>
            </w:pPr>
            <w:r w:rsidRPr="009456D8">
              <w:rPr>
                <w:rStyle w:val="ECCParagraph"/>
              </w:rPr>
              <w:t>0.5 of wavelength for H, 0.7 of wavelength for V</w:t>
            </w:r>
          </w:p>
        </w:tc>
        <w:tc>
          <w:tcPr>
            <w:tcW w:w="496" w:type="pct"/>
          </w:tcPr>
          <w:p w14:paraId="2D719E0D"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01059E0E" w14:textId="77777777" w:rsidTr="00887F3C">
        <w:tc>
          <w:tcPr>
            <w:tcW w:w="315" w:type="pct"/>
            <w:hideMark/>
          </w:tcPr>
          <w:p w14:paraId="0FB49D62" w14:textId="77777777" w:rsidR="00F252B4" w:rsidRPr="009456D8" w:rsidRDefault="00F252B4" w:rsidP="008C17CB">
            <w:pPr>
              <w:spacing w:before="40" w:after="40"/>
              <w:jc w:val="left"/>
              <w:rPr>
                <w:rStyle w:val="ECCParagraph"/>
              </w:rPr>
            </w:pPr>
            <w:r w:rsidRPr="009456D8">
              <w:rPr>
                <w:rStyle w:val="ECCParagraph"/>
              </w:rPr>
              <w:t>1.7a</w:t>
            </w:r>
          </w:p>
        </w:tc>
        <w:tc>
          <w:tcPr>
            <w:tcW w:w="1156" w:type="pct"/>
            <w:hideMark/>
          </w:tcPr>
          <w:p w14:paraId="1F066064" w14:textId="77777777" w:rsidR="00F252B4" w:rsidRPr="009456D8" w:rsidRDefault="00F252B4" w:rsidP="008C17CB">
            <w:pPr>
              <w:spacing w:before="40" w:after="40"/>
              <w:jc w:val="left"/>
              <w:rPr>
                <w:rStyle w:val="ECCParagraph"/>
              </w:rPr>
            </w:pPr>
            <w:r w:rsidRPr="009456D8">
              <w:rPr>
                <w:rStyle w:val="ECCParagraph"/>
              </w:rPr>
              <w:t>Number of element rows in sub-array, Msub</w:t>
            </w:r>
          </w:p>
        </w:tc>
        <w:tc>
          <w:tcPr>
            <w:tcW w:w="638" w:type="pct"/>
            <w:hideMark/>
          </w:tcPr>
          <w:p w14:paraId="52ACA11D" w14:textId="77777777" w:rsidR="00F252B4" w:rsidRPr="009456D8" w:rsidRDefault="00F252B4" w:rsidP="008C17CB">
            <w:pPr>
              <w:spacing w:before="40" w:after="40"/>
              <w:jc w:val="left"/>
              <w:rPr>
                <w:rStyle w:val="ECCParagraph"/>
              </w:rPr>
            </w:pPr>
            <w:r w:rsidRPr="009456D8">
              <w:rPr>
                <w:rStyle w:val="ECCParagraph"/>
              </w:rPr>
              <w:t>3</w:t>
            </w:r>
          </w:p>
        </w:tc>
        <w:tc>
          <w:tcPr>
            <w:tcW w:w="686" w:type="pct"/>
            <w:hideMark/>
          </w:tcPr>
          <w:p w14:paraId="43ADA5A2" w14:textId="77777777" w:rsidR="00F252B4" w:rsidRPr="009456D8" w:rsidRDefault="00F252B4" w:rsidP="008C17CB">
            <w:pPr>
              <w:spacing w:before="40" w:after="40"/>
              <w:jc w:val="left"/>
              <w:rPr>
                <w:rStyle w:val="ECCParagraph"/>
              </w:rPr>
            </w:pPr>
            <w:r w:rsidRPr="009456D8">
              <w:rPr>
                <w:rStyle w:val="ECCParagraph"/>
              </w:rPr>
              <w:t>3</w:t>
            </w:r>
          </w:p>
        </w:tc>
        <w:tc>
          <w:tcPr>
            <w:tcW w:w="783" w:type="pct"/>
            <w:hideMark/>
          </w:tcPr>
          <w:p w14:paraId="77B8185B" w14:textId="77777777" w:rsidR="00F252B4" w:rsidRPr="009456D8" w:rsidRDefault="00F252B4" w:rsidP="008C17CB">
            <w:pPr>
              <w:spacing w:before="40" w:after="40"/>
              <w:jc w:val="left"/>
              <w:rPr>
                <w:rStyle w:val="ECCParagraph"/>
              </w:rPr>
            </w:pPr>
            <w:r w:rsidRPr="009456D8">
              <w:rPr>
                <w:rStyle w:val="ECCParagraph"/>
              </w:rPr>
              <w:t>3</w:t>
            </w:r>
          </w:p>
        </w:tc>
        <w:tc>
          <w:tcPr>
            <w:tcW w:w="926" w:type="pct"/>
            <w:hideMark/>
          </w:tcPr>
          <w:p w14:paraId="6C8B5976" w14:textId="77777777" w:rsidR="00F252B4" w:rsidRPr="009456D8" w:rsidRDefault="00F252B4" w:rsidP="008C17CB">
            <w:pPr>
              <w:spacing w:before="40" w:after="40"/>
              <w:jc w:val="left"/>
              <w:rPr>
                <w:rStyle w:val="ECCParagraph"/>
              </w:rPr>
            </w:pPr>
            <w:r w:rsidRPr="009456D8">
              <w:rPr>
                <w:rStyle w:val="ECCParagraph"/>
              </w:rPr>
              <w:t>N/A</w:t>
            </w:r>
          </w:p>
        </w:tc>
        <w:tc>
          <w:tcPr>
            <w:tcW w:w="496" w:type="pct"/>
          </w:tcPr>
          <w:p w14:paraId="38F3EE31"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1CA7D0B4" w14:textId="77777777" w:rsidTr="00887F3C">
        <w:tc>
          <w:tcPr>
            <w:tcW w:w="315" w:type="pct"/>
            <w:hideMark/>
          </w:tcPr>
          <w:p w14:paraId="4F8D20CE" w14:textId="77777777" w:rsidR="00F252B4" w:rsidRPr="009456D8" w:rsidRDefault="00F252B4" w:rsidP="008C17CB">
            <w:pPr>
              <w:spacing w:before="40" w:after="40"/>
              <w:jc w:val="left"/>
              <w:rPr>
                <w:rStyle w:val="ECCParagraph"/>
              </w:rPr>
            </w:pPr>
            <w:r w:rsidRPr="009456D8">
              <w:rPr>
                <w:rStyle w:val="ECCParagraph"/>
              </w:rPr>
              <w:t>1.7b</w:t>
            </w:r>
          </w:p>
        </w:tc>
        <w:tc>
          <w:tcPr>
            <w:tcW w:w="1156" w:type="pct"/>
            <w:hideMark/>
          </w:tcPr>
          <w:p w14:paraId="74304EA2" w14:textId="77777777" w:rsidR="00F252B4" w:rsidRPr="009456D8" w:rsidRDefault="00F252B4" w:rsidP="008C17CB">
            <w:pPr>
              <w:spacing w:before="40" w:after="40"/>
              <w:jc w:val="left"/>
              <w:rPr>
                <w:rStyle w:val="ECCParagraph"/>
              </w:rPr>
            </w:pPr>
            <w:r w:rsidRPr="009456D8">
              <w:rPr>
                <w:rStyle w:val="ECCParagraph"/>
              </w:rPr>
              <w:t>Vertical radiating element spacing in sub-array, dv,sub</w:t>
            </w:r>
          </w:p>
        </w:tc>
        <w:tc>
          <w:tcPr>
            <w:tcW w:w="638" w:type="pct"/>
            <w:hideMark/>
          </w:tcPr>
          <w:p w14:paraId="7C45934F" w14:textId="77777777" w:rsidR="00F252B4" w:rsidRPr="009456D8" w:rsidRDefault="00F252B4" w:rsidP="008C17CB">
            <w:pPr>
              <w:spacing w:before="40" w:after="40"/>
              <w:jc w:val="left"/>
              <w:rPr>
                <w:rStyle w:val="ECCParagraph"/>
              </w:rPr>
            </w:pPr>
            <w:r w:rsidRPr="009456D8">
              <w:rPr>
                <w:rStyle w:val="ECCParagraph"/>
              </w:rPr>
              <w:t>0.7 of wavelength of V</w:t>
            </w:r>
          </w:p>
        </w:tc>
        <w:tc>
          <w:tcPr>
            <w:tcW w:w="686" w:type="pct"/>
            <w:hideMark/>
          </w:tcPr>
          <w:p w14:paraId="143144A6" w14:textId="77777777" w:rsidR="00F252B4" w:rsidRPr="009456D8" w:rsidRDefault="00F252B4" w:rsidP="008C17CB">
            <w:pPr>
              <w:spacing w:before="40" w:after="40"/>
              <w:jc w:val="left"/>
              <w:rPr>
                <w:rStyle w:val="ECCParagraph"/>
              </w:rPr>
            </w:pPr>
            <w:r w:rsidRPr="009456D8">
              <w:rPr>
                <w:rStyle w:val="ECCParagraph"/>
              </w:rPr>
              <w:t>0.7 of wavelength of V</w:t>
            </w:r>
          </w:p>
        </w:tc>
        <w:tc>
          <w:tcPr>
            <w:tcW w:w="783" w:type="pct"/>
            <w:hideMark/>
          </w:tcPr>
          <w:p w14:paraId="41234D07" w14:textId="77777777" w:rsidR="00F252B4" w:rsidRPr="009456D8" w:rsidRDefault="00F252B4" w:rsidP="008C17CB">
            <w:pPr>
              <w:spacing w:before="40" w:after="40"/>
              <w:jc w:val="left"/>
              <w:rPr>
                <w:rStyle w:val="ECCParagraph"/>
              </w:rPr>
            </w:pPr>
            <w:r w:rsidRPr="009456D8">
              <w:rPr>
                <w:rStyle w:val="ECCParagraph"/>
              </w:rPr>
              <w:t>0.7 of wavelength of V</w:t>
            </w:r>
          </w:p>
        </w:tc>
        <w:tc>
          <w:tcPr>
            <w:tcW w:w="926" w:type="pct"/>
            <w:hideMark/>
          </w:tcPr>
          <w:p w14:paraId="024ECC48" w14:textId="77777777" w:rsidR="00F252B4" w:rsidRPr="009456D8" w:rsidRDefault="00F252B4" w:rsidP="008C17CB">
            <w:pPr>
              <w:spacing w:before="40" w:after="40"/>
              <w:jc w:val="left"/>
              <w:rPr>
                <w:rStyle w:val="ECCParagraph"/>
              </w:rPr>
            </w:pPr>
            <w:r w:rsidRPr="009456D8">
              <w:rPr>
                <w:rStyle w:val="ECCParagraph"/>
              </w:rPr>
              <w:t>N/A</w:t>
            </w:r>
          </w:p>
        </w:tc>
        <w:tc>
          <w:tcPr>
            <w:tcW w:w="496" w:type="pct"/>
          </w:tcPr>
          <w:p w14:paraId="23FF8541"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00719512" w14:textId="77777777" w:rsidTr="00887F3C">
        <w:tc>
          <w:tcPr>
            <w:tcW w:w="315" w:type="pct"/>
            <w:hideMark/>
          </w:tcPr>
          <w:p w14:paraId="6CFE5BCF" w14:textId="77777777" w:rsidR="00F252B4" w:rsidRPr="009456D8" w:rsidRDefault="00F252B4" w:rsidP="008C17CB">
            <w:pPr>
              <w:spacing w:before="40" w:after="40"/>
              <w:jc w:val="left"/>
              <w:rPr>
                <w:rStyle w:val="ECCParagraph"/>
              </w:rPr>
            </w:pPr>
            <w:r w:rsidRPr="009456D8">
              <w:rPr>
                <w:rStyle w:val="ECCParagraph"/>
              </w:rPr>
              <w:t>1.7c</w:t>
            </w:r>
          </w:p>
        </w:tc>
        <w:tc>
          <w:tcPr>
            <w:tcW w:w="1156" w:type="pct"/>
            <w:hideMark/>
          </w:tcPr>
          <w:p w14:paraId="75150CE8" w14:textId="77777777" w:rsidR="00F252B4" w:rsidRPr="009456D8" w:rsidRDefault="00F252B4" w:rsidP="008C17CB">
            <w:pPr>
              <w:spacing w:before="40" w:after="40"/>
              <w:jc w:val="left"/>
              <w:rPr>
                <w:rStyle w:val="ECCParagraph"/>
              </w:rPr>
            </w:pPr>
            <w:r w:rsidRPr="009456D8">
              <w:rPr>
                <w:rStyle w:val="ECCParagraph"/>
              </w:rPr>
              <w:t>Pre-set sub-array down-tilt, θsubtilt (degrees)</w:t>
            </w:r>
          </w:p>
        </w:tc>
        <w:tc>
          <w:tcPr>
            <w:tcW w:w="638" w:type="pct"/>
            <w:hideMark/>
          </w:tcPr>
          <w:p w14:paraId="439D1219" w14:textId="77777777" w:rsidR="00F252B4" w:rsidRPr="009456D8" w:rsidRDefault="00F252B4" w:rsidP="008C17CB">
            <w:pPr>
              <w:spacing w:before="40" w:after="40"/>
              <w:jc w:val="left"/>
              <w:rPr>
                <w:rStyle w:val="ECCParagraph"/>
              </w:rPr>
            </w:pPr>
            <w:r w:rsidRPr="009456D8">
              <w:rPr>
                <w:rStyle w:val="ECCParagraph"/>
              </w:rPr>
              <w:t>3</w:t>
            </w:r>
          </w:p>
        </w:tc>
        <w:tc>
          <w:tcPr>
            <w:tcW w:w="686" w:type="pct"/>
            <w:hideMark/>
          </w:tcPr>
          <w:p w14:paraId="7BCC1F9F" w14:textId="77777777" w:rsidR="00F252B4" w:rsidRPr="009456D8" w:rsidRDefault="00F252B4" w:rsidP="008C17CB">
            <w:pPr>
              <w:spacing w:before="40" w:after="40"/>
              <w:jc w:val="left"/>
              <w:rPr>
                <w:rStyle w:val="ECCParagraph"/>
              </w:rPr>
            </w:pPr>
            <w:r w:rsidRPr="009456D8">
              <w:rPr>
                <w:rStyle w:val="ECCParagraph"/>
              </w:rPr>
              <w:t>3</w:t>
            </w:r>
          </w:p>
        </w:tc>
        <w:tc>
          <w:tcPr>
            <w:tcW w:w="783" w:type="pct"/>
            <w:hideMark/>
          </w:tcPr>
          <w:p w14:paraId="60E60F18" w14:textId="77777777" w:rsidR="00F252B4" w:rsidRPr="009456D8" w:rsidRDefault="00F252B4" w:rsidP="008C17CB">
            <w:pPr>
              <w:spacing w:before="40" w:after="40"/>
              <w:jc w:val="left"/>
              <w:rPr>
                <w:rStyle w:val="ECCParagraph"/>
              </w:rPr>
            </w:pPr>
            <w:r w:rsidRPr="009456D8">
              <w:rPr>
                <w:rStyle w:val="ECCParagraph"/>
              </w:rPr>
              <w:t>3</w:t>
            </w:r>
          </w:p>
        </w:tc>
        <w:tc>
          <w:tcPr>
            <w:tcW w:w="926" w:type="pct"/>
            <w:hideMark/>
          </w:tcPr>
          <w:p w14:paraId="74DE0121" w14:textId="77777777" w:rsidR="00F252B4" w:rsidRPr="009456D8" w:rsidRDefault="00F252B4" w:rsidP="008C17CB">
            <w:pPr>
              <w:spacing w:before="40" w:after="40"/>
              <w:jc w:val="left"/>
              <w:rPr>
                <w:rStyle w:val="ECCParagraph"/>
              </w:rPr>
            </w:pPr>
            <w:r w:rsidRPr="009456D8">
              <w:rPr>
                <w:rStyle w:val="ECCParagraph"/>
              </w:rPr>
              <w:t>N/A</w:t>
            </w:r>
          </w:p>
        </w:tc>
        <w:tc>
          <w:tcPr>
            <w:tcW w:w="496" w:type="pct"/>
          </w:tcPr>
          <w:p w14:paraId="03DE4108"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2B4283DD" w14:textId="77777777" w:rsidTr="00887F3C">
        <w:tc>
          <w:tcPr>
            <w:tcW w:w="315" w:type="pct"/>
            <w:hideMark/>
          </w:tcPr>
          <w:p w14:paraId="207079C1" w14:textId="77777777" w:rsidR="00F252B4" w:rsidRPr="009456D8" w:rsidRDefault="00F252B4" w:rsidP="008C17CB">
            <w:pPr>
              <w:spacing w:before="40" w:after="40"/>
              <w:jc w:val="left"/>
              <w:rPr>
                <w:rStyle w:val="ECCParagraph"/>
              </w:rPr>
            </w:pPr>
            <w:r w:rsidRPr="009456D8">
              <w:rPr>
                <w:rStyle w:val="ECCParagraph"/>
              </w:rPr>
              <w:t>1.8</w:t>
            </w:r>
          </w:p>
        </w:tc>
        <w:tc>
          <w:tcPr>
            <w:tcW w:w="1156" w:type="pct"/>
            <w:hideMark/>
          </w:tcPr>
          <w:p w14:paraId="15FBAD05" w14:textId="77777777" w:rsidR="00F252B4" w:rsidRPr="009456D8" w:rsidRDefault="00F252B4" w:rsidP="008C17CB">
            <w:pPr>
              <w:spacing w:before="40" w:after="40"/>
              <w:jc w:val="left"/>
              <w:rPr>
                <w:rStyle w:val="ECCParagraph"/>
              </w:rPr>
            </w:pPr>
            <w:r w:rsidRPr="009456D8">
              <w:rPr>
                <w:rStyle w:val="ECCParagraph"/>
              </w:rPr>
              <w:t>Array Ohmic loss (dB) (Note 1)</w:t>
            </w:r>
          </w:p>
        </w:tc>
        <w:tc>
          <w:tcPr>
            <w:tcW w:w="638" w:type="pct"/>
            <w:hideMark/>
          </w:tcPr>
          <w:p w14:paraId="732957DE" w14:textId="77777777" w:rsidR="00F252B4" w:rsidRPr="009456D8" w:rsidRDefault="00F252B4" w:rsidP="008C17CB">
            <w:pPr>
              <w:spacing w:before="40" w:after="40"/>
              <w:jc w:val="left"/>
              <w:rPr>
                <w:rStyle w:val="ECCParagraph"/>
              </w:rPr>
            </w:pPr>
            <w:r w:rsidRPr="009456D8">
              <w:rPr>
                <w:rStyle w:val="ECCParagraph"/>
              </w:rPr>
              <w:t>2</w:t>
            </w:r>
          </w:p>
        </w:tc>
        <w:tc>
          <w:tcPr>
            <w:tcW w:w="686" w:type="pct"/>
            <w:hideMark/>
          </w:tcPr>
          <w:p w14:paraId="141CC6F1" w14:textId="77777777" w:rsidR="00F252B4" w:rsidRPr="009456D8" w:rsidRDefault="00F252B4" w:rsidP="008C17CB">
            <w:pPr>
              <w:spacing w:before="40" w:after="40"/>
              <w:jc w:val="left"/>
              <w:rPr>
                <w:rStyle w:val="ECCParagraph"/>
              </w:rPr>
            </w:pPr>
            <w:r w:rsidRPr="009456D8">
              <w:rPr>
                <w:rStyle w:val="ECCParagraph"/>
              </w:rPr>
              <w:t>2</w:t>
            </w:r>
          </w:p>
        </w:tc>
        <w:tc>
          <w:tcPr>
            <w:tcW w:w="783" w:type="pct"/>
            <w:hideMark/>
          </w:tcPr>
          <w:p w14:paraId="2F08BAFB" w14:textId="77777777" w:rsidR="00F252B4" w:rsidRPr="009456D8" w:rsidRDefault="00F252B4" w:rsidP="008C17CB">
            <w:pPr>
              <w:spacing w:before="40" w:after="40"/>
              <w:jc w:val="left"/>
              <w:rPr>
                <w:rStyle w:val="ECCParagraph"/>
              </w:rPr>
            </w:pPr>
            <w:r w:rsidRPr="009456D8">
              <w:rPr>
                <w:rStyle w:val="ECCParagraph"/>
              </w:rPr>
              <w:t>2</w:t>
            </w:r>
          </w:p>
        </w:tc>
        <w:tc>
          <w:tcPr>
            <w:tcW w:w="926" w:type="pct"/>
            <w:hideMark/>
          </w:tcPr>
          <w:p w14:paraId="7CFA0832" w14:textId="77777777" w:rsidR="00F252B4" w:rsidRPr="009456D8" w:rsidRDefault="00F252B4" w:rsidP="008C17CB">
            <w:pPr>
              <w:spacing w:before="40" w:after="40"/>
              <w:jc w:val="left"/>
              <w:rPr>
                <w:rStyle w:val="ECCParagraph"/>
              </w:rPr>
            </w:pPr>
            <w:r w:rsidRPr="009456D8">
              <w:rPr>
                <w:rStyle w:val="ECCParagraph"/>
              </w:rPr>
              <w:t>2</w:t>
            </w:r>
          </w:p>
        </w:tc>
        <w:tc>
          <w:tcPr>
            <w:tcW w:w="496" w:type="pct"/>
          </w:tcPr>
          <w:p w14:paraId="1F195E47"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0BB2B13F" w14:textId="77777777" w:rsidTr="00887F3C">
        <w:tc>
          <w:tcPr>
            <w:tcW w:w="315" w:type="pct"/>
            <w:hideMark/>
          </w:tcPr>
          <w:p w14:paraId="31C9865C" w14:textId="77777777" w:rsidR="00F252B4" w:rsidRPr="009456D8" w:rsidRDefault="00F252B4" w:rsidP="008C17CB">
            <w:pPr>
              <w:spacing w:before="40" w:after="40"/>
              <w:jc w:val="left"/>
              <w:rPr>
                <w:rStyle w:val="ECCParagraph"/>
              </w:rPr>
            </w:pPr>
            <w:r w:rsidRPr="009456D8">
              <w:rPr>
                <w:rStyle w:val="ECCParagraph"/>
              </w:rPr>
              <w:t>1.9</w:t>
            </w:r>
          </w:p>
        </w:tc>
        <w:tc>
          <w:tcPr>
            <w:tcW w:w="1156" w:type="pct"/>
            <w:hideMark/>
          </w:tcPr>
          <w:p w14:paraId="1B343F6E" w14:textId="77777777" w:rsidR="00F252B4" w:rsidRPr="009456D8" w:rsidRDefault="00F252B4" w:rsidP="008C17CB">
            <w:pPr>
              <w:spacing w:before="40" w:after="40"/>
              <w:jc w:val="left"/>
              <w:rPr>
                <w:rStyle w:val="ECCParagraph"/>
              </w:rPr>
            </w:pPr>
            <w:r w:rsidRPr="009456D8">
              <w:rPr>
                <w:rStyle w:val="ECCParagraph"/>
              </w:rPr>
              <w:t xml:space="preserve">Conducted power (before Ohmic loss) per antenna element/sub-array (dBm) (Note 5, 6) </w:t>
            </w:r>
          </w:p>
        </w:tc>
        <w:tc>
          <w:tcPr>
            <w:tcW w:w="638" w:type="pct"/>
            <w:hideMark/>
          </w:tcPr>
          <w:p w14:paraId="3E7227CB" w14:textId="77777777" w:rsidR="00F252B4" w:rsidRPr="009456D8" w:rsidRDefault="00F252B4" w:rsidP="008C17CB">
            <w:pPr>
              <w:spacing w:before="40" w:after="40"/>
              <w:jc w:val="left"/>
              <w:rPr>
                <w:rStyle w:val="ECCParagraph"/>
              </w:rPr>
            </w:pPr>
            <w:r w:rsidRPr="009456D8">
              <w:rPr>
                <w:rStyle w:val="ECCParagraph"/>
              </w:rPr>
              <w:t>31.7 (Note 8)</w:t>
            </w:r>
          </w:p>
          <w:p w14:paraId="3C6D5F81" w14:textId="77777777" w:rsidR="00F252B4" w:rsidRPr="009456D8" w:rsidRDefault="00F252B4" w:rsidP="008C17CB">
            <w:pPr>
              <w:spacing w:before="40" w:after="40"/>
              <w:jc w:val="left"/>
              <w:rPr>
                <w:rStyle w:val="ECCParagraph"/>
              </w:rPr>
            </w:pPr>
            <w:r w:rsidRPr="009456D8">
              <w:rPr>
                <w:rStyle w:val="ECCParagraph"/>
              </w:rPr>
              <w:t>28 (for sensitivity analysis)</w:t>
            </w:r>
          </w:p>
        </w:tc>
        <w:tc>
          <w:tcPr>
            <w:tcW w:w="686" w:type="pct"/>
            <w:hideMark/>
          </w:tcPr>
          <w:p w14:paraId="4AF599A6" w14:textId="77777777" w:rsidR="00F252B4" w:rsidRPr="009456D8" w:rsidRDefault="00F252B4" w:rsidP="008C17CB">
            <w:pPr>
              <w:spacing w:before="40" w:after="40"/>
              <w:jc w:val="left"/>
              <w:rPr>
                <w:rStyle w:val="ECCParagraph"/>
              </w:rPr>
            </w:pPr>
            <w:r w:rsidRPr="009456D8">
              <w:rPr>
                <w:rStyle w:val="ECCParagraph"/>
              </w:rPr>
              <w:t>31.7 (Note 8)</w:t>
            </w:r>
          </w:p>
          <w:p w14:paraId="4B146193" w14:textId="77777777" w:rsidR="00F252B4" w:rsidRPr="009456D8" w:rsidRDefault="00F252B4" w:rsidP="008C17CB">
            <w:pPr>
              <w:spacing w:before="40" w:after="40"/>
              <w:jc w:val="left"/>
              <w:rPr>
                <w:rStyle w:val="ECCParagraph"/>
              </w:rPr>
            </w:pPr>
            <w:r w:rsidRPr="009456D8">
              <w:rPr>
                <w:rStyle w:val="ECCParagraph"/>
              </w:rPr>
              <w:t>28 (for sensitivity analysis)</w:t>
            </w:r>
          </w:p>
        </w:tc>
        <w:tc>
          <w:tcPr>
            <w:tcW w:w="783" w:type="pct"/>
            <w:hideMark/>
          </w:tcPr>
          <w:p w14:paraId="67F0304C" w14:textId="77777777" w:rsidR="00F252B4" w:rsidRPr="009456D8" w:rsidRDefault="00F252B4" w:rsidP="008C17CB">
            <w:pPr>
              <w:spacing w:before="40" w:after="40"/>
              <w:jc w:val="left"/>
              <w:rPr>
                <w:rStyle w:val="ECCParagraph"/>
              </w:rPr>
            </w:pPr>
            <w:r w:rsidRPr="009456D8">
              <w:rPr>
                <w:rStyle w:val="ECCParagraph"/>
              </w:rPr>
              <w:t>31.7 (Note 8)</w:t>
            </w:r>
          </w:p>
          <w:p w14:paraId="0479C308" w14:textId="77777777" w:rsidR="00F252B4" w:rsidRPr="009456D8" w:rsidRDefault="00F252B4" w:rsidP="008C17CB">
            <w:pPr>
              <w:spacing w:before="40" w:after="40"/>
              <w:jc w:val="left"/>
              <w:rPr>
                <w:rStyle w:val="ECCParagraph"/>
              </w:rPr>
            </w:pPr>
            <w:r w:rsidRPr="009456D8">
              <w:rPr>
                <w:rStyle w:val="ECCParagraph"/>
              </w:rPr>
              <w:t>28 (for sensitivity analysis)</w:t>
            </w:r>
          </w:p>
        </w:tc>
        <w:tc>
          <w:tcPr>
            <w:tcW w:w="926" w:type="pct"/>
            <w:hideMark/>
          </w:tcPr>
          <w:p w14:paraId="4E3BC134" w14:textId="77777777" w:rsidR="00F252B4" w:rsidRPr="009456D8" w:rsidRDefault="00F252B4" w:rsidP="008C17CB">
            <w:pPr>
              <w:spacing w:before="40" w:after="40"/>
              <w:jc w:val="left"/>
              <w:rPr>
                <w:rStyle w:val="ECCParagraph"/>
              </w:rPr>
            </w:pPr>
            <w:r w:rsidRPr="009456D8">
              <w:rPr>
                <w:rStyle w:val="ECCParagraph"/>
              </w:rPr>
              <w:t>16</w:t>
            </w:r>
          </w:p>
        </w:tc>
        <w:tc>
          <w:tcPr>
            <w:tcW w:w="496" w:type="pct"/>
          </w:tcPr>
          <w:p w14:paraId="656FC3AD"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7752B958" w14:textId="77777777" w:rsidTr="00887F3C">
        <w:tc>
          <w:tcPr>
            <w:tcW w:w="315" w:type="pct"/>
            <w:hideMark/>
          </w:tcPr>
          <w:p w14:paraId="614678DB" w14:textId="77777777" w:rsidR="00F252B4" w:rsidRPr="009456D8" w:rsidRDefault="00F252B4" w:rsidP="008C17CB">
            <w:pPr>
              <w:spacing w:before="40" w:after="40"/>
              <w:jc w:val="left"/>
              <w:rPr>
                <w:rStyle w:val="ECCParagraph"/>
              </w:rPr>
            </w:pPr>
            <w:r w:rsidRPr="009456D8">
              <w:rPr>
                <w:rStyle w:val="ECCParagraph"/>
              </w:rPr>
              <w:t>1.10</w:t>
            </w:r>
          </w:p>
        </w:tc>
        <w:tc>
          <w:tcPr>
            <w:tcW w:w="1156" w:type="pct"/>
            <w:hideMark/>
          </w:tcPr>
          <w:p w14:paraId="67974186" w14:textId="77777777" w:rsidR="00F252B4" w:rsidRPr="009456D8" w:rsidRDefault="00F252B4" w:rsidP="008C17CB">
            <w:pPr>
              <w:spacing w:before="40" w:after="40"/>
              <w:jc w:val="left"/>
              <w:rPr>
                <w:rStyle w:val="ECCParagraph"/>
              </w:rPr>
            </w:pPr>
            <w:r w:rsidRPr="009456D8">
              <w:rPr>
                <w:rStyle w:val="ECCParagraph"/>
              </w:rPr>
              <w:t>Base station horizontal coverage range (degrees)</w:t>
            </w:r>
          </w:p>
        </w:tc>
        <w:tc>
          <w:tcPr>
            <w:tcW w:w="638" w:type="pct"/>
            <w:hideMark/>
          </w:tcPr>
          <w:p w14:paraId="30B994F6" w14:textId="77777777" w:rsidR="00F252B4" w:rsidRPr="009456D8" w:rsidRDefault="00F252B4" w:rsidP="008C17CB">
            <w:pPr>
              <w:spacing w:before="40" w:after="40"/>
              <w:jc w:val="left"/>
              <w:rPr>
                <w:rStyle w:val="ECCParagraph"/>
              </w:rPr>
            </w:pPr>
            <w:r w:rsidRPr="009456D8">
              <w:rPr>
                <w:rStyle w:val="ECCParagraph"/>
              </w:rPr>
              <w:t>±60</w:t>
            </w:r>
          </w:p>
        </w:tc>
        <w:tc>
          <w:tcPr>
            <w:tcW w:w="686" w:type="pct"/>
            <w:hideMark/>
          </w:tcPr>
          <w:p w14:paraId="5A946EB1" w14:textId="77777777" w:rsidR="00F252B4" w:rsidRPr="009456D8" w:rsidRDefault="00F252B4" w:rsidP="008C17CB">
            <w:pPr>
              <w:spacing w:before="40" w:after="40"/>
              <w:jc w:val="left"/>
              <w:rPr>
                <w:rStyle w:val="ECCParagraph"/>
              </w:rPr>
            </w:pPr>
            <w:r w:rsidRPr="009456D8">
              <w:rPr>
                <w:rStyle w:val="ECCParagraph"/>
              </w:rPr>
              <w:t>±60</w:t>
            </w:r>
          </w:p>
        </w:tc>
        <w:tc>
          <w:tcPr>
            <w:tcW w:w="783" w:type="pct"/>
            <w:hideMark/>
          </w:tcPr>
          <w:p w14:paraId="0B676787" w14:textId="77777777" w:rsidR="00F252B4" w:rsidRPr="009456D8" w:rsidRDefault="00F252B4" w:rsidP="008C17CB">
            <w:pPr>
              <w:spacing w:before="40" w:after="40"/>
              <w:jc w:val="left"/>
              <w:rPr>
                <w:rStyle w:val="ECCParagraph"/>
              </w:rPr>
            </w:pPr>
            <w:r w:rsidRPr="009456D8">
              <w:rPr>
                <w:rStyle w:val="ECCParagraph"/>
              </w:rPr>
              <w:t>±60</w:t>
            </w:r>
          </w:p>
        </w:tc>
        <w:tc>
          <w:tcPr>
            <w:tcW w:w="926" w:type="pct"/>
            <w:hideMark/>
          </w:tcPr>
          <w:p w14:paraId="18FB56C0" w14:textId="77777777" w:rsidR="00F252B4" w:rsidRPr="009456D8" w:rsidRDefault="00F252B4" w:rsidP="008C17CB">
            <w:pPr>
              <w:spacing w:before="40" w:after="40"/>
              <w:jc w:val="left"/>
              <w:rPr>
                <w:rStyle w:val="ECCParagraph"/>
              </w:rPr>
            </w:pPr>
            <w:r w:rsidRPr="009456D8">
              <w:rPr>
                <w:rStyle w:val="ECCParagraph"/>
              </w:rPr>
              <w:t>±60</w:t>
            </w:r>
          </w:p>
        </w:tc>
        <w:tc>
          <w:tcPr>
            <w:tcW w:w="496" w:type="pct"/>
          </w:tcPr>
          <w:p w14:paraId="7D3BB9C5"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3C552477" w14:textId="77777777" w:rsidTr="00887F3C">
        <w:tc>
          <w:tcPr>
            <w:tcW w:w="315" w:type="pct"/>
            <w:hideMark/>
          </w:tcPr>
          <w:p w14:paraId="3B9D4BB2" w14:textId="77777777" w:rsidR="00F252B4" w:rsidRPr="009456D8" w:rsidRDefault="00F252B4" w:rsidP="008C17CB">
            <w:pPr>
              <w:spacing w:before="40" w:after="40"/>
              <w:jc w:val="left"/>
              <w:rPr>
                <w:rStyle w:val="ECCParagraph"/>
              </w:rPr>
            </w:pPr>
            <w:r w:rsidRPr="009456D8">
              <w:rPr>
                <w:rStyle w:val="ECCParagraph"/>
              </w:rPr>
              <w:t>1.11</w:t>
            </w:r>
          </w:p>
        </w:tc>
        <w:tc>
          <w:tcPr>
            <w:tcW w:w="1156" w:type="pct"/>
            <w:hideMark/>
          </w:tcPr>
          <w:p w14:paraId="1C6DC6B4" w14:textId="77777777" w:rsidR="00F252B4" w:rsidRPr="009456D8" w:rsidRDefault="00F252B4" w:rsidP="008C17CB">
            <w:pPr>
              <w:spacing w:before="40" w:after="40"/>
              <w:jc w:val="left"/>
              <w:rPr>
                <w:rStyle w:val="ECCParagraph"/>
              </w:rPr>
            </w:pPr>
            <w:r w:rsidRPr="009456D8">
              <w:rPr>
                <w:rStyle w:val="ECCParagraph"/>
              </w:rPr>
              <w:t>Base station vertical coverage range (degrees) (Notes 3, 4, 7)</w:t>
            </w:r>
          </w:p>
        </w:tc>
        <w:tc>
          <w:tcPr>
            <w:tcW w:w="638" w:type="pct"/>
            <w:hideMark/>
          </w:tcPr>
          <w:p w14:paraId="3A6CB577" w14:textId="77777777" w:rsidR="00F252B4" w:rsidRPr="009456D8" w:rsidRDefault="00F252B4" w:rsidP="008C17CB">
            <w:pPr>
              <w:spacing w:before="40" w:after="40"/>
              <w:jc w:val="left"/>
              <w:rPr>
                <w:rStyle w:val="ECCParagraph"/>
              </w:rPr>
            </w:pPr>
            <w:r w:rsidRPr="009456D8">
              <w:rPr>
                <w:rStyle w:val="ECCParagraph"/>
              </w:rPr>
              <w:t>90-100</w:t>
            </w:r>
          </w:p>
        </w:tc>
        <w:tc>
          <w:tcPr>
            <w:tcW w:w="686" w:type="pct"/>
            <w:hideMark/>
          </w:tcPr>
          <w:p w14:paraId="777A7A68" w14:textId="77777777" w:rsidR="00F252B4" w:rsidRPr="009456D8" w:rsidRDefault="00F252B4" w:rsidP="008C17CB">
            <w:pPr>
              <w:spacing w:before="40" w:after="40"/>
              <w:jc w:val="left"/>
              <w:rPr>
                <w:rStyle w:val="ECCParagraph"/>
              </w:rPr>
            </w:pPr>
            <w:r w:rsidRPr="009456D8">
              <w:rPr>
                <w:rStyle w:val="ECCParagraph"/>
              </w:rPr>
              <w:t>90-100</w:t>
            </w:r>
          </w:p>
        </w:tc>
        <w:tc>
          <w:tcPr>
            <w:tcW w:w="783" w:type="pct"/>
            <w:hideMark/>
          </w:tcPr>
          <w:p w14:paraId="30B6E25D" w14:textId="77777777" w:rsidR="00F252B4" w:rsidRPr="009456D8" w:rsidRDefault="00F252B4" w:rsidP="008C17CB">
            <w:pPr>
              <w:spacing w:before="40" w:after="40"/>
              <w:jc w:val="left"/>
              <w:rPr>
                <w:rStyle w:val="ECCParagraph"/>
              </w:rPr>
            </w:pPr>
            <w:r w:rsidRPr="009456D8">
              <w:rPr>
                <w:rStyle w:val="ECCParagraph"/>
              </w:rPr>
              <w:t>90-100</w:t>
            </w:r>
          </w:p>
        </w:tc>
        <w:tc>
          <w:tcPr>
            <w:tcW w:w="926" w:type="pct"/>
            <w:hideMark/>
          </w:tcPr>
          <w:p w14:paraId="7316E9EA" w14:textId="77777777" w:rsidR="00F252B4" w:rsidRPr="009456D8" w:rsidRDefault="00F252B4" w:rsidP="008C17CB">
            <w:pPr>
              <w:spacing w:before="40" w:after="40"/>
              <w:jc w:val="left"/>
              <w:rPr>
                <w:rStyle w:val="ECCParagraph"/>
              </w:rPr>
            </w:pPr>
            <w:r w:rsidRPr="009456D8">
              <w:rPr>
                <w:rStyle w:val="ECCParagraph"/>
              </w:rPr>
              <w:t>90-120</w:t>
            </w:r>
          </w:p>
        </w:tc>
        <w:tc>
          <w:tcPr>
            <w:tcW w:w="496" w:type="pct"/>
          </w:tcPr>
          <w:p w14:paraId="5118B7EF"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5FAD6771" w14:textId="77777777" w:rsidTr="00887F3C">
        <w:tc>
          <w:tcPr>
            <w:tcW w:w="315" w:type="pct"/>
            <w:hideMark/>
          </w:tcPr>
          <w:p w14:paraId="2964BE80" w14:textId="77777777" w:rsidR="00F252B4" w:rsidRPr="009456D8" w:rsidRDefault="00F252B4" w:rsidP="008C17CB">
            <w:pPr>
              <w:spacing w:before="40" w:after="40"/>
              <w:jc w:val="left"/>
              <w:rPr>
                <w:rStyle w:val="ECCParagraph"/>
              </w:rPr>
            </w:pPr>
            <w:r w:rsidRPr="009456D8">
              <w:rPr>
                <w:rStyle w:val="ECCParagraph"/>
              </w:rPr>
              <w:t>1.12</w:t>
            </w:r>
          </w:p>
        </w:tc>
        <w:tc>
          <w:tcPr>
            <w:tcW w:w="1156" w:type="pct"/>
            <w:hideMark/>
          </w:tcPr>
          <w:p w14:paraId="18ED031A" w14:textId="77777777" w:rsidR="00F252B4" w:rsidRPr="009456D8" w:rsidRDefault="00F252B4" w:rsidP="008C17CB">
            <w:pPr>
              <w:spacing w:before="40" w:after="40"/>
              <w:jc w:val="left"/>
              <w:rPr>
                <w:rStyle w:val="ECCParagraph"/>
              </w:rPr>
            </w:pPr>
            <w:r w:rsidRPr="009456D8">
              <w:rPr>
                <w:rStyle w:val="ECCParagraph"/>
              </w:rPr>
              <w:t>Mechanical downtilt (degrees) (Note 4)</w:t>
            </w:r>
          </w:p>
        </w:tc>
        <w:tc>
          <w:tcPr>
            <w:tcW w:w="638" w:type="pct"/>
            <w:hideMark/>
          </w:tcPr>
          <w:p w14:paraId="579CC4AD" w14:textId="77777777" w:rsidR="00F252B4" w:rsidRPr="009456D8" w:rsidRDefault="00F252B4" w:rsidP="008C17CB">
            <w:pPr>
              <w:spacing w:before="40" w:after="40"/>
              <w:jc w:val="left"/>
              <w:rPr>
                <w:rStyle w:val="ECCParagraph"/>
              </w:rPr>
            </w:pPr>
            <w:r w:rsidRPr="009456D8">
              <w:rPr>
                <w:rStyle w:val="ECCParagraph"/>
              </w:rPr>
              <w:t>3</w:t>
            </w:r>
          </w:p>
        </w:tc>
        <w:tc>
          <w:tcPr>
            <w:tcW w:w="686" w:type="pct"/>
            <w:hideMark/>
          </w:tcPr>
          <w:p w14:paraId="3431FE96" w14:textId="77777777" w:rsidR="00F252B4" w:rsidRPr="009456D8" w:rsidRDefault="00F252B4" w:rsidP="008C17CB">
            <w:pPr>
              <w:spacing w:before="40" w:after="40"/>
              <w:jc w:val="left"/>
              <w:rPr>
                <w:rStyle w:val="ECCParagraph"/>
              </w:rPr>
            </w:pPr>
            <w:r w:rsidRPr="009456D8">
              <w:rPr>
                <w:rStyle w:val="ECCParagraph"/>
              </w:rPr>
              <w:t>6</w:t>
            </w:r>
          </w:p>
        </w:tc>
        <w:tc>
          <w:tcPr>
            <w:tcW w:w="783" w:type="pct"/>
            <w:hideMark/>
          </w:tcPr>
          <w:p w14:paraId="7D007CE2" w14:textId="77777777" w:rsidR="00F252B4" w:rsidRPr="009456D8" w:rsidRDefault="00F252B4" w:rsidP="008C17CB">
            <w:pPr>
              <w:spacing w:before="40" w:after="40"/>
              <w:jc w:val="left"/>
              <w:rPr>
                <w:rStyle w:val="ECCParagraph"/>
              </w:rPr>
            </w:pPr>
            <w:r w:rsidRPr="009456D8">
              <w:rPr>
                <w:rStyle w:val="ECCParagraph"/>
              </w:rPr>
              <w:t>6</w:t>
            </w:r>
          </w:p>
        </w:tc>
        <w:tc>
          <w:tcPr>
            <w:tcW w:w="926" w:type="pct"/>
            <w:hideMark/>
          </w:tcPr>
          <w:p w14:paraId="16C3D361" w14:textId="77777777" w:rsidR="00F252B4" w:rsidRPr="009456D8" w:rsidRDefault="00F252B4" w:rsidP="008C17CB">
            <w:pPr>
              <w:spacing w:before="40" w:after="40"/>
              <w:jc w:val="left"/>
              <w:rPr>
                <w:rStyle w:val="ECCParagraph"/>
              </w:rPr>
            </w:pPr>
            <w:r w:rsidRPr="009456D8">
              <w:rPr>
                <w:rStyle w:val="ECCParagraph"/>
              </w:rPr>
              <w:t>0-10</w:t>
            </w:r>
          </w:p>
        </w:tc>
        <w:tc>
          <w:tcPr>
            <w:tcW w:w="496" w:type="pct"/>
          </w:tcPr>
          <w:p w14:paraId="7190EBA7"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28F7153F" w14:textId="77777777" w:rsidTr="00887F3C">
        <w:tc>
          <w:tcPr>
            <w:tcW w:w="315" w:type="pct"/>
            <w:hideMark/>
          </w:tcPr>
          <w:p w14:paraId="1A664AF8" w14:textId="77777777" w:rsidR="00F252B4" w:rsidRPr="009456D8" w:rsidRDefault="00F252B4" w:rsidP="008C17CB">
            <w:pPr>
              <w:spacing w:before="40" w:after="40"/>
              <w:jc w:val="left"/>
              <w:rPr>
                <w:rStyle w:val="ECCParagraph"/>
              </w:rPr>
            </w:pPr>
            <w:r w:rsidRPr="009456D8">
              <w:rPr>
                <w:rStyle w:val="ECCParagraph"/>
              </w:rPr>
              <w:t>1.13</w:t>
            </w:r>
          </w:p>
        </w:tc>
        <w:tc>
          <w:tcPr>
            <w:tcW w:w="1156" w:type="pct"/>
            <w:hideMark/>
          </w:tcPr>
          <w:p w14:paraId="6156DBAA" w14:textId="77777777" w:rsidR="00F252B4" w:rsidRPr="009456D8" w:rsidRDefault="00F252B4" w:rsidP="008C17CB">
            <w:pPr>
              <w:spacing w:before="40" w:after="40"/>
              <w:jc w:val="left"/>
              <w:rPr>
                <w:rStyle w:val="ECCParagraph"/>
              </w:rPr>
            </w:pPr>
            <w:r w:rsidRPr="009456D8">
              <w:rPr>
                <w:rStyle w:val="ECCParagraph"/>
              </w:rPr>
              <w:t>Maximum base station output power/sector (e.i.r.p.) (dBm)</w:t>
            </w:r>
          </w:p>
        </w:tc>
        <w:tc>
          <w:tcPr>
            <w:tcW w:w="638" w:type="pct"/>
            <w:hideMark/>
          </w:tcPr>
          <w:p w14:paraId="5C360536" w14:textId="77777777" w:rsidR="00F252B4" w:rsidRPr="009456D8" w:rsidRDefault="00F252B4" w:rsidP="008C17CB">
            <w:pPr>
              <w:spacing w:before="40" w:after="40"/>
              <w:jc w:val="left"/>
              <w:rPr>
                <w:rStyle w:val="ECCParagraph"/>
              </w:rPr>
            </w:pPr>
            <w:r w:rsidRPr="009456D8">
              <w:rPr>
                <w:rStyle w:val="ECCParagraph"/>
              </w:rPr>
              <w:t>76 (Note 8)</w:t>
            </w:r>
          </w:p>
          <w:p w14:paraId="1F72DD82" w14:textId="77777777" w:rsidR="00F252B4" w:rsidRPr="009456D8" w:rsidRDefault="00F252B4" w:rsidP="008C17CB">
            <w:pPr>
              <w:spacing w:before="40" w:after="40"/>
              <w:jc w:val="left"/>
              <w:rPr>
                <w:rStyle w:val="ECCParagraph"/>
              </w:rPr>
            </w:pPr>
            <w:r w:rsidRPr="009456D8">
              <w:rPr>
                <w:rStyle w:val="ECCParagraph"/>
              </w:rPr>
              <w:t>72.28 (for sensitivity analysis)</w:t>
            </w:r>
          </w:p>
        </w:tc>
        <w:tc>
          <w:tcPr>
            <w:tcW w:w="686" w:type="pct"/>
            <w:hideMark/>
          </w:tcPr>
          <w:p w14:paraId="14A8857E" w14:textId="77777777" w:rsidR="00F252B4" w:rsidRPr="009456D8" w:rsidRDefault="00F252B4" w:rsidP="008C17CB">
            <w:pPr>
              <w:spacing w:before="40" w:after="40"/>
              <w:jc w:val="left"/>
              <w:rPr>
                <w:rStyle w:val="ECCParagraph"/>
              </w:rPr>
            </w:pPr>
            <w:r w:rsidRPr="009456D8">
              <w:rPr>
                <w:rStyle w:val="ECCParagraph"/>
              </w:rPr>
              <w:t>76 (Note 8)</w:t>
            </w:r>
          </w:p>
          <w:p w14:paraId="2015EE45" w14:textId="77777777" w:rsidR="00F252B4" w:rsidRPr="009456D8" w:rsidRDefault="00F252B4" w:rsidP="008C17CB">
            <w:pPr>
              <w:spacing w:before="40" w:after="40"/>
              <w:jc w:val="left"/>
              <w:rPr>
                <w:rStyle w:val="ECCParagraph"/>
              </w:rPr>
            </w:pPr>
            <w:r w:rsidRPr="009456D8">
              <w:rPr>
                <w:rStyle w:val="ECCParagraph"/>
              </w:rPr>
              <w:t>72.28 (for sensitivity analysis)</w:t>
            </w:r>
          </w:p>
        </w:tc>
        <w:tc>
          <w:tcPr>
            <w:tcW w:w="783" w:type="pct"/>
            <w:hideMark/>
          </w:tcPr>
          <w:p w14:paraId="04628917" w14:textId="77777777" w:rsidR="00F252B4" w:rsidRPr="009456D8" w:rsidRDefault="00F252B4" w:rsidP="008C17CB">
            <w:pPr>
              <w:spacing w:before="40" w:after="40"/>
              <w:jc w:val="left"/>
              <w:rPr>
                <w:rStyle w:val="ECCParagraph"/>
              </w:rPr>
            </w:pPr>
            <w:r w:rsidRPr="009456D8">
              <w:rPr>
                <w:rStyle w:val="ECCParagraph"/>
              </w:rPr>
              <w:t>76 (Note 8)</w:t>
            </w:r>
          </w:p>
          <w:p w14:paraId="5331D76D" w14:textId="77777777" w:rsidR="00F252B4" w:rsidRPr="009456D8" w:rsidRDefault="00F252B4" w:rsidP="008C17CB">
            <w:pPr>
              <w:spacing w:before="40" w:after="40"/>
              <w:jc w:val="left"/>
              <w:rPr>
                <w:rStyle w:val="ECCParagraph"/>
              </w:rPr>
            </w:pPr>
            <w:r w:rsidRPr="009456D8">
              <w:rPr>
                <w:rStyle w:val="ECCParagraph"/>
              </w:rPr>
              <w:t>72.28 (for sensitivity analysis)</w:t>
            </w:r>
          </w:p>
        </w:tc>
        <w:tc>
          <w:tcPr>
            <w:tcW w:w="926" w:type="pct"/>
            <w:hideMark/>
          </w:tcPr>
          <w:p w14:paraId="3A22408C" w14:textId="77777777" w:rsidR="00F252B4" w:rsidRPr="009456D8" w:rsidRDefault="00F252B4" w:rsidP="008C17CB">
            <w:pPr>
              <w:spacing w:before="40" w:after="40"/>
              <w:jc w:val="left"/>
              <w:rPr>
                <w:rStyle w:val="ECCParagraph"/>
              </w:rPr>
            </w:pPr>
            <w:r w:rsidRPr="009456D8">
              <w:rPr>
                <w:rStyle w:val="ECCParagraph"/>
              </w:rPr>
              <w:t>61.53</w:t>
            </w:r>
          </w:p>
        </w:tc>
        <w:tc>
          <w:tcPr>
            <w:tcW w:w="496" w:type="pct"/>
          </w:tcPr>
          <w:p w14:paraId="4F130D6E" w14:textId="77777777" w:rsidR="00F252B4" w:rsidRPr="009456D8" w:rsidRDefault="00F252B4" w:rsidP="008C17CB">
            <w:pPr>
              <w:spacing w:before="40" w:after="40"/>
              <w:jc w:val="left"/>
              <w:rPr>
                <w:rStyle w:val="ECCParagraph"/>
              </w:rPr>
            </w:pPr>
            <w:r w:rsidRPr="009456D8">
              <w:rPr>
                <w:rStyle w:val="ECCParagraph"/>
              </w:rPr>
              <w:t>N/A</w:t>
            </w:r>
          </w:p>
        </w:tc>
      </w:tr>
      <w:tr w:rsidR="00F252B4" w:rsidRPr="00440CC5" w14:paraId="5DBC7D8C" w14:textId="77777777" w:rsidTr="00887F3C">
        <w:tc>
          <w:tcPr>
            <w:tcW w:w="5000" w:type="pct"/>
            <w:gridSpan w:val="7"/>
            <w:hideMark/>
          </w:tcPr>
          <w:p w14:paraId="29F6D506" w14:textId="324EF601" w:rsidR="00F252B4" w:rsidRPr="00440CC5" w:rsidRDefault="00F252B4" w:rsidP="00E5798C">
            <w:pPr>
              <w:pStyle w:val="ECCTablenote"/>
              <w:spacing w:before="40" w:after="40"/>
              <w:rPr>
                <w:rStyle w:val="ECCParagraph"/>
                <w:sz w:val="16"/>
              </w:rPr>
            </w:pPr>
            <w:r w:rsidRPr="00440CC5">
              <w:rPr>
                <w:rStyle w:val="ECCParagraph"/>
                <w:sz w:val="16"/>
              </w:rPr>
              <w:t>Note 1: The element gain in row 1.2 includes the loss given in row 1.8 and is per polari</w:t>
            </w:r>
            <w:r w:rsidR="00FD6E3B" w:rsidRPr="00440CC5">
              <w:rPr>
                <w:rStyle w:val="ECCParagraph"/>
                <w:sz w:val="16"/>
              </w:rPr>
              <w:t>s</w:t>
            </w:r>
            <w:r w:rsidRPr="00440CC5">
              <w:rPr>
                <w:rStyle w:val="ECCParagraph"/>
                <w:sz w:val="16"/>
              </w:rPr>
              <w:t xml:space="preserve">ation. This means that this parameter in row 1.8 is not needed for the calculation of the BS composite antenna gain and e.i.r.p. </w:t>
            </w:r>
          </w:p>
          <w:p w14:paraId="7D57176D" w14:textId="4BAE6AE7" w:rsidR="00F252B4" w:rsidRPr="00440CC5" w:rsidRDefault="00F252B4" w:rsidP="00E5798C">
            <w:pPr>
              <w:pStyle w:val="ECCTablenote"/>
              <w:spacing w:before="40" w:after="40"/>
              <w:rPr>
                <w:rStyle w:val="ECCParagraph"/>
                <w:sz w:val="16"/>
              </w:rPr>
            </w:pPr>
            <w:r w:rsidRPr="00440CC5">
              <w:rPr>
                <w:rStyle w:val="ECCParagraph"/>
                <w:sz w:val="16"/>
              </w:rPr>
              <w:t xml:space="preserve">Note 2: For the small/micro cell case, 8 × 8 means </w:t>
            </w:r>
            <w:r w:rsidR="00A31797" w:rsidRPr="00440CC5">
              <w:rPr>
                <w:rStyle w:val="ECCParagraph"/>
                <w:sz w:val="16"/>
              </w:rPr>
              <w:t xml:space="preserve">that </w:t>
            </w:r>
            <w:r w:rsidRPr="00440CC5">
              <w:rPr>
                <w:rStyle w:val="ECCParagraph"/>
                <w:sz w:val="16"/>
              </w:rPr>
              <w:t xml:space="preserve">there are 8 vertical and 8 horizontal radiating elements. For the extended AAS model case, 4 × 8 means </w:t>
            </w:r>
            <w:r w:rsidR="00A31797" w:rsidRPr="00440CC5">
              <w:rPr>
                <w:rStyle w:val="ECCParagraph"/>
                <w:sz w:val="16"/>
              </w:rPr>
              <w:t xml:space="preserve">that </w:t>
            </w:r>
            <w:r w:rsidRPr="00440CC5">
              <w:rPr>
                <w:rStyle w:val="ECCParagraph"/>
                <w:sz w:val="16"/>
              </w:rPr>
              <w:t>there are 4 vertical and 8 horizontal radiating sub-arrays.</w:t>
            </w:r>
          </w:p>
          <w:p w14:paraId="112A9F0C" w14:textId="6E12EAAD" w:rsidR="00F252B4" w:rsidRPr="00440CC5" w:rsidRDefault="00F252B4" w:rsidP="00E5798C">
            <w:pPr>
              <w:pStyle w:val="ECCTablenote"/>
              <w:spacing w:before="40" w:after="40"/>
              <w:rPr>
                <w:rStyle w:val="ECCParagraph"/>
                <w:sz w:val="16"/>
              </w:rPr>
            </w:pPr>
            <w:r w:rsidRPr="00440CC5">
              <w:rPr>
                <w:rStyle w:val="ECCParagraph"/>
                <w:sz w:val="16"/>
              </w:rPr>
              <w:t xml:space="preserve">Note 3: The vertical coverage range is given in </w:t>
            </w:r>
            <w:r w:rsidR="00A31797" w:rsidRPr="00440CC5">
              <w:rPr>
                <w:rStyle w:val="ECCParagraph"/>
                <w:sz w:val="16"/>
              </w:rPr>
              <w:t xml:space="preserve">a </w:t>
            </w:r>
            <w:r w:rsidRPr="00440CC5">
              <w:rPr>
                <w:rStyle w:val="ECCParagraph"/>
                <w:sz w:val="16"/>
              </w:rPr>
              <w:t>global coordinat</w:t>
            </w:r>
            <w:r w:rsidR="00A31797" w:rsidRPr="00440CC5">
              <w:rPr>
                <w:rStyle w:val="ECCParagraph"/>
                <w:sz w:val="16"/>
              </w:rPr>
              <w:t>ion</w:t>
            </w:r>
            <w:r w:rsidRPr="00440CC5">
              <w:rPr>
                <w:rStyle w:val="ECCParagraph"/>
                <w:sz w:val="16"/>
              </w:rPr>
              <w:t xml:space="preserve"> system, i.e. 90° being at the horizon.</w:t>
            </w:r>
          </w:p>
          <w:p w14:paraId="2B2438F2" w14:textId="77777777" w:rsidR="00F252B4" w:rsidRPr="00440CC5" w:rsidRDefault="00F252B4" w:rsidP="00E5798C">
            <w:pPr>
              <w:pStyle w:val="ECCTablenote"/>
              <w:spacing w:before="40" w:after="40"/>
              <w:rPr>
                <w:rStyle w:val="ECCParagraph"/>
                <w:sz w:val="16"/>
              </w:rPr>
            </w:pPr>
            <w:r w:rsidRPr="00440CC5">
              <w:rPr>
                <w:rStyle w:val="ECCParagraph"/>
                <w:sz w:val="16"/>
              </w:rPr>
              <w:t>Note 4: The vertical coverage range in row 1.11 includes the mechanical downtilt given in row 1.12.</w:t>
            </w:r>
          </w:p>
          <w:p w14:paraId="27A96E7D" w14:textId="76827F44" w:rsidR="00F252B4" w:rsidRPr="00440CC5" w:rsidRDefault="00F252B4" w:rsidP="00E5798C">
            <w:pPr>
              <w:pStyle w:val="ECCTablenote"/>
              <w:spacing w:before="40" w:after="40"/>
              <w:rPr>
                <w:rStyle w:val="ECCParagraph"/>
                <w:sz w:val="16"/>
              </w:rPr>
            </w:pPr>
            <w:r w:rsidRPr="00440CC5">
              <w:rPr>
                <w:rStyle w:val="ECCParagraph"/>
                <w:sz w:val="16"/>
              </w:rPr>
              <w:t>Note 5: The conducted power per element assumes 8 × 8 × 2 elements for the micro/small cell case, and 4 x 8 x 2 sub-arrays for the macro case (i.e. power per H/V polari</w:t>
            </w:r>
            <w:r w:rsidR="00987007" w:rsidRPr="00440CC5">
              <w:rPr>
                <w:rStyle w:val="ECCParagraph"/>
                <w:sz w:val="16"/>
              </w:rPr>
              <w:t>s</w:t>
            </w:r>
            <w:r w:rsidRPr="00440CC5">
              <w:rPr>
                <w:rStyle w:val="ECCParagraph"/>
                <w:sz w:val="16"/>
              </w:rPr>
              <w:t xml:space="preserve">ed element). </w:t>
            </w:r>
          </w:p>
          <w:p w14:paraId="2A006B55" w14:textId="77777777" w:rsidR="00F252B4" w:rsidRPr="00440CC5" w:rsidRDefault="00F252B4" w:rsidP="00E5798C">
            <w:pPr>
              <w:pStyle w:val="ECCTablenote"/>
              <w:spacing w:before="40" w:after="40"/>
              <w:rPr>
                <w:rStyle w:val="ECCParagraph"/>
                <w:sz w:val="16"/>
              </w:rPr>
            </w:pPr>
            <w:r w:rsidRPr="00440CC5">
              <w:rPr>
                <w:rStyle w:val="ECCParagraph"/>
                <w:sz w:val="16"/>
              </w:rPr>
              <w:t>Note 6: In sharing studies, the transmit power calculated using row 1.9 is applied to the typical channel bandwidth given in Table 5-1 and 6-1 respectively for the corresponding frequency bands.</w:t>
            </w:r>
          </w:p>
          <w:p w14:paraId="6D225F03" w14:textId="1FE2FBA4" w:rsidR="00F252B4" w:rsidRPr="00440CC5" w:rsidRDefault="00F252B4" w:rsidP="00E5798C">
            <w:pPr>
              <w:pStyle w:val="ECCTablenote"/>
              <w:spacing w:before="40" w:after="40"/>
              <w:rPr>
                <w:rStyle w:val="ECCParagraph"/>
                <w:sz w:val="16"/>
              </w:rPr>
            </w:pPr>
            <w:r w:rsidRPr="00440CC5">
              <w:rPr>
                <w:rStyle w:val="ECCParagraph"/>
                <w:sz w:val="16"/>
              </w:rPr>
              <w:t>Note 7: In sharing studies, the UEs that are below the base station vertical coverage range can be considered to be served by the “lower” bound of the electrical beam, i.e. beam steered towards the max. coverage angle. A minimum BS-UE distance along the ground of 35</w:t>
            </w:r>
            <w:r w:rsidR="007F43E2" w:rsidRPr="00440CC5">
              <w:rPr>
                <w:rStyle w:val="ECCParagraph"/>
                <w:sz w:val="16"/>
              </w:rPr>
              <w:t xml:space="preserve"> </w:t>
            </w:r>
            <w:r w:rsidRPr="00440CC5">
              <w:rPr>
                <w:rStyle w:val="ECCParagraph"/>
                <w:sz w:val="16"/>
              </w:rPr>
              <w:t>m should be used for urban/suburban and rural macro environments, 5 m for micro/outdoor small cell, and 2 m for indoor small cell/urban scenarios.</w:t>
            </w:r>
          </w:p>
          <w:p w14:paraId="5AA3ECB3" w14:textId="15F93053" w:rsidR="00F252B4" w:rsidRPr="00440CC5" w:rsidRDefault="00F252B4" w:rsidP="00E5798C">
            <w:pPr>
              <w:pStyle w:val="ECCTablenote"/>
              <w:spacing w:before="40" w:after="40"/>
              <w:rPr>
                <w:rStyle w:val="ECCParagraph"/>
                <w:sz w:val="16"/>
              </w:rPr>
            </w:pPr>
            <w:r w:rsidRPr="00440CC5">
              <w:rPr>
                <w:rStyle w:val="ECCParagraph"/>
                <w:sz w:val="16"/>
              </w:rPr>
              <w:t xml:space="preserve">Note 8: Typical </w:t>
            </w:r>
            <w:r w:rsidR="00017AC7" w:rsidRPr="00296A03">
              <w:rPr>
                <w:rStyle w:val="ECCParagraph"/>
                <w:i/>
                <w:iCs/>
                <w:sz w:val="16"/>
              </w:rPr>
              <w:t>e.i.r.p.</w:t>
            </w:r>
            <w:r w:rsidR="00017AC7">
              <w:rPr>
                <w:rStyle w:val="ECCParagraph"/>
              </w:rPr>
              <w:t xml:space="preserve"> </w:t>
            </w:r>
            <w:r w:rsidRPr="00440CC5">
              <w:rPr>
                <w:rStyle w:val="ECCParagraph"/>
                <w:sz w:val="16"/>
              </w:rPr>
              <w:t>value of 5G currently deployed in a field</w:t>
            </w:r>
          </w:p>
        </w:tc>
      </w:tr>
    </w:tbl>
    <w:p w14:paraId="23293AA1" w14:textId="79619EBA" w:rsidR="00F252B4" w:rsidRPr="009456D8" w:rsidRDefault="00F252B4" w:rsidP="00C04BA3">
      <w:pPr>
        <w:pStyle w:val="Caption"/>
        <w:rPr>
          <w:rStyle w:val="ECCParagraph"/>
        </w:rPr>
      </w:pPr>
      <w:bookmarkStart w:id="198" w:name="_Ref161660248"/>
      <w:r w:rsidRPr="009456D8">
        <w:rPr>
          <w:rStyle w:val="ECCParagraph"/>
        </w:rPr>
        <w:lastRenderedPageBreak/>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24</w:t>
      </w:r>
      <w:r w:rsidR="00C45EA5" w:rsidRPr="009456D8">
        <w:rPr>
          <w:rStyle w:val="ECCParagraph"/>
        </w:rPr>
        <w:fldChar w:fldCharType="end"/>
      </w:r>
      <w:bookmarkEnd w:id="198"/>
      <w:r w:rsidRPr="009456D8">
        <w:rPr>
          <w:rStyle w:val="ECCParagraph"/>
        </w:rPr>
        <w:t xml:space="preserve">: </w:t>
      </w:r>
      <w:r w:rsidR="00D846CF" w:rsidRPr="009456D8">
        <w:rPr>
          <w:rStyle w:val="ECCParagraph"/>
          <w:rFonts w:eastAsia="Calibri"/>
        </w:rPr>
        <w:t>MFCN</w:t>
      </w:r>
      <w:r w:rsidR="00B652EE" w:rsidRPr="009456D8">
        <w:rPr>
          <w:rStyle w:val="ECCParagraph"/>
        </w:rPr>
        <w:t xml:space="preserve"> </w:t>
      </w:r>
      <w:r w:rsidR="008717D7" w:rsidRPr="009456D8">
        <w:rPr>
          <w:rStyle w:val="ECCParagraph"/>
        </w:rPr>
        <w:t xml:space="preserve">characteristics </w:t>
      </w:r>
      <w:r w:rsidRPr="009456D8">
        <w:rPr>
          <w:rStyle w:val="ECCParagraph"/>
        </w:rPr>
        <w:t>and deployment related parameters</w:t>
      </w:r>
    </w:p>
    <w:tbl>
      <w:tblPr>
        <w:tblStyle w:val="ECCTable-redheader"/>
        <w:tblW w:w="5000" w:type="pct"/>
        <w:tblInd w:w="0" w:type="dxa"/>
        <w:tblLayout w:type="fixed"/>
        <w:tblLook w:val="04A0" w:firstRow="1" w:lastRow="0" w:firstColumn="1" w:lastColumn="0" w:noHBand="0" w:noVBand="1"/>
      </w:tblPr>
      <w:tblGrid>
        <w:gridCol w:w="2689"/>
        <w:gridCol w:w="4252"/>
        <w:gridCol w:w="2688"/>
      </w:tblGrid>
      <w:tr w:rsidR="00F252B4" w:rsidRPr="009456D8" w14:paraId="34F034B5" w14:textId="77777777" w:rsidTr="004B47D2">
        <w:trPr>
          <w:cnfStyle w:val="100000000000" w:firstRow="1" w:lastRow="0" w:firstColumn="0" w:lastColumn="0" w:oddVBand="0" w:evenVBand="0" w:oddHBand="0" w:evenHBand="0" w:firstRowFirstColumn="0" w:firstRowLastColumn="0" w:lastRowFirstColumn="0" w:lastRowLastColumn="0"/>
        </w:trPr>
        <w:tc>
          <w:tcPr>
            <w:tcW w:w="1396" w:type="pct"/>
          </w:tcPr>
          <w:p w14:paraId="7FBAF2FF" w14:textId="77777777" w:rsidR="00F252B4" w:rsidRPr="009456D8" w:rsidRDefault="00F252B4" w:rsidP="008C17CB">
            <w:pPr>
              <w:rPr>
                <w:rStyle w:val="ECCParagraph"/>
              </w:rPr>
            </w:pPr>
            <w:r w:rsidRPr="009456D8">
              <w:rPr>
                <w:rStyle w:val="ECCParagraph"/>
              </w:rPr>
              <w:t>Parameter</w:t>
            </w:r>
          </w:p>
        </w:tc>
        <w:tc>
          <w:tcPr>
            <w:tcW w:w="2208" w:type="pct"/>
          </w:tcPr>
          <w:p w14:paraId="42092FE6" w14:textId="77777777" w:rsidR="00F252B4" w:rsidRPr="009456D8" w:rsidRDefault="00F252B4" w:rsidP="008C17CB">
            <w:pPr>
              <w:rPr>
                <w:rStyle w:val="ECCParagraph"/>
              </w:rPr>
            </w:pPr>
            <w:r w:rsidRPr="009456D8">
              <w:rPr>
                <w:rStyle w:val="ECCParagraph"/>
              </w:rPr>
              <w:t>5G NR BS</w:t>
            </w:r>
          </w:p>
        </w:tc>
        <w:tc>
          <w:tcPr>
            <w:tcW w:w="1396" w:type="pct"/>
          </w:tcPr>
          <w:p w14:paraId="757F6FC8" w14:textId="77777777" w:rsidR="00F252B4" w:rsidRPr="009456D8" w:rsidRDefault="00F252B4" w:rsidP="008C17CB">
            <w:pPr>
              <w:rPr>
                <w:rStyle w:val="ECCParagraph"/>
              </w:rPr>
            </w:pPr>
            <w:r w:rsidRPr="009456D8">
              <w:rPr>
                <w:rStyle w:val="ECCParagraph"/>
              </w:rPr>
              <w:t>5G NR UE</w:t>
            </w:r>
          </w:p>
        </w:tc>
      </w:tr>
      <w:tr w:rsidR="00F252B4" w:rsidRPr="009456D8" w14:paraId="51E69C2C" w14:textId="77777777" w:rsidTr="0063629F">
        <w:trPr>
          <w:trHeight w:val="13"/>
        </w:trPr>
        <w:tc>
          <w:tcPr>
            <w:tcW w:w="1396" w:type="pct"/>
            <w:vAlign w:val="top"/>
          </w:tcPr>
          <w:p w14:paraId="7E22D0B4" w14:textId="77777777" w:rsidR="00F252B4" w:rsidRPr="009456D8" w:rsidRDefault="00F252B4" w:rsidP="008C17CB">
            <w:pPr>
              <w:rPr>
                <w:rStyle w:val="ECCParagraph"/>
              </w:rPr>
            </w:pPr>
            <w:r w:rsidRPr="009456D8">
              <w:rPr>
                <w:rStyle w:val="ECCParagraph"/>
              </w:rPr>
              <w:t>Channel bandwidth (MHz)</w:t>
            </w:r>
          </w:p>
        </w:tc>
        <w:tc>
          <w:tcPr>
            <w:tcW w:w="3604" w:type="pct"/>
            <w:gridSpan w:val="2"/>
            <w:vAlign w:val="top"/>
          </w:tcPr>
          <w:p w14:paraId="18AD7823" w14:textId="245306FB" w:rsidR="00F252B4" w:rsidRPr="009456D8" w:rsidRDefault="00F252B4" w:rsidP="008C17CB">
            <w:pPr>
              <w:rPr>
                <w:rStyle w:val="ECCParagraph"/>
              </w:rPr>
            </w:pPr>
            <w:r w:rsidRPr="009456D8">
              <w:rPr>
                <w:rStyle w:val="ECCParagraph"/>
              </w:rPr>
              <w:t>100 (98.280 MHz N</w:t>
            </w:r>
            <w:r w:rsidR="00FB6BB3">
              <w:rPr>
                <w:rStyle w:val="ECCParagraph"/>
              </w:rPr>
              <w:t>RB</w:t>
            </w:r>
            <w:r w:rsidRPr="009456D8">
              <w:rPr>
                <w:rStyle w:val="ECCParagraph"/>
              </w:rPr>
              <w:t>=273 R</w:t>
            </w:r>
            <w:r w:rsidR="00FB6BB3">
              <w:rPr>
                <w:rStyle w:val="ECCParagraph"/>
              </w:rPr>
              <w:t>B</w:t>
            </w:r>
            <w:r w:rsidRPr="009456D8">
              <w:rPr>
                <w:rStyle w:val="ECCParagraph"/>
              </w:rPr>
              <w:t>=12*30kHz)</w:t>
            </w:r>
          </w:p>
        </w:tc>
      </w:tr>
      <w:tr w:rsidR="00F252B4" w:rsidRPr="009456D8" w14:paraId="6C8EC042" w14:textId="77777777" w:rsidTr="004B47D2">
        <w:tc>
          <w:tcPr>
            <w:tcW w:w="1396" w:type="pct"/>
            <w:vAlign w:val="top"/>
          </w:tcPr>
          <w:p w14:paraId="17022C70" w14:textId="77777777" w:rsidR="00F252B4" w:rsidRPr="009456D8" w:rsidRDefault="00F252B4" w:rsidP="008C17CB">
            <w:pPr>
              <w:rPr>
                <w:rStyle w:val="ECCParagraph"/>
              </w:rPr>
            </w:pPr>
            <w:r w:rsidRPr="009456D8">
              <w:rPr>
                <w:rStyle w:val="ECCParagraph"/>
              </w:rPr>
              <w:t>BS non-AAS antenna gain</w:t>
            </w:r>
          </w:p>
        </w:tc>
        <w:tc>
          <w:tcPr>
            <w:tcW w:w="2208" w:type="pct"/>
            <w:vAlign w:val="top"/>
          </w:tcPr>
          <w:p w14:paraId="496F801B" w14:textId="31133DFB" w:rsidR="00F252B4" w:rsidRPr="009456D8" w:rsidRDefault="00F252B4" w:rsidP="002E5C71">
            <w:pPr>
              <w:jc w:val="left"/>
              <w:rPr>
                <w:rStyle w:val="ECCParagraph"/>
              </w:rPr>
            </w:pPr>
            <w:r w:rsidRPr="009456D8">
              <w:rPr>
                <w:rStyle w:val="ECCParagraph"/>
              </w:rPr>
              <w:t>0 dBi for indoor BS (Rec</w:t>
            </w:r>
            <w:r w:rsidR="0021256B" w:rsidRPr="009456D8">
              <w:rPr>
                <w:rStyle w:val="ECCParagraph"/>
              </w:rPr>
              <w:t>ommendation</w:t>
            </w:r>
            <w:r w:rsidRPr="009456D8">
              <w:rPr>
                <w:rStyle w:val="ECCParagraph"/>
              </w:rPr>
              <w:t xml:space="preserve"> ITU-R F.1336-omni</w:t>
            </w:r>
            <w:r w:rsidR="000F060C" w:rsidRPr="009456D8">
              <w:rPr>
                <w:rStyle w:val="ECCParagraph"/>
              </w:rPr>
              <w:t xml:space="preserve"> </w:t>
            </w:r>
            <w:r w:rsidR="000F060C" w:rsidRPr="009456D8">
              <w:rPr>
                <w:rStyle w:val="ECCParagraph"/>
              </w:rPr>
              <w:fldChar w:fldCharType="begin"/>
            </w:r>
            <w:r w:rsidR="000F060C" w:rsidRPr="009456D8">
              <w:rPr>
                <w:rStyle w:val="ECCParagraph"/>
              </w:rPr>
              <w:instrText xml:space="preserve"> REF _Ref160780032 \r \h </w:instrText>
            </w:r>
            <w:r w:rsidR="00BB175C" w:rsidRPr="009456D8">
              <w:rPr>
                <w:rStyle w:val="ECCParagraph"/>
              </w:rPr>
              <w:instrText xml:space="preserve"> \* MERGEFORMAT </w:instrText>
            </w:r>
            <w:r w:rsidR="000F060C" w:rsidRPr="009456D8">
              <w:rPr>
                <w:rStyle w:val="ECCParagraph"/>
              </w:rPr>
            </w:r>
            <w:r w:rsidR="000F060C" w:rsidRPr="009456D8">
              <w:rPr>
                <w:rStyle w:val="ECCParagraph"/>
              </w:rPr>
              <w:fldChar w:fldCharType="separate"/>
            </w:r>
            <w:r w:rsidR="00C12604" w:rsidRPr="009456D8">
              <w:rPr>
                <w:rStyle w:val="ECCParagraph"/>
              </w:rPr>
              <w:t>[26]</w:t>
            </w:r>
            <w:r w:rsidR="000F060C" w:rsidRPr="009456D8">
              <w:rPr>
                <w:rStyle w:val="ECCParagraph"/>
              </w:rPr>
              <w:fldChar w:fldCharType="end"/>
            </w:r>
            <w:r w:rsidRPr="009456D8">
              <w:rPr>
                <w:rStyle w:val="ECCParagraph"/>
              </w:rPr>
              <w:t>)</w:t>
            </w:r>
          </w:p>
        </w:tc>
        <w:tc>
          <w:tcPr>
            <w:tcW w:w="1396" w:type="pct"/>
            <w:vAlign w:val="top"/>
          </w:tcPr>
          <w:p w14:paraId="55926738" w14:textId="77777777" w:rsidR="00F252B4" w:rsidRPr="009456D8" w:rsidRDefault="00F252B4" w:rsidP="008C17CB">
            <w:pPr>
              <w:rPr>
                <w:rStyle w:val="ECCParagraph"/>
              </w:rPr>
            </w:pPr>
          </w:p>
        </w:tc>
      </w:tr>
      <w:tr w:rsidR="00F252B4" w:rsidRPr="009456D8" w14:paraId="46022164" w14:textId="77777777" w:rsidTr="004B47D2">
        <w:tc>
          <w:tcPr>
            <w:tcW w:w="1396" w:type="pct"/>
            <w:vAlign w:val="top"/>
          </w:tcPr>
          <w:p w14:paraId="3B7299EA" w14:textId="77777777" w:rsidR="00F252B4" w:rsidRPr="009456D8" w:rsidRDefault="00F252B4" w:rsidP="008C17CB">
            <w:pPr>
              <w:rPr>
                <w:rStyle w:val="ECCParagraph"/>
              </w:rPr>
            </w:pPr>
            <w:r w:rsidRPr="009456D8">
              <w:rPr>
                <w:rStyle w:val="ECCParagraph"/>
              </w:rPr>
              <w:t>BS antenna height (m)</w:t>
            </w:r>
          </w:p>
        </w:tc>
        <w:tc>
          <w:tcPr>
            <w:tcW w:w="2208" w:type="pct"/>
            <w:vAlign w:val="top"/>
          </w:tcPr>
          <w:p w14:paraId="36877C40" w14:textId="77777777" w:rsidR="00F252B4" w:rsidRPr="009456D8" w:rsidRDefault="00F252B4" w:rsidP="008C17CB">
            <w:pPr>
              <w:rPr>
                <w:rStyle w:val="ECCParagraph"/>
              </w:rPr>
            </w:pPr>
            <w:r w:rsidRPr="009456D8">
              <w:rPr>
                <w:rStyle w:val="ECCParagraph"/>
              </w:rPr>
              <w:t>20 for outdoor urban macrocell BS</w:t>
            </w:r>
          </w:p>
          <w:p w14:paraId="06B67FB7" w14:textId="77777777" w:rsidR="00F252B4" w:rsidRPr="009456D8" w:rsidRDefault="00F252B4" w:rsidP="008C17CB">
            <w:pPr>
              <w:rPr>
                <w:rStyle w:val="ECCParagraph"/>
              </w:rPr>
            </w:pPr>
            <w:r w:rsidRPr="009456D8">
              <w:rPr>
                <w:rStyle w:val="ECCParagraph"/>
              </w:rPr>
              <w:t>25 for outdoor suburban macrocell BS</w:t>
            </w:r>
          </w:p>
          <w:p w14:paraId="224E4881" w14:textId="1BC01C49" w:rsidR="00F252B4" w:rsidRPr="009456D8" w:rsidRDefault="00F252B4" w:rsidP="008C17CB">
            <w:pPr>
              <w:rPr>
                <w:rStyle w:val="ECCParagraph"/>
              </w:rPr>
            </w:pPr>
            <w:r w:rsidRPr="009456D8">
              <w:rPr>
                <w:rStyle w:val="ECCParagraph"/>
              </w:rPr>
              <w:t>6 for outdoor urban/suburban small</w:t>
            </w:r>
            <w:r w:rsidR="00296A03">
              <w:rPr>
                <w:rStyle w:val="ECCParagraph"/>
              </w:rPr>
              <w:t xml:space="preserve"> </w:t>
            </w:r>
            <w:r w:rsidRPr="009456D8">
              <w:rPr>
                <w:rStyle w:val="ECCParagraph"/>
              </w:rPr>
              <w:t>cell BS</w:t>
            </w:r>
          </w:p>
          <w:p w14:paraId="3040391B" w14:textId="77777777" w:rsidR="00F252B4" w:rsidRPr="009456D8" w:rsidRDefault="00F252B4" w:rsidP="008C17CB">
            <w:pPr>
              <w:rPr>
                <w:rStyle w:val="ECCParagraph"/>
              </w:rPr>
            </w:pPr>
            <w:r w:rsidRPr="009456D8">
              <w:rPr>
                <w:rStyle w:val="ECCParagraph"/>
              </w:rPr>
              <w:t xml:space="preserve">3 above floor for indoor BS </w:t>
            </w:r>
          </w:p>
        </w:tc>
        <w:tc>
          <w:tcPr>
            <w:tcW w:w="1396" w:type="pct"/>
            <w:vAlign w:val="top"/>
          </w:tcPr>
          <w:p w14:paraId="2ADB9C26" w14:textId="77777777" w:rsidR="00F252B4" w:rsidRPr="009456D8" w:rsidRDefault="00F252B4" w:rsidP="008C17CB">
            <w:pPr>
              <w:rPr>
                <w:rStyle w:val="ECCParagraph"/>
              </w:rPr>
            </w:pPr>
          </w:p>
        </w:tc>
      </w:tr>
      <w:tr w:rsidR="00F252B4" w:rsidRPr="00997DE0" w14:paraId="06C9058D" w14:textId="77777777" w:rsidTr="004B47D2">
        <w:tc>
          <w:tcPr>
            <w:tcW w:w="1396" w:type="pct"/>
            <w:vAlign w:val="top"/>
          </w:tcPr>
          <w:p w14:paraId="5AC7CD06" w14:textId="77777777" w:rsidR="00F252B4" w:rsidRPr="009456D8" w:rsidRDefault="00F252B4" w:rsidP="008C17CB">
            <w:pPr>
              <w:rPr>
                <w:rStyle w:val="ECCParagraph"/>
              </w:rPr>
            </w:pPr>
            <w:r w:rsidRPr="009456D8">
              <w:rPr>
                <w:rStyle w:val="ECCParagraph"/>
              </w:rPr>
              <w:t>BS Tx Mask</w:t>
            </w:r>
          </w:p>
        </w:tc>
        <w:tc>
          <w:tcPr>
            <w:tcW w:w="2208" w:type="pct"/>
            <w:vAlign w:val="top"/>
          </w:tcPr>
          <w:p w14:paraId="3E1134E6" w14:textId="77777777" w:rsidR="00F252B4" w:rsidRPr="00997DE0" w:rsidRDefault="00F252B4" w:rsidP="008C17CB">
            <w:pPr>
              <w:rPr>
                <w:rStyle w:val="ECCParagraph"/>
                <w:lang w:val="pt-BR" w:eastAsia="en-US"/>
              </w:rPr>
            </w:pPr>
            <w:r w:rsidRPr="00997DE0">
              <w:rPr>
                <w:rStyle w:val="ECCParagraph"/>
                <w:lang w:val="pt-BR"/>
              </w:rPr>
              <w:t xml:space="preserve">3800-3840 MHz: SEM </w:t>
            </w:r>
          </w:p>
          <w:p w14:paraId="35272D9A" w14:textId="77777777" w:rsidR="00F252B4" w:rsidRPr="00997DE0" w:rsidRDefault="00F252B4" w:rsidP="008C17CB">
            <w:pPr>
              <w:rPr>
                <w:rStyle w:val="ECCParagraph"/>
                <w:lang w:val="pt-BR" w:eastAsia="en-US"/>
              </w:rPr>
            </w:pPr>
            <w:r w:rsidRPr="00997DE0">
              <w:rPr>
                <w:rStyle w:val="ECCParagraph"/>
                <w:lang w:val="pt-BR"/>
              </w:rPr>
              <w:t>Above 3840 MHz: -30 dBm/MHz</w:t>
            </w:r>
          </w:p>
        </w:tc>
        <w:tc>
          <w:tcPr>
            <w:tcW w:w="1396" w:type="pct"/>
            <w:vAlign w:val="top"/>
          </w:tcPr>
          <w:p w14:paraId="3B0D42D0" w14:textId="77777777" w:rsidR="00F252B4" w:rsidRPr="00997DE0" w:rsidRDefault="00F252B4" w:rsidP="008C17CB">
            <w:pPr>
              <w:rPr>
                <w:rStyle w:val="ECCParagraph"/>
                <w:lang w:val="pt-BR" w:eastAsia="en-US"/>
              </w:rPr>
            </w:pPr>
          </w:p>
        </w:tc>
      </w:tr>
      <w:tr w:rsidR="00F252B4" w:rsidRPr="009456D8" w14:paraId="3361ADB3" w14:textId="77777777" w:rsidTr="004B47D2">
        <w:tc>
          <w:tcPr>
            <w:tcW w:w="1396" w:type="pct"/>
            <w:vAlign w:val="top"/>
          </w:tcPr>
          <w:p w14:paraId="68E6997C" w14:textId="77777777" w:rsidR="00F252B4" w:rsidRPr="009456D8" w:rsidRDefault="00F252B4" w:rsidP="008C17CB">
            <w:pPr>
              <w:rPr>
                <w:rStyle w:val="ECCParagraph"/>
              </w:rPr>
            </w:pPr>
            <w:r w:rsidRPr="009456D8">
              <w:rPr>
                <w:rStyle w:val="ECCParagraph"/>
              </w:rPr>
              <w:t>BS Rx Mask</w:t>
            </w:r>
          </w:p>
        </w:tc>
        <w:tc>
          <w:tcPr>
            <w:tcW w:w="2208" w:type="pct"/>
            <w:vAlign w:val="top"/>
          </w:tcPr>
          <w:p w14:paraId="719B0AC7" w14:textId="77777777" w:rsidR="00F252B4" w:rsidRPr="009456D8" w:rsidRDefault="00F252B4" w:rsidP="008C17CB">
            <w:pPr>
              <w:rPr>
                <w:rStyle w:val="ECCParagraph"/>
              </w:rPr>
            </w:pPr>
            <w:r w:rsidRPr="009456D8">
              <w:rPr>
                <w:rStyle w:val="ECCParagraph"/>
              </w:rPr>
              <w:t>3800-3820 MHz: ACS of 34.3 dBc (-52 dBm)</w:t>
            </w:r>
          </w:p>
          <w:p w14:paraId="63F9613D" w14:textId="77777777" w:rsidR="00F252B4" w:rsidRPr="009456D8" w:rsidRDefault="00F252B4" w:rsidP="008C17CB">
            <w:pPr>
              <w:rPr>
                <w:rStyle w:val="ECCParagraph"/>
              </w:rPr>
            </w:pPr>
            <w:r w:rsidRPr="009456D8">
              <w:rPr>
                <w:rStyle w:val="ECCParagraph"/>
              </w:rPr>
              <w:t>3820-3860 MHz: in-band blocking of 43.3 dBc (-43 dBm)</w:t>
            </w:r>
          </w:p>
          <w:p w14:paraId="71143F31" w14:textId="77777777" w:rsidR="00F252B4" w:rsidRPr="009456D8" w:rsidRDefault="00F252B4" w:rsidP="008C17CB">
            <w:pPr>
              <w:rPr>
                <w:rStyle w:val="ECCParagraph"/>
              </w:rPr>
            </w:pPr>
            <w:r w:rsidRPr="009456D8">
              <w:rPr>
                <w:rStyle w:val="ECCParagraph"/>
              </w:rPr>
              <w:t>3860-4200 MHz: out-of-band blocking of 71.3 dBc (-15 dBm)</w:t>
            </w:r>
          </w:p>
          <w:p w14:paraId="30C9396E" w14:textId="77777777" w:rsidR="00F252B4" w:rsidRPr="009456D8" w:rsidRDefault="00F252B4" w:rsidP="008C17CB">
            <w:pPr>
              <w:rPr>
                <w:rStyle w:val="ECCParagraph"/>
              </w:rPr>
            </w:pPr>
            <w:r w:rsidRPr="009456D8">
              <w:rPr>
                <w:rStyle w:val="ECCParagraph"/>
              </w:rPr>
              <w:t>Note: values above are valid for 100 MHz bandwidth and for a macro cell BS with NF=3 dB</w:t>
            </w:r>
          </w:p>
        </w:tc>
        <w:tc>
          <w:tcPr>
            <w:tcW w:w="1396" w:type="pct"/>
            <w:vAlign w:val="top"/>
          </w:tcPr>
          <w:p w14:paraId="32AD09E7" w14:textId="77777777" w:rsidR="00F252B4" w:rsidRPr="009456D8" w:rsidRDefault="00F252B4" w:rsidP="008C17CB">
            <w:pPr>
              <w:rPr>
                <w:rStyle w:val="ECCParagraph"/>
              </w:rPr>
            </w:pPr>
          </w:p>
        </w:tc>
      </w:tr>
      <w:tr w:rsidR="00F252B4" w:rsidRPr="009456D8" w14:paraId="5B085DE9" w14:textId="77777777" w:rsidTr="004B47D2">
        <w:tc>
          <w:tcPr>
            <w:tcW w:w="1396" w:type="pct"/>
            <w:vAlign w:val="top"/>
          </w:tcPr>
          <w:p w14:paraId="45516A25" w14:textId="77777777" w:rsidR="00F252B4" w:rsidRPr="009456D8" w:rsidRDefault="00F252B4" w:rsidP="008C17CB">
            <w:pPr>
              <w:rPr>
                <w:rStyle w:val="ECCParagraph"/>
              </w:rPr>
            </w:pPr>
            <w:r w:rsidRPr="009456D8">
              <w:rPr>
                <w:rStyle w:val="ECCParagraph"/>
              </w:rPr>
              <w:t>BS noise figure (dB)</w:t>
            </w:r>
          </w:p>
        </w:tc>
        <w:tc>
          <w:tcPr>
            <w:tcW w:w="2208" w:type="pct"/>
            <w:vAlign w:val="top"/>
          </w:tcPr>
          <w:p w14:paraId="5F61D72B" w14:textId="77777777" w:rsidR="00F252B4" w:rsidRPr="009456D8" w:rsidRDefault="00F252B4" w:rsidP="008C17CB">
            <w:pPr>
              <w:rPr>
                <w:rStyle w:val="ECCParagraph"/>
              </w:rPr>
            </w:pPr>
            <w:r w:rsidRPr="009456D8">
              <w:rPr>
                <w:rStyle w:val="ECCParagraph"/>
              </w:rPr>
              <w:t>3</w:t>
            </w:r>
          </w:p>
        </w:tc>
        <w:tc>
          <w:tcPr>
            <w:tcW w:w="1396" w:type="pct"/>
            <w:vAlign w:val="top"/>
          </w:tcPr>
          <w:p w14:paraId="478882A2" w14:textId="77777777" w:rsidR="00F252B4" w:rsidRPr="009456D8" w:rsidRDefault="00F252B4" w:rsidP="008C17CB">
            <w:pPr>
              <w:rPr>
                <w:rStyle w:val="ECCParagraph"/>
              </w:rPr>
            </w:pPr>
            <w:r w:rsidRPr="009456D8">
              <w:rPr>
                <w:rStyle w:val="ECCParagraph"/>
              </w:rPr>
              <w:t>9</w:t>
            </w:r>
          </w:p>
        </w:tc>
      </w:tr>
      <w:tr w:rsidR="00F252B4" w:rsidRPr="009456D8" w14:paraId="2FC4FA2C" w14:textId="77777777" w:rsidTr="0063629F">
        <w:tc>
          <w:tcPr>
            <w:tcW w:w="1396" w:type="pct"/>
            <w:vAlign w:val="top"/>
          </w:tcPr>
          <w:p w14:paraId="6B07A469" w14:textId="77777777" w:rsidR="00F252B4" w:rsidRPr="009456D8" w:rsidRDefault="00F252B4" w:rsidP="008C17CB">
            <w:pPr>
              <w:rPr>
                <w:rStyle w:val="ECCParagraph"/>
              </w:rPr>
            </w:pPr>
            <w:r w:rsidRPr="009456D8">
              <w:rPr>
                <w:rStyle w:val="ECCParagraph"/>
              </w:rPr>
              <w:t>Cell range (m)</w:t>
            </w:r>
          </w:p>
          <w:p w14:paraId="1F3B3826" w14:textId="77777777" w:rsidR="00F252B4" w:rsidRPr="009456D8" w:rsidRDefault="00F252B4" w:rsidP="00E5798C">
            <w:pPr>
              <w:jc w:val="left"/>
              <w:rPr>
                <w:rStyle w:val="ECCParagraph"/>
              </w:rPr>
            </w:pPr>
            <w:r w:rsidRPr="009456D8">
              <w:rPr>
                <w:rStyle w:val="ECCParagraph"/>
              </w:rPr>
              <w:t>Note: typical values from deployed networks</w:t>
            </w:r>
          </w:p>
        </w:tc>
        <w:tc>
          <w:tcPr>
            <w:tcW w:w="3604" w:type="pct"/>
            <w:gridSpan w:val="2"/>
            <w:vAlign w:val="top"/>
          </w:tcPr>
          <w:p w14:paraId="2B6F8C20" w14:textId="77777777" w:rsidR="002A3703" w:rsidRPr="009456D8" w:rsidRDefault="002A3703" w:rsidP="008C17CB">
            <w:pPr>
              <w:rPr>
                <w:rStyle w:val="ECCParagraph"/>
              </w:rPr>
            </w:pPr>
            <w:r w:rsidRPr="009456D8">
              <w:rPr>
                <w:rStyle w:val="ECCParagraph"/>
              </w:rPr>
              <w:t>Urban: 400 ~ 600</w:t>
            </w:r>
          </w:p>
          <w:p w14:paraId="715F6D02" w14:textId="77777777" w:rsidR="002A3703" w:rsidRPr="009456D8" w:rsidRDefault="002A3703" w:rsidP="008C17CB">
            <w:pPr>
              <w:rPr>
                <w:rStyle w:val="ECCParagraph"/>
              </w:rPr>
            </w:pPr>
            <w:r w:rsidRPr="009456D8">
              <w:rPr>
                <w:rStyle w:val="ECCParagraph"/>
              </w:rPr>
              <w:t>Suburban: 800 ~ 1500</w:t>
            </w:r>
          </w:p>
          <w:p w14:paraId="052D23D9" w14:textId="74E5C735" w:rsidR="00F252B4" w:rsidRPr="009456D8" w:rsidRDefault="002A3703" w:rsidP="008C17CB">
            <w:pPr>
              <w:rPr>
                <w:rStyle w:val="ECCParagraph"/>
              </w:rPr>
            </w:pPr>
            <w:r w:rsidRPr="009456D8">
              <w:rPr>
                <w:rStyle w:val="ECCParagraph"/>
              </w:rPr>
              <w:t>Rural: 1600 ~ 3000</w:t>
            </w:r>
          </w:p>
        </w:tc>
      </w:tr>
      <w:tr w:rsidR="00F252B4" w:rsidRPr="009456D8" w14:paraId="16DE73B3" w14:textId="77777777" w:rsidTr="004B47D2">
        <w:tc>
          <w:tcPr>
            <w:tcW w:w="1396" w:type="pct"/>
            <w:vAlign w:val="top"/>
          </w:tcPr>
          <w:p w14:paraId="32BE489F" w14:textId="77777777" w:rsidR="00F252B4" w:rsidRPr="009456D8" w:rsidRDefault="00F252B4" w:rsidP="008C17CB">
            <w:pPr>
              <w:rPr>
                <w:rStyle w:val="ECCParagraph"/>
              </w:rPr>
            </w:pPr>
            <w:r w:rsidRPr="009456D8">
              <w:rPr>
                <w:rStyle w:val="ECCParagraph"/>
              </w:rPr>
              <w:t>UE Tx power (dBm)</w:t>
            </w:r>
          </w:p>
        </w:tc>
        <w:tc>
          <w:tcPr>
            <w:tcW w:w="2208" w:type="pct"/>
            <w:vAlign w:val="top"/>
          </w:tcPr>
          <w:p w14:paraId="48F4BF0C" w14:textId="77777777" w:rsidR="00F252B4" w:rsidRPr="009456D8" w:rsidRDefault="00F252B4" w:rsidP="008C17CB">
            <w:pPr>
              <w:rPr>
                <w:rStyle w:val="ECCParagraph"/>
              </w:rPr>
            </w:pPr>
          </w:p>
        </w:tc>
        <w:tc>
          <w:tcPr>
            <w:tcW w:w="1396" w:type="pct"/>
            <w:vAlign w:val="top"/>
          </w:tcPr>
          <w:p w14:paraId="70520D8B" w14:textId="77777777" w:rsidR="00F252B4" w:rsidRPr="009456D8" w:rsidRDefault="00F252B4" w:rsidP="008C17CB">
            <w:pPr>
              <w:rPr>
                <w:rStyle w:val="ECCParagraph"/>
              </w:rPr>
            </w:pPr>
            <w:r w:rsidRPr="009456D8">
              <w:rPr>
                <w:rStyle w:val="ECCParagraph"/>
              </w:rPr>
              <w:t>23</w:t>
            </w:r>
          </w:p>
        </w:tc>
      </w:tr>
      <w:tr w:rsidR="00F252B4" w:rsidRPr="009456D8" w14:paraId="32EAD589" w14:textId="77777777" w:rsidTr="004B47D2">
        <w:tc>
          <w:tcPr>
            <w:tcW w:w="1396" w:type="pct"/>
            <w:vAlign w:val="top"/>
          </w:tcPr>
          <w:p w14:paraId="6F096A93" w14:textId="77777777" w:rsidR="00F252B4" w:rsidRPr="009456D8" w:rsidRDefault="00F252B4" w:rsidP="008C17CB">
            <w:pPr>
              <w:rPr>
                <w:rStyle w:val="ECCParagraph"/>
              </w:rPr>
            </w:pPr>
            <w:r w:rsidRPr="009456D8">
              <w:rPr>
                <w:rStyle w:val="ECCParagraph"/>
              </w:rPr>
              <w:t>UE Tx Mask</w:t>
            </w:r>
          </w:p>
        </w:tc>
        <w:tc>
          <w:tcPr>
            <w:tcW w:w="2208" w:type="pct"/>
            <w:vAlign w:val="top"/>
          </w:tcPr>
          <w:p w14:paraId="574A6D5B" w14:textId="77777777" w:rsidR="00F252B4" w:rsidRPr="009456D8" w:rsidRDefault="00F252B4" w:rsidP="008C17CB">
            <w:pPr>
              <w:rPr>
                <w:rStyle w:val="ECCParagraph"/>
              </w:rPr>
            </w:pPr>
          </w:p>
        </w:tc>
        <w:tc>
          <w:tcPr>
            <w:tcW w:w="1396" w:type="pct"/>
            <w:vAlign w:val="top"/>
          </w:tcPr>
          <w:p w14:paraId="5D5221E2" w14:textId="5BDE4F73" w:rsidR="00F252B4" w:rsidRPr="009456D8" w:rsidRDefault="00F252B4" w:rsidP="008C17CB">
            <w:pPr>
              <w:rPr>
                <w:rStyle w:val="ECCParagraph"/>
              </w:rPr>
            </w:pPr>
            <w:r w:rsidRPr="009456D8">
              <w:rPr>
                <w:rStyle w:val="ECCParagraph"/>
              </w:rPr>
              <w:t xml:space="preserve">SEM in </w:t>
            </w:r>
            <w:r w:rsidR="0063629F" w:rsidRPr="009456D8">
              <w:rPr>
                <w:rStyle w:val="ECCParagraph"/>
              </w:rPr>
              <w:t xml:space="preserve">3GPP </w:t>
            </w:r>
            <w:r w:rsidRPr="009456D8">
              <w:rPr>
                <w:rStyle w:val="ECCParagraph"/>
              </w:rPr>
              <w:t>TS 38.101</w:t>
            </w:r>
          </w:p>
        </w:tc>
      </w:tr>
      <w:tr w:rsidR="00F252B4" w:rsidRPr="009456D8" w14:paraId="12ACF3F8" w14:textId="77777777" w:rsidTr="004B47D2">
        <w:tc>
          <w:tcPr>
            <w:tcW w:w="1396" w:type="pct"/>
            <w:vAlign w:val="top"/>
          </w:tcPr>
          <w:p w14:paraId="760EBAF7" w14:textId="77777777" w:rsidR="00F252B4" w:rsidRPr="009456D8" w:rsidRDefault="00F252B4" w:rsidP="008C17CB">
            <w:pPr>
              <w:rPr>
                <w:rStyle w:val="ECCParagraph"/>
              </w:rPr>
            </w:pPr>
            <w:r w:rsidRPr="009456D8">
              <w:rPr>
                <w:rStyle w:val="ECCParagraph"/>
              </w:rPr>
              <w:t>UE antenna gain (dBi)</w:t>
            </w:r>
          </w:p>
        </w:tc>
        <w:tc>
          <w:tcPr>
            <w:tcW w:w="2208" w:type="pct"/>
            <w:vAlign w:val="top"/>
          </w:tcPr>
          <w:p w14:paraId="2E277989" w14:textId="77777777" w:rsidR="00F252B4" w:rsidRPr="009456D8" w:rsidRDefault="00F252B4" w:rsidP="008C17CB">
            <w:pPr>
              <w:rPr>
                <w:rStyle w:val="ECCParagraph"/>
              </w:rPr>
            </w:pPr>
          </w:p>
        </w:tc>
        <w:tc>
          <w:tcPr>
            <w:tcW w:w="1396" w:type="pct"/>
            <w:vAlign w:val="top"/>
          </w:tcPr>
          <w:p w14:paraId="3B6E5483" w14:textId="77777777" w:rsidR="00F252B4" w:rsidRPr="009456D8" w:rsidRDefault="00F252B4" w:rsidP="008C17CB">
            <w:pPr>
              <w:rPr>
                <w:rStyle w:val="ECCParagraph"/>
              </w:rPr>
            </w:pPr>
            <w:r w:rsidRPr="009456D8">
              <w:rPr>
                <w:rStyle w:val="ECCParagraph"/>
              </w:rPr>
              <w:t>-4</w:t>
            </w:r>
          </w:p>
        </w:tc>
      </w:tr>
      <w:tr w:rsidR="00F252B4" w:rsidRPr="009456D8" w14:paraId="78F5620B" w14:textId="77777777" w:rsidTr="004B47D2">
        <w:tc>
          <w:tcPr>
            <w:tcW w:w="1396" w:type="pct"/>
            <w:vAlign w:val="top"/>
          </w:tcPr>
          <w:p w14:paraId="1018246C" w14:textId="77777777" w:rsidR="00F252B4" w:rsidRPr="009456D8" w:rsidRDefault="00F252B4" w:rsidP="008C17CB">
            <w:pPr>
              <w:rPr>
                <w:rStyle w:val="ECCParagraph"/>
              </w:rPr>
            </w:pPr>
            <w:r w:rsidRPr="009456D8">
              <w:rPr>
                <w:rStyle w:val="ECCParagraph"/>
              </w:rPr>
              <w:t>Body loss (dB)</w:t>
            </w:r>
          </w:p>
        </w:tc>
        <w:tc>
          <w:tcPr>
            <w:tcW w:w="2208" w:type="pct"/>
            <w:vAlign w:val="top"/>
          </w:tcPr>
          <w:p w14:paraId="093A06F9" w14:textId="77777777" w:rsidR="00F252B4" w:rsidRPr="009456D8" w:rsidRDefault="00F252B4" w:rsidP="008C17CB">
            <w:pPr>
              <w:rPr>
                <w:rStyle w:val="ECCParagraph"/>
              </w:rPr>
            </w:pPr>
          </w:p>
        </w:tc>
        <w:tc>
          <w:tcPr>
            <w:tcW w:w="1396" w:type="pct"/>
            <w:vAlign w:val="top"/>
          </w:tcPr>
          <w:p w14:paraId="122A39BA" w14:textId="77777777" w:rsidR="00F252B4" w:rsidRPr="009456D8" w:rsidRDefault="00F252B4" w:rsidP="008C17CB">
            <w:pPr>
              <w:rPr>
                <w:rStyle w:val="ECCParagraph"/>
              </w:rPr>
            </w:pPr>
            <w:r w:rsidRPr="009456D8">
              <w:rPr>
                <w:rStyle w:val="ECCParagraph"/>
              </w:rPr>
              <w:t>4</w:t>
            </w:r>
          </w:p>
        </w:tc>
      </w:tr>
      <w:tr w:rsidR="00F252B4" w:rsidRPr="009456D8" w14:paraId="11AFE2BF" w14:textId="77777777" w:rsidTr="004B47D2">
        <w:tc>
          <w:tcPr>
            <w:tcW w:w="1396" w:type="pct"/>
            <w:vAlign w:val="top"/>
          </w:tcPr>
          <w:p w14:paraId="78BF3927" w14:textId="77777777" w:rsidR="00F252B4" w:rsidRPr="009456D8" w:rsidRDefault="00F252B4" w:rsidP="008C17CB">
            <w:pPr>
              <w:rPr>
                <w:rStyle w:val="ECCParagraph"/>
              </w:rPr>
            </w:pPr>
            <w:r w:rsidRPr="009456D8">
              <w:rPr>
                <w:rStyle w:val="ECCParagraph"/>
              </w:rPr>
              <w:t>Indoor/outdoor UE</w:t>
            </w:r>
          </w:p>
        </w:tc>
        <w:tc>
          <w:tcPr>
            <w:tcW w:w="2208" w:type="pct"/>
            <w:vAlign w:val="top"/>
          </w:tcPr>
          <w:p w14:paraId="5B00826E" w14:textId="77777777" w:rsidR="00F252B4" w:rsidRPr="009456D8" w:rsidRDefault="00F252B4" w:rsidP="008C17CB">
            <w:pPr>
              <w:rPr>
                <w:rStyle w:val="ECCParagraph"/>
              </w:rPr>
            </w:pPr>
          </w:p>
        </w:tc>
        <w:tc>
          <w:tcPr>
            <w:tcW w:w="1396" w:type="pct"/>
            <w:vAlign w:val="top"/>
          </w:tcPr>
          <w:p w14:paraId="3D989A24" w14:textId="6581FA3E" w:rsidR="00F252B4" w:rsidRPr="009456D8" w:rsidRDefault="00F252B4" w:rsidP="008C17CB">
            <w:pPr>
              <w:rPr>
                <w:rStyle w:val="ECCParagraph"/>
              </w:rPr>
            </w:pPr>
            <w:r w:rsidRPr="009456D8">
              <w:rPr>
                <w:rStyle w:val="ECCParagraph"/>
              </w:rPr>
              <w:t>Urban/suburban: 70/30%</w:t>
            </w:r>
          </w:p>
          <w:p w14:paraId="225E2B4D" w14:textId="466A1828" w:rsidR="00F252B4" w:rsidRPr="009456D8" w:rsidRDefault="00F252B4" w:rsidP="008C17CB">
            <w:pPr>
              <w:rPr>
                <w:rStyle w:val="ECCParagraph"/>
              </w:rPr>
            </w:pPr>
            <w:r w:rsidRPr="009456D8">
              <w:rPr>
                <w:rStyle w:val="ECCParagraph"/>
              </w:rPr>
              <w:t>Rural: 50/50%</w:t>
            </w:r>
          </w:p>
        </w:tc>
      </w:tr>
      <w:tr w:rsidR="00F252B4" w:rsidRPr="009456D8" w14:paraId="3EA9B2E1" w14:textId="77777777" w:rsidTr="0063629F">
        <w:tc>
          <w:tcPr>
            <w:tcW w:w="1396" w:type="pct"/>
            <w:vAlign w:val="top"/>
          </w:tcPr>
          <w:p w14:paraId="239A6E96" w14:textId="77777777" w:rsidR="00F252B4" w:rsidRPr="009456D8" w:rsidRDefault="00F252B4" w:rsidP="008C17CB">
            <w:pPr>
              <w:rPr>
                <w:rStyle w:val="ECCParagraph"/>
              </w:rPr>
            </w:pPr>
            <w:r w:rsidRPr="009456D8">
              <w:rPr>
                <w:rStyle w:val="ECCParagraph"/>
              </w:rPr>
              <w:t>Building wall loss (dB)</w:t>
            </w:r>
          </w:p>
        </w:tc>
        <w:tc>
          <w:tcPr>
            <w:tcW w:w="3604" w:type="pct"/>
            <w:gridSpan w:val="2"/>
            <w:vAlign w:val="top"/>
          </w:tcPr>
          <w:p w14:paraId="769148FB" w14:textId="77777777" w:rsidR="00F252B4" w:rsidRPr="009456D8" w:rsidRDefault="00F252B4" w:rsidP="008C17CB">
            <w:pPr>
              <w:rPr>
                <w:rStyle w:val="ECCParagraph"/>
              </w:rPr>
            </w:pPr>
            <w:r w:rsidRPr="009456D8">
              <w:rPr>
                <w:rStyle w:val="ECCParagraph"/>
              </w:rPr>
              <w:t>12</w:t>
            </w:r>
          </w:p>
        </w:tc>
      </w:tr>
      <w:tr w:rsidR="00F252B4" w:rsidRPr="009456D8" w14:paraId="58097D61" w14:textId="77777777" w:rsidTr="004B47D2">
        <w:tc>
          <w:tcPr>
            <w:tcW w:w="1396" w:type="pct"/>
            <w:vAlign w:val="top"/>
          </w:tcPr>
          <w:p w14:paraId="0F403895" w14:textId="77777777" w:rsidR="00F252B4" w:rsidRPr="009456D8" w:rsidRDefault="00F252B4" w:rsidP="00E5798C">
            <w:pPr>
              <w:jc w:val="left"/>
              <w:rPr>
                <w:rStyle w:val="ECCParagraph"/>
              </w:rPr>
            </w:pPr>
            <w:r w:rsidRPr="009456D8">
              <w:rPr>
                <w:rStyle w:val="ECCParagraph"/>
              </w:rPr>
              <w:t>UE heights (above ground or building floors) (m)</w:t>
            </w:r>
          </w:p>
        </w:tc>
        <w:tc>
          <w:tcPr>
            <w:tcW w:w="2208" w:type="pct"/>
            <w:vAlign w:val="top"/>
          </w:tcPr>
          <w:p w14:paraId="2DC7739D" w14:textId="77777777" w:rsidR="00F252B4" w:rsidRPr="009456D8" w:rsidRDefault="00F252B4" w:rsidP="008C17CB">
            <w:pPr>
              <w:rPr>
                <w:rStyle w:val="ECCParagraph"/>
              </w:rPr>
            </w:pPr>
            <w:r w:rsidRPr="009456D8">
              <w:rPr>
                <w:rStyle w:val="ECCParagraph"/>
              </w:rPr>
              <w:t>N/A</w:t>
            </w:r>
          </w:p>
        </w:tc>
        <w:tc>
          <w:tcPr>
            <w:tcW w:w="1396" w:type="pct"/>
            <w:vAlign w:val="top"/>
          </w:tcPr>
          <w:p w14:paraId="57AB0C73" w14:textId="77777777" w:rsidR="00F252B4" w:rsidRPr="009456D8" w:rsidRDefault="00F252B4" w:rsidP="008C17CB">
            <w:pPr>
              <w:rPr>
                <w:rStyle w:val="ECCParagraph"/>
              </w:rPr>
            </w:pPr>
            <w:r w:rsidRPr="009456D8">
              <w:rPr>
                <w:rStyle w:val="ECCParagraph"/>
              </w:rPr>
              <w:t>1.5</w:t>
            </w:r>
          </w:p>
        </w:tc>
      </w:tr>
      <w:tr w:rsidR="00F252B4" w:rsidRPr="009456D8" w14:paraId="302A775D" w14:textId="77777777" w:rsidTr="004B47D2">
        <w:tc>
          <w:tcPr>
            <w:tcW w:w="1396" w:type="pct"/>
            <w:vAlign w:val="top"/>
          </w:tcPr>
          <w:p w14:paraId="7F1BD7C3" w14:textId="77777777" w:rsidR="00F252B4" w:rsidRPr="009456D8" w:rsidRDefault="00F252B4" w:rsidP="008C17CB">
            <w:pPr>
              <w:rPr>
                <w:rStyle w:val="ECCParagraph"/>
              </w:rPr>
            </w:pPr>
            <w:r w:rsidRPr="009456D8">
              <w:rPr>
                <w:rStyle w:val="ECCParagraph"/>
              </w:rPr>
              <w:t xml:space="preserve">TDD activity factor </w:t>
            </w:r>
          </w:p>
        </w:tc>
        <w:tc>
          <w:tcPr>
            <w:tcW w:w="2208" w:type="pct"/>
            <w:vAlign w:val="top"/>
          </w:tcPr>
          <w:p w14:paraId="6A3158C3" w14:textId="77777777" w:rsidR="00F252B4" w:rsidRPr="009456D8" w:rsidRDefault="00F252B4" w:rsidP="008C17CB">
            <w:pPr>
              <w:rPr>
                <w:rStyle w:val="ECCParagraph"/>
              </w:rPr>
            </w:pPr>
            <w:r w:rsidRPr="009456D8">
              <w:rPr>
                <w:rStyle w:val="ECCParagraph"/>
              </w:rPr>
              <w:t>75% DL</w:t>
            </w:r>
          </w:p>
        </w:tc>
        <w:tc>
          <w:tcPr>
            <w:tcW w:w="1396" w:type="pct"/>
            <w:vAlign w:val="top"/>
          </w:tcPr>
          <w:p w14:paraId="022713AD" w14:textId="77777777" w:rsidR="00F252B4" w:rsidRPr="009456D8" w:rsidRDefault="00F252B4" w:rsidP="008C17CB">
            <w:pPr>
              <w:rPr>
                <w:rStyle w:val="ECCParagraph"/>
              </w:rPr>
            </w:pPr>
            <w:r w:rsidRPr="009456D8">
              <w:rPr>
                <w:rStyle w:val="ECCParagraph"/>
              </w:rPr>
              <w:t>25% UL</w:t>
            </w:r>
          </w:p>
        </w:tc>
      </w:tr>
    </w:tbl>
    <w:p w14:paraId="366F4C99" w14:textId="77777777" w:rsidR="00E5798C" w:rsidRDefault="00E5798C" w:rsidP="0072723A">
      <w:pPr>
        <w:pStyle w:val="Heading2"/>
        <w:rPr>
          <w:rStyle w:val="ECCParagraph"/>
        </w:rPr>
      </w:pPr>
      <w:bookmarkStart w:id="199" w:name="_Toc138704644"/>
      <w:bookmarkStart w:id="200" w:name="_Toc138704771"/>
      <w:bookmarkStart w:id="201" w:name="_Toc138342324"/>
      <w:bookmarkStart w:id="202" w:name="_Toc160031468"/>
      <w:bookmarkStart w:id="203" w:name="_Toc160181034"/>
      <w:r>
        <w:rPr>
          <w:rStyle w:val="ECCParagraph"/>
        </w:rPr>
        <w:br w:type="page"/>
      </w:r>
    </w:p>
    <w:p w14:paraId="47CB6AB5" w14:textId="7A7D5D40" w:rsidR="00F252B4" w:rsidRPr="009456D8" w:rsidRDefault="00F252B4" w:rsidP="0072723A">
      <w:pPr>
        <w:pStyle w:val="Heading2"/>
        <w:rPr>
          <w:rStyle w:val="ECCParagraph"/>
        </w:rPr>
      </w:pPr>
      <w:bookmarkStart w:id="204" w:name="_Toc172791727"/>
      <w:r w:rsidRPr="009456D8">
        <w:rPr>
          <w:rStyle w:val="ECCParagraph"/>
        </w:rPr>
        <w:lastRenderedPageBreak/>
        <w:t>Propagation parameters</w:t>
      </w:r>
      <w:bookmarkEnd w:id="199"/>
      <w:bookmarkEnd w:id="200"/>
      <w:bookmarkEnd w:id="201"/>
      <w:bookmarkEnd w:id="202"/>
      <w:bookmarkEnd w:id="203"/>
      <w:bookmarkEnd w:id="204"/>
    </w:p>
    <w:p w14:paraId="61C98016" w14:textId="77777777" w:rsidR="00F252B4" w:rsidRPr="009456D8" w:rsidRDefault="00F252B4" w:rsidP="0072723A">
      <w:pPr>
        <w:pStyle w:val="Heading3"/>
        <w:rPr>
          <w:rStyle w:val="ECCParagraph"/>
        </w:rPr>
      </w:pPr>
      <w:bookmarkStart w:id="205" w:name="_Toc138704645"/>
      <w:bookmarkStart w:id="206" w:name="_Toc138704772"/>
      <w:bookmarkStart w:id="207" w:name="_Toc138342325"/>
      <w:bookmarkStart w:id="208" w:name="_Toc160031469"/>
      <w:bookmarkStart w:id="209" w:name="_Toc160181035"/>
      <w:bookmarkStart w:id="210" w:name="_Toc172791728"/>
      <w:r w:rsidRPr="009456D8">
        <w:rPr>
          <w:rStyle w:val="ECCParagraph"/>
        </w:rPr>
        <w:t>Propagation parameters for WBB LMP vs MFCN and WBB LMP vs WBB LMP co-existence</w:t>
      </w:r>
      <w:bookmarkEnd w:id="205"/>
      <w:bookmarkEnd w:id="206"/>
      <w:bookmarkEnd w:id="207"/>
      <w:bookmarkEnd w:id="208"/>
      <w:bookmarkEnd w:id="209"/>
      <w:bookmarkEnd w:id="210"/>
    </w:p>
    <w:p w14:paraId="0A43C022" w14:textId="07C38D6E" w:rsidR="00F252B4" w:rsidRPr="009456D8" w:rsidRDefault="00F252B4" w:rsidP="00C12604">
      <w:pPr>
        <w:pStyle w:val="Caption"/>
        <w:rPr>
          <w:rStyle w:val="ECCParagraph"/>
        </w:rPr>
      </w:pPr>
      <w:bookmarkStart w:id="211" w:name="_Ref166743148"/>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25</w:t>
      </w:r>
      <w:r w:rsidR="00C45EA5" w:rsidRPr="009456D8">
        <w:rPr>
          <w:rStyle w:val="ECCParagraph"/>
        </w:rPr>
        <w:fldChar w:fldCharType="end"/>
      </w:r>
      <w:bookmarkEnd w:id="211"/>
      <w:r w:rsidRPr="009456D8">
        <w:rPr>
          <w:rStyle w:val="ECCParagraph"/>
        </w:rPr>
        <w:t xml:space="preserve">: Propagation model for the </w:t>
      </w:r>
      <w:r w:rsidR="00FB6BB3" w:rsidRPr="009456D8">
        <w:rPr>
          <w:rStyle w:val="ECCParagraph"/>
        </w:rPr>
        <w:t>BS-to-BS</w:t>
      </w:r>
      <w:r w:rsidRPr="009456D8">
        <w:rPr>
          <w:rStyle w:val="ECCParagraph"/>
        </w:rPr>
        <w:t xml:space="preserve"> link</w:t>
      </w:r>
    </w:p>
    <w:tbl>
      <w:tblPr>
        <w:tblStyle w:val="ECCTable-redheader"/>
        <w:tblW w:w="5000" w:type="pct"/>
        <w:tblInd w:w="0" w:type="dxa"/>
        <w:tblLook w:val="04A0" w:firstRow="1" w:lastRow="0" w:firstColumn="1" w:lastColumn="0" w:noHBand="0" w:noVBand="1"/>
      </w:tblPr>
      <w:tblGrid>
        <w:gridCol w:w="2830"/>
        <w:gridCol w:w="5015"/>
        <w:gridCol w:w="1784"/>
      </w:tblGrid>
      <w:tr w:rsidR="00F252B4" w:rsidRPr="009456D8" w14:paraId="6CEEAF2F" w14:textId="77777777" w:rsidTr="005C4148">
        <w:trPr>
          <w:cnfStyle w:val="100000000000" w:firstRow="1" w:lastRow="0" w:firstColumn="0" w:lastColumn="0" w:oddVBand="0" w:evenVBand="0" w:oddHBand="0" w:evenHBand="0" w:firstRowFirstColumn="0" w:firstRowLastColumn="0" w:lastRowFirstColumn="0" w:lastRowLastColumn="0"/>
        </w:trPr>
        <w:tc>
          <w:tcPr>
            <w:tcW w:w="1470" w:type="pct"/>
          </w:tcPr>
          <w:p w14:paraId="642EA0A8" w14:textId="77777777" w:rsidR="00F252B4" w:rsidRPr="009456D8" w:rsidRDefault="00F252B4" w:rsidP="002E5C71">
            <w:pPr>
              <w:keepNext/>
              <w:rPr>
                <w:rStyle w:val="ECCParagraph"/>
              </w:rPr>
            </w:pPr>
            <w:r w:rsidRPr="009456D8">
              <w:rPr>
                <w:rStyle w:val="ECCParagraph"/>
              </w:rPr>
              <w:t>Case</w:t>
            </w:r>
          </w:p>
        </w:tc>
        <w:tc>
          <w:tcPr>
            <w:tcW w:w="2604" w:type="pct"/>
          </w:tcPr>
          <w:p w14:paraId="6BD631BC" w14:textId="77777777" w:rsidR="00F252B4" w:rsidRPr="009456D8" w:rsidRDefault="00F252B4" w:rsidP="002E5C71">
            <w:pPr>
              <w:keepNext/>
              <w:rPr>
                <w:rStyle w:val="ECCParagraph"/>
              </w:rPr>
            </w:pPr>
            <w:r w:rsidRPr="009456D8">
              <w:rPr>
                <w:rStyle w:val="ECCParagraph"/>
              </w:rPr>
              <w:t>Urban/Suburban</w:t>
            </w:r>
          </w:p>
        </w:tc>
        <w:tc>
          <w:tcPr>
            <w:tcW w:w="926" w:type="pct"/>
          </w:tcPr>
          <w:p w14:paraId="133ED7EF" w14:textId="77777777" w:rsidR="00F252B4" w:rsidRPr="009456D8" w:rsidRDefault="00F252B4" w:rsidP="002E5C71">
            <w:pPr>
              <w:keepNext/>
              <w:rPr>
                <w:rStyle w:val="ECCParagraph"/>
              </w:rPr>
            </w:pPr>
            <w:r w:rsidRPr="009456D8">
              <w:rPr>
                <w:rStyle w:val="ECCParagraph"/>
              </w:rPr>
              <w:t>Rural</w:t>
            </w:r>
          </w:p>
        </w:tc>
      </w:tr>
      <w:tr w:rsidR="00F252B4" w:rsidRPr="009456D8" w14:paraId="331B8592" w14:textId="77777777" w:rsidTr="005C4148">
        <w:trPr>
          <w:trHeight w:val="341"/>
        </w:trPr>
        <w:tc>
          <w:tcPr>
            <w:tcW w:w="1470" w:type="pct"/>
            <w:vAlign w:val="top"/>
          </w:tcPr>
          <w:p w14:paraId="1BC3833B" w14:textId="77777777" w:rsidR="00F252B4" w:rsidRPr="009456D8" w:rsidRDefault="00F252B4" w:rsidP="00BB248D">
            <w:pPr>
              <w:jc w:val="left"/>
              <w:rPr>
                <w:rStyle w:val="ECCParagraph"/>
              </w:rPr>
            </w:pPr>
            <w:r w:rsidRPr="009456D8">
              <w:rPr>
                <w:rStyle w:val="ECCParagraph"/>
              </w:rPr>
              <w:t xml:space="preserve">Both ends above clutters </w:t>
            </w:r>
          </w:p>
        </w:tc>
        <w:tc>
          <w:tcPr>
            <w:tcW w:w="3530" w:type="pct"/>
            <w:gridSpan w:val="2"/>
            <w:vAlign w:val="top"/>
          </w:tcPr>
          <w:p w14:paraId="21FCF369" w14:textId="326D958F" w:rsidR="00E749D6" w:rsidRPr="009456D8" w:rsidRDefault="00A3369A" w:rsidP="00BB248D">
            <w:pPr>
              <w:jc w:val="left"/>
              <w:rPr>
                <w:rStyle w:val="ECCParagraph"/>
              </w:rPr>
            </w:pPr>
            <w:r w:rsidRPr="009456D8">
              <w:rPr>
                <w:rStyle w:val="ECCParagraph"/>
              </w:rPr>
              <w:t xml:space="preserve">Recommendation </w:t>
            </w:r>
            <w:r w:rsidR="00F252B4" w:rsidRPr="009456D8">
              <w:rPr>
                <w:rStyle w:val="ECCParagraph"/>
              </w:rPr>
              <w:t xml:space="preserve">ITU-R P.452 </w:t>
            </w:r>
            <w:r w:rsidR="00180FBD" w:rsidRPr="009456D8">
              <w:rPr>
                <w:rStyle w:val="ECCParagraph"/>
              </w:rPr>
              <w:fldChar w:fldCharType="begin"/>
            </w:r>
            <w:r w:rsidR="00180FBD" w:rsidRPr="009456D8">
              <w:rPr>
                <w:rStyle w:val="ECCParagraph"/>
              </w:rPr>
              <w:instrText xml:space="preserve"> REF _Ref160714619 \r \h </w:instrText>
            </w:r>
            <w:r w:rsidR="00BB175C"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12604" w:rsidRPr="009456D8">
              <w:rPr>
                <w:rStyle w:val="ECCParagraph"/>
              </w:rPr>
              <w:t>[19]</w:t>
            </w:r>
            <w:r w:rsidR="00180FBD" w:rsidRPr="009456D8">
              <w:rPr>
                <w:rStyle w:val="ECCParagraph"/>
              </w:rPr>
              <w:fldChar w:fldCharType="end"/>
            </w:r>
            <w:r w:rsidR="00653865" w:rsidRPr="009456D8">
              <w:rPr>
                <w:rStyle w:val="ECCParagraph"/>
              </w:rPr>
              <w:t xml:space="preserve"> </w:t>
            </w:r>
            <w:r w:rsidR="00F252B4" w:rsidRPr="009456D8">
              <w:rPr>
                <w:rStyle w:val="ECCParagraph"/>
              </w:rPr>
              <w:t xml:space="preserve">/ </w:t>
            </w:r>
            <w:r w:rsidRPr="009456D8">
              <w:rPr>
                <w:rStyle w:val="ECCParagraph"/>
              </w:rPr>
              <w:t xml:space="preserve">Recommendation </w:t>
            </w:r>
            <w:r w:rsidR="00041910" w:rsidRPr="009456D8">
              <w:rPr>
                <w:rStyle w:val="ECCParagraph"/>
              </w:rPr>
              <w:t xml:space="preserve">ITU-R </w:t>
            </w:r>
            <w:r w:rsidR="00F252B4" w:rsidRPr="009456D8">
              <w:rPr>
                <w:rStyle w:val="ECCParagraph"/>
              </w:rPr>
              <w:t xml:space="preserve">P.2001 </w:t>
            </w:r>
            <w:r w:rsidRPr="009456D8">
              <w:rPr>
                <w:rStyle w:val="ECCParagraph"/>
              </w:rPr>
              <w:fldChar w:fldCharType="begin"/>
            </w:r>
            <w:r w:rsidRPr="009456D8">
              <w:rPr>
                <w:rStyle w:val="ECCParagraph"/>
              </w:rPr>
              <w:instrText xml:space="preserve"> REF _Ref160780372 \r \h  \* MERGEFORMAT </w:instrText>
            </w:r>
            <w:r w:rsidRPr="009456D8">
              <w:rPr>
                <w:rStyle w:val="ECCParagraph"/>
              </w:rPr>
            </w:r>
            <w:r w:rsidRPr="009456D8">
              <w:rPr>
                <w:rStyle w:val="ECCParagraph"/>
              </w:rPr>
              <w:fldChar w:fldCharType="separate"/>
            </w:r>
            <w:r w:rsidR="00C12604" w:rsidRPr="009456D8">
              <w:rPr>
                <w:rStyle w:val="ECCParagraph"/>
              </w:rPr>
              <w:t>[</w:t>
            </w:r>
            <w:r w:rsidR="00C12604" w:rsidRPr="00C65843">
              <w:t>22</w:t>
            </w:r>
            <w:r w:rsidR="00C12604" w:rsidRPr="009456D8">
              <w:rPr>
                <w:rStyle w:val="ECCParagraph"/>
              </w:rPr>
              <w:t>]</w:t>
            </w:r>
            <w:r w:rsidRPr="009456D8">
              <w:rPr>
                <w:rStyle w:val="ECCParagraph"/>
              </w:rPr>
              <w:fldChar w:fldCharType="end"/>
            </w:r>
            <w:r w:rsidRPr="009456D8">
              <w:rPr>
                <w:rStyle w:val="ECCParagraph"/>
              </w:rPr>
              <w:t xml:space="preserve"> </w:t>
            </w:r>
          </w:p>
          <w:p w14:paraId="368E2A4D" w14:textId="6C179AC7" w:rsidR="00F252B4" w:rsidRPr="009456D8" w:rsidRDefault="00E749D6" w:rsidP="00BB248D">
            <w:pPr>
              <w:jc w:val="left"/>
              <w:rPr>
                <w:rStyle w:val="ECCParagraph"/>
              </w:rPr>
            </w:pPr>
            <w:r w:rsidRPr="009456D8">
              <w:rPr>
                <w:rStyle w:val="ECCParagraph"/>
              </w:rPr>
              <w:t>(</w:t>
            </w:r>
            <w:r w:rsidR="00F252B4" w:rsidRPr="009456D8">
              <w:rPr>
                <w:rStyle w:val="ECCParagraph"/>
              </w:rPr>
              <w:t>50% of time, without clutter loss</w:t>
            </w:r>
            <w:r w:rsidRPr="009456D8">
              <w:rPr>
                <w:rStyle w:val="ECCParagraph"/>
              </w:rPr>
              <w:t>)</w:t>
            </w:r>
            <w:r w:rsidR="00F252B4" w:rsidRPr="009456D8">
              <w:rPr>
                <w:rStyle w:val="ECCParagraph"/>
              </w:rPr>
              <w:t xml:space="preserve"> </w:t>
            </w:r>
          </w:p>
          <w:p w14:paraId="06F9AAD6" w14:textId="310F5396" w:rsidR="00F252B4" w:rsidRPr="009456D8" w:rsidRDefault="00F252B4" w:rsidP="00BB248D">
            <w:pPr>
              <w:jc w:val="left"/>
              <w:rPr>
                <w:rStyle w:val="ECCParagraph"/>
              </w:rPr>
            </w:pPr>
            <w:r w:rsidRPr="009456D8">
              <w:rPr>
                <w:rStyle w:val="ECCParagraph"/>
              </w:rPr>
              <w:t xml:space="preserve">Note: </w:t>
            </w:r>
            <w:r w:rsidR="00A3369A" w:rsidRPr="009456D8">
              <w:rPr>
                <w:rStyle w:val="ECCParagraph"/>
              </w:rPr>
              <w:t xml:space="preserve">Recommendation </w:t>
            </w:r>
            <w:r w:rsidRPr="009456D8">
              <w:rPr>
                <w:rStyle w:val="ECCParagraph"/>
              </w:rPr>
              <w:t xml:space="preserve">ITU-R P.1546 </w:t>
            </w:r>
            <w:r w:rsidR="00180FBD" w:rsidRPr="009456D8">
              <w:rPr>
                <w:rStyle w:val="ECCParagraph"/>
              </w:rPr>
              <w:fldChar w:fldCharType="begin"/>
            </w:r>
            <w:r w:rsidR="00180FBD" w:rsidRPr="009456D8">
              <w:rPr>
                <w:rStyle w:val="ECCParagraph"/>
              </w:rPr>
              <w:instrText xml:space="preserve"> REF _Ref160714626 \r \h </w:instrText>
            </w:r>
            <w:r w:rsidR="00BB175C"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12604" w:rsidRPr="009456D8">
              <w:rPr>
                <w:rStyle w:val="ECCParagraph"/>
              </w:rPr>
              <w:t>[16]</w:t>
            </w:r>
            <w:r w:rsidR="00180FBD" w:rsidRPr="009456D8">
              <w:rPr>
                <w:rStyle w:val="ECCParagraph"/>
              </w:rPr>
              <w:fldChar w:fldCharType="end"/>
            </w:r>
            <w:r w:rsidR="00180FBD" w:rsidRPr="009456D8">
              <w:rPr>
                <w:rStyle w:val="ECCParagraph"/>
              </w:rPr>
              <w:t xml:space="preserve"> </w:t>
            </w:r>
            <w:r w:rsidRPr="009456D8">
              <w:rPr>
                <w:rStyle w:val="ECCParagraph"/>
              </w:rPr>
              <w:t xml:space="preserve">may be used for studies beyond radio horizon </w:t>
            </w:r>
          </w:p>
        </w:tc>
      </w:tr>
      <w:tr w:rsidR="00F252B4" w:rsidRPr="009456D8" w14:paraId="4C6B83E8" w14:textId="77777777" w:rsidTr="005C4148">
        <w:tc>
          <w:tcPr>
            <w:tcW w:w="1470" w:type="pct"/>
            <w:vAlign w:val="top"/>
          </w:tcPr>
          <w:p w14:paraId="45E8C33A" w14:textId="77777777" w:rsidR="002A3703" w:rsidRPr="009456D8" w:rsidRDefault="002A3703" w:rsidP="00BB248D">
            <w:pPr>
              <w:jc w:val="left"/>
              <w:rPr>
                <w:rStyle w:val="ECCParagraph"/>
              </w:rPr>
            </w:pPr>
            <w:r w:rsidRPr="009456D8">
              <w:rPr>
                <w:rStyle w:val="ECCParagraph"/>
              </w:rPr>
              <w:t>One end above clutters and one end within clutters</w:t>
            </w:r>
          </w:p>
          <w:p w14:paraId="41E003DC" w14:textId="2A0661F7" w:rsidR="00F252B4" w:rsidRPr="009456D8" w:rsidRDefault="002A3703" w:rsidP="00BB248D">
            <w:pPr>
              <w:jc w:val="left"/>
              <w:rPr>
                <w:rStyle w:val="ECCParagraph"/>
              </w:rPr>
            </w:pPr>
            <w:r w:rsidRPr="009456D8">
              <w:rPr>
                <w:rStyle w:val="ECCParagraph"/>
              </w:rPr>
              <w:t>to be used &gt;= 250</w:t>
            </w:r>
            <w:r w:rsidR="007F43E2" w:rsidRPr="009456D8">
              <w:rPr>
                <w:rStyle w:val="ECCParagraph"/>
              </w:rPr>
              <w:t xml:space="preserve"> </w:t>
            </w:r>
            <w:r w:rsidRPr="009456D8">
              <w:rPr>
                <w:rStyle w:val="ECCParagraph"/>
              </w:rPr>
              <w:t>m</w:t>
            </w:r>
          </w:p>
        </w:tc>
        <w:tc>
          <w:tcPr>
            <w:tcW w:w="2604" w:type="pct"/>
            <w:vAlign w:val="top"/>
          </w:tcPr>
          <w:p w14:paraId="4A00F63F" w14:textId="6FF385B7" w:rsidR="00F252B4" w:rsidRPr="009456D8" w:rsidRDefault="00A3369A" w:rsidP="00BB248D">
            <w:pPr>
              <w:jc w:val="left"/>
              <w:rPr>
                <w:rStyle w:val="ECCParagraph"/>
              </w:rPr>
            </w:pPr>
            <w:r w:rsidRPr="009456D8">
              <w:rPr>
                <w:rStyle w:val="ECCParagraph"/>
              </w:rPr>
              <w:t xml:space="preserve">Recommendation </w:t>
            </w:r>
            <w:r w:rsidR="00F252B4" w:rsidRPr="009456D8">
              <w:rPr>
                <w:rStyle w:val="ECCParagraph"/>
              </w:rPr>
              <w:t>ITU-R P.452</w:t>
            </w:r>
            <w:r w:rsidR="00084422" w:rsidRPr="009456D8">
              <w:rPr>
                <w:rStyle w:val="ECCParagraph"/>
              </w:rPr>
              <w:t xml:space="preserve"> </w:t>
            </w:r>
            <w:r w:rsidR="00417ABA" w:rsidRPr="009456D8">
              <w:rPr>
                <w:rStyle w:val="ECCParagraph"/>
              </w:rPr>
              <w:fldChar w:fldCharType="begin"/>
            </w:r>
            <w:r w:rsidR="00417ABA" w:rsidRPr="009456D8">
              <w:rPr>
                <w:rStyle w:val="ECCParagraph"/>
              </w:rPr>
              <w:instrText xml:space="preserve"> REF _Ref160714619 \r \h </w:instrText>
            </w:r>
            <w:r w:rsidR="00D846CF" w:rsidRPr="009456D8">
              <w:rPr>
                <w:rStyle w:val="ECCParagraph"/>
              </w:rPr>
              <w:instrText xml:space="preserve"> \* MERGEFORMAT </w:instrText>
            </w:r>
            <w:r w:rsidR="00417ABA" w:rsidRPr="009456D8">
              <w:rPr>
                <w:rStyle w:val="ECCParagraph"/>
              </w:rPr>
            </w:r>
            <w:r w:rsidR="00417ABA" w:rsidRPr="009456D8">
              <w:rPr>
                <w:rStyle w:val="ECCParagraph"/>
              </w:rPr>
              <w:fldChar w:fldCharType="separate"/>
            </w:r>
            <w:r w:rsidR="00C12604" w:rsidRPr="009456D8">
              <w:rPr>
                <w:rStyle w:val="ECCParagraph"/>
              </w:rPr>
              <w:t>[19]</w:t>
            </w:r>
            <w:r w:rsidR="00417ABA" w:rsidRPr="009456D8">
              <w:rPr>
                <w:rStyle w:val="ECCParagraph"/>
              </w:rPr>
              <w:fldChar w:fldCharType="end"/>
            </w:r>
            <w:r w:rsidR="00084422" w:rsidRPr="009456D8">
              <w:rPr>
                <w:rStyle w:val="ECCParagraph"/>
              </w:rPr>
              <w:t xml:space="preserve"> </w:t>
            </w:r>
            <w:r w:rsidR="00F252B4" w:rsidRPr="009456D8">
              <w:rPr>
                <w:rStyle w:val="ECCParagraph"/>
              </w:rPr>
              <w:t>/</w:t>
            </w:r>
            <w:r w:rsidRPr="009456D8">
              <w:rPr>
                <w:rStyle w:val="ECCParagraph"/>
              </w:rPr>
              <w:t xml:space="preserve"> Recommendation </w:t>
            </w:r>
            <w:r w:rsidR="00653865" w:rsidRPr="009456D8">
              <w:rPr>
                <w:rStyle w:val="ECCParagraph"/>
              </w:rPr>
              <w:t xml:space="preserve">ITU-R </w:t>
            </w:r>
            <w:r w:rsidR="00F252B4" w:rsidRPr="009456D8">
              <w:rPr>
                <w:rStyle w:val="ECCParagraph"/>
              </w:rPr>
              <w:t xml:space="preserve">P.2001 </w:t>
            </w:r>
            <w:r w:rsidR="00417ABA" w:rsidRPr="009456D8">
              <w:rPr>
                <w:rStyle w:val="ECCParagraph"/>
              </w:rPr>
              <w:fldChar w:fldCharType="begin"/>
            </w:r>
            <w:r w:rsidR="00417ABA" w:rsidRPr="009456D8">
              <w:rPr>
                <w:rStyle w:val="ECCParagraph"/>
              </w:rPr>
              <w:instrText xml:space="preserve"> REF _Ref160780372 \r \h  \* MERGEFORMAT </w:instrText>
            </w:r>
            <w:r w:rsidR="00417ABA" w:rsidRPr="009456D8">
              <w:rPr>
                <w:rStyle w:val="ECCParagraph"/>
              </w:rPr>
            </w:r>
            <w:r w:rsidR="00417ABA" w:rsidRPr="009456D8">
              <w:rPr>
                <w:rStyle w:val="ECCParagraph"/>
              </w:rPr>
              <w:fldChar w:fldCharType="separate"/>
            </w:r>
            <w:r w:rsidR="00C12604" w:rsidRPr="009456D8">
              <w:rPr>
                <w:rStyle w:val="ECCParagraph"/>
              </w:rPr>
              <w:t>[22]</w:t>
            </w:r>
            <w:r w:rsidR="00417ABA" w:rsidRPr="009456D8">
              <w:rPr>
                <w:rStyle w:val="ECCParagraph"/>
              </w:rPr>
              <w:fldChar w:fldCharType="end"/>
            </w:r>
            <w:r w:rsidR="00417ABA" w:rsidRPr="009456D8">
              <w:rPr>
                <w:rStyle w:val="ECCParagraph"/>
              </w:rPr>
              <w:t xml:space="preserve"> </w:t>
            </w:r>
            <w:r w:rsidR="00E749D6" w:rsidRPr="009456D8">
              <w:rPr>
                <w:rStyle w:val="ECCParagraph"/>
              </w:rPr>
              <w:t>(</w:t>
            </w:r>
            <w:r w:rsidR="00F252B4" w:rsidRPr="009456D8">
              <w:rPr>
                <w:rStyle w:val="ECCParagraph"/>
              </w:rPr>
              <w:t>50% of time</w:t>
            </w:r>
            <w:r w:rsidR="00E749D6" w:rsidRPr="009456D8">
              <w:rPr>
                <w:rStyle w:val="ECCParagraph"/>
              </w:rPr>
              <w:t>)</w:t>
            </w:r>
            <w:r w:rsidR="00F252B4" w:rsidRPr="009456D8">
              <w:rPr>
                <w:rStyle w:val="ECCParagraph"/>
              </w:rPr>
              <w:t xml:space="preserve">, with </w:t>
            </w:r>
            <w:r w:rsidRPr="009456D8">
              <w:rPr>
                <w:rStyle w:val="ECCParagraph"/>
              </w:rPr>
              <w:t xml:space="preserve">Recommendation </w:t>
            </w:r>
            <w:r w:rsidR="00F252B4" w:rsidRPr="009456D8">
              <w:rPr>
                <w:rStyle w:val="ECCParagraph"/>
              </w:rPr>
              <w:t xml:space="preserve">ITU-R P.2108 </w:t>
            </w:r>
            <w:r w:rsidR="00FD6E3B" w:rsidRPr="009456D8">
              <w:rPr>
                <w:rStyle w:val="ECCParagraph"/>
              </w:rPr>
              <w:fldChar w:fldCharType="begin"/>
            </w:r>
            <w:r w:rsidR="00FD6E3B" w:rsidRPr="009456D8">
              <w:rPr>
                <w:rStyle w:val="ECCParagraph"/>
              </w:rPr>
              <w:instrText xml:space="preserve"> REF _Ref160714413 \r \h </w:instrText>
            </w:r>
            <w:r w:rsidR="00D846CF"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00FD6E3B" w:rsidRPr="009456D8">
              <w:rPr>
                <w:rStyle w:val="ECCParagraph"/>
              </w:rPr>
              <w:t xml:space="preserve"> </w:t>
            </w:r>
            <w:r w:rsidR="00E749D6" w:rsidRPr="009456D8">
              <w:rPr>
                <w:rStyle w:val="ECCParagraph"/>
              </w:rPr>
              <w:t>(</w:t>
            </w:r>
            <w:r w:rsidR="00F252B4" w:rsidRPr="009456D8">
              <w:rPr>
                <w:rStyle w:val="ECCParagraph"/>
              </w:rPr>
              <w:t>fixed clutter loss corresponding to 50% locations (for urban) or 30% (for suburban) applied to one end</w:t>
            </w:r>
            <w:r w:rsidR="00E749D6" w:rsidRPr="009456D8">
              <w:rPr>
                <w:rStyle w:val="ECCParagraph"/>
              </w:rPr>
              <w:t>)</w:t>
            </w:r>
            <w:r w:rsidR="00F252B4" w:rsidRPr="009456D8">
              <w:rPr>
                <w:rStyle w:val="ECCParagraph"/>
              </w:rPr>
              <w:t>.</w:t>
            </w:r>
          </w:p>
          <w:p w14:paraId="21F3BB3C" w14:textId="77777777" w:rsidR="00F252B4" w:rsidRPr="009456D8" w:rsidRDefault="00F252B4" w:rsidP="00BB248D">
            <w:pPr>
              <w:jc w:val="left"/>
              <w:rPr>
                <w:rStyle w:val="ECCParagraph"/>
              </w:rPr>
            </w:pPr>
            <w:r w:rsidRPr="009456D8">
              <w:rPr>
                <w:rStyle w:val="ECCParagraph"/>
              </w:rPr>
              <w:t>Other values for clutter loss can be used as a sensitivity analysis.</w:t>
            </w:r>
          </w:p>
        </w:tc>
        <w:tc>
          <w:tcPr>
            <w:tcW w:w="926" w:type="pct"/>
            <w:vAlign w:val="top"/>
          </w:tcPr>
          <w:p w14:paraId="1E62B94D" w14:textId="42C06227" w:rsidR="00F252B4" w:rsidRPr="009456D8" w:rsidRDefault="00417ABA" w:rsidP="00C12604">
            <w:pPr>
              <w:pStyle w:val="ECCTabletext"/>
              <w:rPr>
                <w:rStyle w:val="ECCParagraph"/>
              </w:rPr>
            </w:pPr>
            <w:r w:rsidRPr="009456D8">
              <w:rPr>
                <w:rStyle w:val="ECCParagraph"/>
              </w:rPr>
              <w:t xml:space="preserve">Recommendation </w:t>
            </w:r>
            <w:r w:rsidR="00F252B4" w:rsidRPr="009456D8">
              <w:rPr>
                <w:rStyle w:val="ECCParagraph"/>
              </w:rPr>
              <w:t xml:space="preserve">ITU-R P.1546 </w:t>
            </w:r>
            <w:r w:rsidR="00E749D6" w:rsidRPr="009456D8">
              <w:rPr>
                <w:rStyle w:val="ECCParagraph"/>
              </w:rPr>
              <w:t>(</w:t>
            </w:r>
            <w:r w:rsidR="00F252B4" w:rsidRPr="009456D8">
              <w:rPr>
                <w:rStyle w:val="ECCParagraph"/>
              </w:rPr>
              <w:t>50% of time</w:t>
            </w:r>
            <w:r w:rsidR="00E749D6" w:rsidRPr="009456D8">
              <w:rPr>
                <w:rStyle w:val="ECCParagraph"/>
              </w:rPr>
              <w:t>)</w:t>
            </w:r>
          </w:p>
        </w:tc>
      </w:tr>
      <w:tr w:rsidR="00F252B4" w:rsidRPr="009456D8" w14:paraId="671E42AB" w14:textId="77777777" w:rsidTr="005C4148">
        <w:tc>
          <w:tcPr>
            <w:tcW w:w="1470" w:type="pct"/>
            <w:vAlign w:val="top"/>
          </w:tcPr>
          <w:p w14:paraId="1153DCE1" w14:textId="77777777" w:rsidR="002A3703" w:rsidRPr="009456D8" w:rsidRDefault="002A3703" w:rsidP="00BB248D">
            <w:pPr>
              <w:jc w:val="left"/>
              <w:rPr>
                <w:rStyle w:val="ECCParagraph"/>
              </w:rPr>
            </w:pPr>
            <w:r w:rsidRPr="009456D8">
              <w:rPr>
                <w:rStyle w:val="ECCParagraph"/>
              </w:rPr>
              <w:t>Both ends within clutters</w:t>
            </w:r>
          </w:p>
          <w:p w14:paraId="53B03951" w14:textId="698242F0" w:rsidR="00F252B4" w:rsidRPr="009456D8" w:rsidRDefault="002A3703" w:rsidP="00BB248D">
            <w:pPr>
              <w:jc w:val="left"/>
              <w:rPr>
                <w:rStyle w:val="ECCParagraph"/>
              </w:rPr>
            </w:pPr>
            <w:r w:rsidRPr="009456D8">
              <w:rPr>
                <w:rStyle w:val="ECCParagraph"/>
              </w:rPr>
              <w:t>to be used &gt;= 1</w:t>
            </w:r>
            <w:r w:rsidR="00BC3329" w:rsidRPr="009456D8">
              <w:rPr>
                <w:rStyle w:val="ECCParagraph"/>
              </w:rPr>
              <w:t xml:space="preserve"> </w:t>
            </w:r>
            <w:r w:rsidRPr="009456D8">
              <w:rPr>
                <w:rStyle w:val="ECCParagraph"/>
              </w:rPr>
              <w:t>km (with appropriate LoS probability)</w:t>
            </w:r>
          </w:p>
        </w:tc>
        <w:tc>
          <w:tcPr>
            <w:tcW w:w="2604" w:type="pct"/>
            <w:vAlign w:val="top"/>
          </w:tcPr>
          <w:p w14:paraId="2A93B0B1" w14:textId="6C5DABEC" w:rsidR="00F252B4" w:rsidRPr="009456D8" w:rsidRDefault="00653865" w:rsidP="00BB248D">
            <w:pPr>
              <w:jc w:val="left"/>
              <w:rPr>
                <w:rStyle w:val="ECCParagraph"/>
              </w:rPr>
            </w:pPr>
            <w:r w:rsidRPr="009456D8">
              <w:rPr>
                <w:rStyle w:val="ECCParagraph"/>
              </w:rPr>
              <w:t xml:space="preserve">Recommendation </w:t>
            </w:r>
            <w:r w:rsidR="00F252B4" w:rsidRPr="009456D8">
              <w:rPr>
                <w:rStyle w:val="ECCParagraph"/>
              </w:rPr>
              <w:t xml:space="preserve">ITU-R P.452 </w:t>
            </w:r>
            <w:r w:rsidR="00417ABA" w:rsidRPr="009456D8">
              <w:rPr>
                <w:rStyle w:val="ECCParagraph"/>
              </w:rPr>
              <w:fldChar w:fldCharType="begin"/>
            </w:r>
            <w:r w:rsidR="00417ABA" w:rsidRPr="009456D8">
              <w:rPr>
                <w:rStyle w:val="ECCParagraph"/>
              </w:rPr>
              <w:instrText xml:space="preserve"> REF _Ref160714619 \r \h </w:instrText>
            </w:r>
            <w:r w:rsidR="00D846CF" w:rsidRPr="009456D8">
              <w:rPr>
                <w:rStyle w:val="ECCParagraph"/>
              </w:rPr>
              <w:instrText xml:space="preserve"> \* MERGEFORMAT </w:instrText>
            </w:r>
            <w:r w:rsidR="00417ABA" w:rsidRPr="009456D8">
              <w:rPr>
                <w:rStyle w:val="ECCParagraph"/>
              </w:rPr>
            </w:r>
            <w:r w:rsidR="00417ABA" w:rsidRPr="009456D8">
              <w:rPr>
                <w:rStyle w:val="ECCParagraph"/>
              </w:rPr>
              <w:fldChar w:fldCharType="separate"/>
            </w:r>
            <w:r w:rsidR="00C12604" w:rsidRPr="009456D8">
              <w:rPr>
                <w:rStyle w:val="ECCParagraph"/>
              </w:rPr>
              <w:t>[19]</w:t>
            </w:r>
            <w:r w:rsidR="00417ABA" w:rsidRPr="009456D8">
              <w:rPr>
                <w:rStyle w:val="ECCParagraph"/>
              </w:rPr>
              <w:fldChar w:fldCharType="end"/>
            </w:r>
            <w:r w:rsidR="00F252B4" w:rsidRPr="009456D8">
              <w:rPr>
                <w:rStyle w:val="ECCParagraph"/>
              </w:rPr>
              <w:t xml:space="preserve"> / </w:t>
            </w:r>
            <w:r w:rsidRPr="009456D8">
              <w:rPr>
                <w:rStyle w:val="ECCParagraph"/>
              </w:rPr>
              <w:t xml:space="preserve">Recommendation ITU-R </w:t>
            </w:r>
            <w:r w:rsidR="00F252B4" w:rsidRPr="009456D8">
              <w:rPr>
                <w:rStyle w:val="ECCParagraph"/>
              </w:rPr>
              <w:t xml:space="preserve">P.2001 </w:t>
            </w:r>
            <w:r w:rsidR="00417ABA" w:rsidRPr="009456D8">
              <w:rPr>
                <w:rStyle w:val="ECCParagraph"/>
              </w:rPr>
              <w:fldChar w:fldCharType="begin"/>
            </w:r>
            <w:r w:rsidR="00417ABA" w:rsidRPr="009456D8">
              <w:rPr>
                <w:rStyle w:val="ECCParagraph"/>
              </w:rPr>
              <w:instrText xml:space="preserve"> REF _Ref160780372 \r \h  \* MERGEFORMAT </w:instrText>
            </w:r>
            <w:r w:rsidR="00417ABA" w:rsidRPr="009456D8">
              <w:rPr>
                <w:rStyle w:val="ECCParagraph"/>
              </w:rPr>
            </w:r>
            <w:r w:rsidR="00417ABA" w:rsidRPr="009456D8">
              <w:rPr>
                <w:rStyle w:val="ECCParagraph"/>
              </w:rPr>
              <w:fldChar w:fldCharType="separate"/>
            </w:r>
            <w:r w:rsidR="00C12604" w:rsidRPr="009456D8">
              <w:rPr>
                <w:rStyle w:val="ECCParagraph"/>
              </w:rPr>
              <w:t>[22]</w:t>
            </w:r>
            <w:r w:rsidR="00417ABA" w:rsidRPr="009456D8">
              <w:rPr>
                <w:rStyle w:val="ECCParagraph"/>
              </w:rPr>
              <w:fldChar w:fldCharType="end"/>
            </w:r>
            <w:r w:rsidR="00F252B4" w:rsidRPr="009456D8">
              <w:rPr>
                <w:rStyle w:val="ECCParagraph"/>
              </w:rPr>
              <w:t xml:space="preserve"> </w:t>
            </w:r>
            <w:r w:rsidR="00E749D6" w:rsidRPr="009456D8">
              <w:rPr>
                <w:rStyle w:val="ECCParagraph"/>
              </w:rPr>
              <w:t>(</w:t>
            </w:r>
            <w:r w:rsidR="00F252B4" w:rsidRPr="009456D8">
              <w:rPr>
                <w:rStyle w:val="ECCParagraph"/>
              </w:rPr>
              <w:t>50% of time</w:t>
            </w:r>
            <w:r w:rsidR="00E749D6" w:rsidRPr="009456D8">
              <w:rPr>
                <w:rStyle w:val="ECCParagraph"/>
              </w:rPr>
              <w:t>)</w:t>
            </w:r>
            <w:r w:rsidR="00F252B4" w:rsidRPr="009456D8">
              <w:rPr>
                <w:rStyle w:val="ECCParagraph"/>
              </w:rPr>
              <w:t>, with</w:t>
            </w:r>
            <w:r w:rsidR="00E749D6" w:rsidRPr="009456D8">
              <w:rPr>
                <w:rStyle w:val="ECCParagraph"/>
              </w:rPr>
              <w:t xml:space="preserve"> </w:t>
            </w:r>
            <w:r w:rsidRPr="009456D8">
              <w:rPr>
                <w:rStyle w:val="ECCParagraph"/>
              </w:rPr>
              <w:t xml:space="preserve">Recommendation </w:t>
            </w:r>
            <w:r w:rsidR="00F252B4" w:rsidRPr="009456D8">
              <w:rPr>
                <w:rStyle w:val="ECCParagraph"/>
              </w:rPr>
              <w:t xml:space="preserve">ITU-R P.2108 </w:t>
            </w:r>
            <w:r w:rsidR="00417ABA" w:rsidRPr="009456D8">
              <w:rPr>
                <w:rStyle w:val="ECCParagraph"/>
              </w:rPr>
              <w:fldChar w:fldCharType="begin"/>
            </w:r>
            <w:r w:rsidR="00417ABA" w:rsidRPr="009456D8">
              <w:rPr>
                <w:rStyle w:val="ECCParagraph"/>
              </w:rPr>
              <w:instrText xml:space="preserve"> REF _Ref160714413 \r \h </w:instrText>
            </w:r>
            <w:r w:rsidR="00D846CF" w:rsidRPr="009456D8">
              <w:rPr>
                <w:rStyle w:val="ECCParagraph"/>
              </w:rPr>
              <w:instrText xml:space="preserve"> \* MERGEFORMAT </w:instrText>
            </w:r>
            <w:r w:rsidR="00417ABA" w:rsidRPr="009456D8">
              <w:rPr>
                <w:rStyle w:val="ECCParagraph"/>
              </w:rPr>
            </w:r>
            <w:r w:rsidR="00417ABA" w:rsidRPr="009456D8">
              <w:rPr>
                <w:rStyle w:val="ECCParagraph"/>
              </w:rPr>
              <w:fldChar w:fldCharType="separate"/>
            </w:r>
            <w:r w:rsidR="00C12604" w:rsidRPr="009456D8">
              <w:rPr>
                <w:rStyle w:val="ECCParagraph"/>
              </w:rPr>
              <w:t>[15]</w:t>
            </w:r>
            <w:r w:rsidR="00417ABA" w:rsidRPr="009456D8">
              <w:rPr>
                <w:rStyle w:val="ECCParagraph"/>
              </w:rPr>
              <w:fldChar w:fldCharType="end"/>
            </w:r>
            <w:r w:rsidR="00417ABA" w:rsidRPr="009456D8">
              <w:rPr>
                <w:rStyle w:val="ECCParagraph"/>
              </w:rPr>
              <w:t xml:space="preserve"> </w:t>
            </w:r>
            <w:r w:rsidR="00E749D6" w:rsidRPr="009456D8">
              <w:rPr>
                <w:rStyle w:val="ECCParagraph"/>
              </w:rPr>
              <w:t>(</w:t>
            </w:r>
            <w:r w:rsidR="00F252B4" w:rsidRPr="009456D8">
              <w:rPr>
                <w:rStyle w:val="ECCParagraph"/>
              </w:rPr>
              <w:t>fixed clutter loss corresponding to 50% locations (for urban) or 30% (for suburban) applied to two ends</w:t>
            </w:r>
            <w:r w:rsidR="00E749D6" w:rsidRPr="009456D8">
              <w:rPr>
                <w:rStyle w:val="ECCParagraph"/>
              </w:rPr>
              <w:t>)</w:t>
            </w:r>
            <w:r w:rsidR="00F252B4" w:rsidRPr="009456D8">
              <w:rPr>
                <w:rStyle w:val="ECCParagraph"/>
              </w:rPr>
              <w:t xml:space="preserve">. </w:t>
            </w:r>
          </w:p>
          <w:p w14:paraId="7EEE4F16" w14:textId="77777777" w:rsidR="00F252B4" w:rsidRPr="009456D8" w:rsidRDefault="00F252B4" w:rsidP="00BB248D">
            <w:pPr>
              <w:jc w:val="left"/>
              <w:rPr>
                <w:rStyle w:val="ECCParagraph"/>
              </w:rPr>
            </w:pPr>
            <w:r w:rsidRPr="009456D8">
              <w:rPr>
                <w:rStyle w:val="ECCParagraph"/>
              </w:rPr>
              <w:t>Other values for clutter loss can be used as a sensitivity analysis.</w:t>
            </w:r>
          </w:p>
        </w:tc>
        <w:tc>
          <w:tcPr>
            <w:tcW w:w="926" w:type="pct"/>
            <w:vAlign w:val="top"/>
          </w:tcPr>
          <w:p w14:paraId="175D0890" w14:textId="77777777" w:rsidR="00F252B4" w:rsidRPr="009456D8" w:rsidRDefault="00F252B4" w:rsidP="008C17CB">
            <w:pPr>
              <w:rPr>
                <w:rStyle w:val="ECCParagraph"/>
                <w:highlight w:val="green"/>
              </w:rPr>
            </w:pPr>
          </w:p>
        </w:tc>
      </w:tr>
      <w:tr w:rsidR="00F252B4" w:rsidRPr="009456D8" w14:paraId="49C79999" w14:textId="77777777" w:rsidTr="005C4148">
        <w:tc>
          <w:tcPr>
            <w:tcW w:w="1470" w:type="pct"/>
            <w:vAlign w:val="top"/>
          </w:tcPr>
          <w:p w14:paraId="0EF08978" w14:textId="77777777" w:rsidR="00F252B4" w:rsidRPr="009456D8" w:rsidRDefault="00F252B4" w:rsidP="00BB248D">
            <w:pPr>
              <w:jc w:val="left"/>
              <w:rPr>
                <w:rStyle w:val="ECCParagraph"/>
              </w:rPr>
            </w:pPr>
            <w:r w:rsidRPr="009456D8">
              <w:rPr>
                <w:rStyle w:val="ECCParagraph"/>
              </w:rPr>
              <w:t>Both BSs below rooftops and in the same street adjacent to each other</w:t>
            </w:r>
          </w:p>
        </w:tc>
        <w:tc>
          <w:tcPr>
            <w:tcW w:w="2604" w:type="pct"/>
            <w:vAlign w:val="top"/>
          </w:tcPr>
          <w:p w14:paraId="3CD670EC" w14:textId="46CB1228" w:rsidR="00F252B4" w:rsidRPr="009456D8" w:rsidRDefault="00F252B4" w:rsidP="00BB248D">
            <w:pPr>
              <w:jc w:val="left"/>
              <w:rPr>
                <w:rStyle w:val="ECCParagraph"/>
              </w:rPr>
            </w:pPr>
            <w:r w:rsidRPr="009456D8">
              <w:rPr>
                <w:rStyle w:val="ECCParagraph"/>
              </w:rPr>
              <w:t>3GPP TR</w:t>
            </w:r>
            <w:r w:rsidR="00084422" w:rsidRPr="009456D8">
              <w:rPr>
                <w:rStyle w:val="ECCParagraph"/>
              </w:rPr>
              <w:t xml:space="preserve"> </w:t>
            </w:r>
            <w:r w:rsidRPr="009456D8">
              <w:rPr>
                <w:rStyle w:val="ECCParagraph"/>
              </w:rPr>
              <w:t xml:space="preserve">38.901 Umi LOS </w:t>
            </w:r>
          </w:p>
        </w:tc>
        <w:tc>
          <w:tcPr>
            <w:tcW w:w="926" w:type="pct"/>
            <w:vAlign w:val="top"/>
          </w:tcPr>
          <w:p w14:paraId="09B6EDA5" w14:textId="77777777" w:rsidR="00F252B4" w:rsidRPr="009456D8" w:rsidRDefault="00F252B4" w:rsidP="008C17CB">
            <w:pPr>
              <w:rPr>
                <w:rStyle w:val="ECCParagraph"/>
                <w:highlight w:val="green"/>
              </w:rPr>
            </w:pPr>
          </w:p>
        </w:tc>
      </w:tr>
      <w:tr w:rsidR="00F252B4" w:rsidRPr="009456D8" w14:paraId="4F057784" w14:textId="77777777" w:rsidTr="005C4148">
        <w:tc>
          <w:tcPr>
            <w:tcW w:w="1470" w:type="pct"/>
            <w:vAlign w:val="top"/>
          </w:tcPr>
          <w:p w14:paraId="095C6770" w14:textId="77777777" w:rsidR="00F252B4" w:rsidRPr="009456D8" w:rsidRDefault="00F252B4" w:rsidP="00BB248D">
            <w:pPr>
              <w:jc w:val="left"/>
              <w:rPr>
                <w:rStyle w:val="ECCParagraph"/>
              </w:rPr>
            </w:pPr>
            <w:r w:rsidRPr="009456D8">
              <w:rPr>
                <w:rStyle w:val="ECCParagraph"/>
              </w:rPr>
              <w:t>Both BSs are in indoor area in the same building</w:t>
            </w:r>
          </w:p>
        </w:tc>
        <w:tc>
          <w:tcPr>
            <w:tcW w:w="2604" w:type="pct"/>
            <w:vAlign w:val="top"/>
          </w:tcPr>
          <w:p w14:paraId="38F8F9E5" w14:textId="3F835EC2" w:rsidR="00F252B4" w:rsidRPr="009456D8" w:rsidRDefault="00653865" w:rsidP="00BB248D">
            <w:pPr>
              <w:jc w:val="left"/>
              <w:rPr>
                <w:rStyle w:val="ECCParagraph"/>
              </w:rPr>
            </w:pPr>
            <w:r w:rsidRPr="009456D8">
              <w:rPr>
                <w:rStyle w:val="ECCParagraph"/>
              </w:rPr>
              <w:t xml:space="preserve">Recommendation </w:t>
            </w:r>
            <w:r w:rsidR="00F252B4" w:rsidRPr="009456D8">
              <w:rPr>
                <w:rStyle w:val="ECCParagraph"/>
              </w:rPr>
              <w:t>ITU-R P.1238</w:t>
            </w:r>
            <w:r w:rsidR="00180FBD" w:rsidRPr="009456D8">
              <w:rPr>
                <w:rStyle w:val="ECCParagraph"/>
              </w:rPr>
              <w:t xml:space="preserve"> </w:t>
            </w:r>
            <w:r w:rsidR="00180FBD" w:rsidRPr="009456D8">
              <w:rPr>
                <w:rStyle w:val="ECCParagraph"/>
                <w:highlight w:val="yellow"/>
              </w:rPr>
              <w:fldChar w:fldCharType="begin"/>
            </w:r>
            <w:r w:rsidR="00180FBD" w:rsidRPr="009456D8">
              <w:rPr>
                <w:rStyle w:val="ECCParagraph"/>
              </w:rPr>
              <w:instrText xml:space="preserve"> REF _Ref160714814 \r \h </w:instrText>
            </w:r>
            <w:r w:rsidR="00BB175C" w:rsidRPr="009456D8">
              <w:rPr>
                <w:rStyle w:val="ECCParagraph"/>
                <w:highlight w:val="yellow"/>
              </w:rPr>
              <w:instrText xml:space="preserve"> \* MERGEFORMAT </w:instrText>
            </w:r>
            <w:r w:rsidR="00180FBD" w:rsidRPr="009456D8">
              <w:rPr>
                <w:rStyle w:val="ECCParagraph"/>
                <w:highlight w:val="yellow"/>
              </w:rPr>
            </w:r>
            <w:r w:rsidR="00180FBD" w:rsidRPr="009456D8">
              <w:rPr>
                <w:rStyle w:val="ECCParagraph"/>
                <w:highlight w:val="yellow"/>
              </w:rPr>
              <w:fldChar w:fldCharType="separate"/>
            </w:r>
            <w:r w:rsidR="00C12604" w:rsidRPr="009456D8">
              <w:rPr>
                <w:rStyle w:val="ECCParagraph"/>
              </w:rPr>
              <w:t>[17]</w:t>
            </w:r>
            <w:r w:rsidR="00180FBD" w:rsidRPr="009456D8">
              <w:rPr>
                <w:rStyle w:val="ECCParagraph"/>
                <w:highlight w:val="yellow"/>
              </w:rPr>
              <w:fldChar w:fldCharType="end"/>
            </w:r>
            <w:r w:rsidR="00F252B4" w:rsidRPr="009456D8">
              <w:rPr>
                <w:rStyle w:val="ECCParagraph"/>
              </w:rPr>
              <w:t xml:space="preserve"> for BSs in the same building, other valid model can be used with explanation</w:t>
            </w:r>
          </w:p>
        </w:tc>
        <w:tc>
          <w:tcPr>
            <w:tcW w:w="926" w:type="pct"/>
            <w:vAlign w:val="top"/>
          </w:tcPr>
          <w:p w14:paraId="4297A799" w14:textId="77777777" w:rsidR="00F252B4" w:rsidRPr="009456D8" w:rsidRDefault="00F252B4" w:rsidP="008C17CB">
            <w:pPr>
              <w:rPr>
                <w:rStyle w:val="ECCParagraph"/>
                <w:highlight w:val="green"/>
              </w:rPr>
            </w:pPr>
          </w:p>
        </w:tc>
      </w:tr>
      <w:tr w:rsidR="00F252B4" w:rsidRPr="009456D8" w14:paraId="3B0961F6" w14:textId="77777777" w:rsidTr="005C4148">
        <w:tc>
          <w:tcPr>
            <w:tcW w:w="1470" w:type="pct"/>
            <w:vAlign w:val="top"/>
          </w:tcPr>
          <w:p w14:paraId="1FC6E21D" w14:textId="77777777" w:rsidR="00F252B4" w:rsidRPr="009456D8" w:rsidRDefault="00F252B4" w:rsidP="00BB248D">
            <w:pPr>
              <w:jc w:val="left"/>
              <w:rPr>
                <w:rStyle w:val="ECCParagraph"/>
              </w:rPr>
            </w:pPr>
            <w:r w:rsidRPr="009456D8">
              <w:rPr>
                <w:rStyle w:val="ECCParagraph"/>
              </w:rPr>
              <w:t>One or two BSs are in indoor area in different building</w:t>
            </w:r>
          </w:p>
        </w:tc>
        <w:tc>
          <w:tcPr>
            <w:tcW w:w="2604" w:type="pct"/>
            <w:vAlign w:val="top"/>
          </w:tcPr>
          <w:p w14:paraId="2BDD403D" w14:textId="2DD70B0D" w:rsidR="00F252B4" w:rsidRPr="009456D8" w:rsidRDefault="00F252B4" w:rsidP="00BB248D">
            <w:pPr>
              <w:jc w:val="left"/>
              <w:rPr>
                <w:rStyle w:val="ECCParagraph"/>
              </w:rPr>
            </w:pPr>
            <w:r w:rsidRPr="009456D8">
              <w:rPr>
                <w:rStyle w:val="ECCParagraph"/>
              </w:rPr>
              <w:t xml:space="preserve">Outdoor model + Wall Loss 12 dB at each indoor BS or </w:t>
            </w:r>
            <w:r w:rsidR="002E5C71" w:rsidRPr="009456D8">
              <w:rPr>
                <w:rStyle w:val="ECCParagraph"/>
              </w:rPr>
              <w:t xml:space="preserve">Recommendation ITU-R </w:t>
            </w:r>
            <w:r w:rsidRPr="009456D8">
              <w:rPr>
                <w:rStyle w:val="ECCParagraph"/>
              </w:rPr>
              <w:t xml:space="preserve">P.2109 </w:t>
            </w:r>
            <w:r w:rsidR="00180FBD" w:rsidRPr="009456D8">
              <w:rPr>
                <w:rStyle w:val="ECCParagraph"/>
              </w:rPr>
              <w:fldChar w:fldCharType="begin"/>
            </w:r>
            <w:r w:rsidR="00180FBD" w:rsidRPr="009456D8">
              <w:rPr>
                <w:rStyle w:val="ECCParagraph"/>
              </w:rPr>
              <w:instrText xml:space="preserve"> REF _Ref160714765 \r \h </w:instrText>
            </w:r>
            <w:r w:rsidR="00BB175C"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12604" w:rsidRPr="009456D8">
              <w:rPr>
                <w:rStyle w:val="ECCParagraph"/>
              </w:rPr>
              <w:t>[18]</w:t>
            </w:r>
            <w:r w:rsidR="00180FBD" w:rsidRPr="009456D8">
              <w:rPr>
                <w:rStyle w:val="ECCParagraph"/>
              </w:rPr>
              <w:fldChar w:fldCharType="end"/>
            </w:r>
            <w:r w:rsidR="00345B80" w:rsidRPr="009456D8">
              <w:rPr>
                <w:rStyle w:val="ECCParagraph"/>
              </w:rPr>
              <w:t xml:space="preserve"> </w:t>
            </w:r>
            <w:r w:rsidRPr="009456D8">
              <w:rPr>
                <w:rStyle w:val="ECCParagraph"/>
              </w:rPr>
              <w:t>for incremental study</w:t>
            </w:r>
          </w:p>
        </w:tc>
        <w:tc>
          <w:tcPr>
            <w:tcW w:w="926" w:type="pct"/>
            <w:vAlign w:val="top"/>
          </w:tcPr>
          <w:p w14:paraId="61F6257F" w14:textId="77777777" w:rsidR="00F252B4" w:rsidRPr="009456D8" w:rsidRDefault="00F252B4" w:rsidP="008C17CB">
            <w:pPr>
              <w:rPr>
                <w:rStyle w:val="ECCParagraph"/>
              </w:rPr>
            </w:pPr>
          </w:p>
        </w:tc>
      </w:tr>
    </w:tbl>
    <w:p w14:paraId="03F1FF4D" w14:textId="77777777" w:rsidR="00F252B4" w:rsidRPr="009456D8" w:rsidRDefault="00F252B4" w:rsidP="00587E08">
      <w:pPr>
        <w:pStyle w:val="Heading3"/>
        <w:rPr>
          <w:rStyle w:val="ECCParagraph"/>
        </w:rPr>
      </w:pPr>
      <w:bookmarkStart w:id="212" w:name="_Toc138704646"/>
      <w:bookmarkStart w:id="213" w:name="_Toc138704773"/>
      <w:bookmarkStart w:id="214" w:name="_Toc138342326"/>
      <w:bookmarkStart w:id="215" w:name="_Toc160031470"/>
      <w:bookmarkStart w:id="216" w:name="_Toc160181036"/>
      <w:bookmarkStart w:id="217" w:name="_Toc172791729"/>
      <w:r w:rsidRPr="009456D8">
        <w:rPr>
          <w:rStyle w:val="ECCParagraph"/>
        </w:rPr>
        <w:lastRenderedPageBreak/>
        <w:t>Propagation parameters for WBB LMP vs other services</w:t>
      </w:r>
      <w:bookmarkEnd w:id="212"/>
      <w:bookmarkEnd w:id="213"/>
      <w:bookmarkEnd w:id="214"/>
      <w:bookmarkEnd w:id="215"/>
      <w:bookmarkEnd w:id="216"/>
      <w:bookmarkEnd w:id="217"/>
    </w:p>
    <w:p w14:paraId="75DBD31C" w14:textId="05B9F773" w:rsidR="00F252B4" w:rsidRPr="009456D8" w:rsidRDefault="00F252B4" w:rsidP="00946012">
      <w:pPr>
        <w:pStyle w:val="Caption"/>
        <w:keepNext/>
        <w:rPr>
          <w:rStyle w:val="ECCParagraph"/>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26</w:t>
      </w:r>
      <w:r w:rsidR="00C45EA5" w:rsidRPr="009456D8">
        <w:rPr>
          <w:rStyle w:val="ECCParagraph"/>
        </w:rPr>
        <w:fldChar w:fldCharType="end"/>
      </w:r>
      <w:r w:rsidRPr="009456D8">
        <w:rPr>
          <w:rStyle w:val="ECCParagraph"/>
        </w:rPr>
        <w:t>: Propagation models used in the simulations with systems other than MFCN</w:t>
      </w:r>
    </w:p>
    <w:tbl>
      <w:tblPr>
        <w:tblStyle w:val="ECCTable-redheader"/>
        <w:tblW w:w="5000" w:type="pct"/>
        <w:tblInd w:w="0" w:type="dxa"/>
        <w:tblLook w:val="04A0" w:firstRow="1" w:lastRow="0" w:firstColumn="1" w:lastColumn="0" w:noHBand="0" w:noVBand="1"/>
      </w:tblPr>
      <w:tblGrid>
        <w:gridCol w:w="4674"/>
        <w:gridCol w:w="4955"/>
      </w:tblGrid>
      <w:tr w:rsidR="00F252B4" w:rsidRPr="009456D8" w14:paraId="028BB1C2" w14:textId="77777777" w:rsidTr="005C4148">
        <w:trPr>
          <w:cnfStyle w:val="100000000000" w:firstRow="1" w:lastRow="0" w:firstColumn="0" w:lastColumn="0" w:oddVBand="0" w:evenVBand="0" w:oddHBand="0" w:evenHBand="0" w:firstRowFirstColumn="0" w:firstRowLastColumn="0" w:lastRowFirstColumn="0" w:lastRowLastColumn="0"/>
        </w:trPr>
        <w:tc>
          <w:tcPr>
            <w:tcW w:w="2427" w:type="pct"/>
            <w:vAlign w:val="top"/>
          </w:tcPr>
          <w:p w14:paraId="0D3EC479" w14:textId="77777777" w:rsidR="00F252B4" w:rsidRPr="009456D8" w:rsidRDefault="00F252B4" w:rsidP="00946012">
            <w:pPr>
              <w:keepNext/>
              <w:rPr>
                <w:rStyle w:val="ECCParagraph"/>
              </w:rPr>
            </w:pPr>
            <w:r w:rsidRPr="009456D8">
              <w:rPr>
                <w:rStyle w:val="ECCParagraph"/>
              </w:rPr>
              <w:t>Link</w:t>
            </w:r>
          </w:p>
        </w:tc>
        <w:tc>
          <w:tcPr>
            <w:tcW w:w="2573" w:type="pct"/>
            <w:vAlign w:val="top"/>
          </w:tcPr>
          <w:p w14:paraId="3C040DA1" w14:textId="77777777" w:rsidR="00F252B4" w:rsidRPr="009456D8" w:rsidRDefault="00F252B4" w:rsidP="00946012">
            <w:pPr>
              <w:keepNext/>
              <w:rPr>
                <w:rStyle w:val="ECCParagraph"/>
              </w:rPr>
            </w:pPr>
            <w:r w:rsidRPr="009456D8">
              <w:rPr>
                <w:rStyle w:val="ECCParagraph"/>
              </w:rPr>
              <w:t>Model</w:t>
            </w:r>
          </w:p>
        </w:tc>
      </w:tr>
      <w:tr w:rsidR="00F252B4" w:rsidRPr="009456D8" w14:paraId="56494FD3" w14:textId="77777777" w:rsidTr="005C4148">
        <w:tc>
          <w:tcPr>
            <w:tcW w:w="2427" w:type="pct"/>
            <w:vAlign w:val="top"/>
          </w:tcPr>
          <w:p w14:paraId="442F11E7" w14:textId="77777777" w:rsidR="00F252B4" w:rsidRPr="009456D8" w:rsidRDefault="00F252B4" w:rsidP="00946012">
            <w:pPr>
              <w:keepNext/>
              <w:rPr>
                <w:rStyle w:val="ECCParagraph"/>
              </w:rPr>
            </w:pPr>
            <w:r w:rsidRPr="009456D8">
              <w:rPr>
                <w:rStyle w:val="ECCParagraph"/>
              </w:rPr>
              <w:t>Outdoor LMP BS to FS/FSS receiving earth station</w:t>
            </w:r>
          </w:p>
        </w:tc>
        <w:tc>
          <w:tcPr>
            <w:tcW w:w="2573" w:type="pct"/>
            <w:vAlign w:val="top"/>
          </w:tcPr>
          <w:p w14:paraId="5CCEAE20" w14:textId="7B6B1D07" w:rsidR="00F252B4" w:rsidRPr="009456D8" w:rsidRDefault="00653865" w:rsidP="00946012">
            <w:pPr>
              <w:keepNext/>
              <w:jc w:val="left"/>
              <w:rPr>
                <w:rStyle w:val="ECCParagraph"/>
              </w:rPr>
            </w:pPr>
            <w:r w:rsidRPr="009456D8">
              <w:rPr>
                <w:rStyle w:val="ECCParagraph"/>
              </w:rPr>
              <w:t xml:space="preserve">Recommendation </w:t>
            </w:r>
            <w:r w:rsidR="00F252B4" w:rsidRPr="009456D8">
              <w:rPr>
                <w:rStyle w:val="ECCParagraph"/>
              </w:rPr>
              <w:t>ITU-R P.452-16</w:t>
            </w:r>
            <w:r w:rsidR="00180FBD" w:rsidRPr="009456D8">
              <w:rPr>
                <w:rStyle w:val="ECCParagraph"/>
              </w:rPr>
              <w:t xml:space="preserve"> </w:t>
            </w:r>
            <w:r w:rsidR="00180FBD" w:rsidRPr="009456D8">
              <w:rPr>
                <w:rStyle w:val="ECCParagraph"/>
              </w:rPr>
              <w:fldChar w:fldCharType="begin"/>
            </w:r>
            <w:r w:rsidR="00180FBD" w:rsidRPr="009456D8">
              <w:rPr>
                <w:rStyle w:val="ECCParagraph"/>
              </w:rPr>
              <w:instrText xml:space="preserve"> REF _Ref160714619 \r \h </w:instrText>
            </w:r>
            <w:r w:rsidR="00BB175C"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12604" w:rsidRPr="009456D8">
              <w:rPr>
                <w:rStyle w:val="ECCParagraph"/>
              </w:rPr>
              <w:t>[19]</w:t>
            </w:r>
            <w:r w:rsidR="00180FBD" w:rsidRPr="009456D8">
              <w:rPr>
                <w:rStyle w:val="ECCParagraph"/>
              </w:rPr>
              <w:fldChar w:fldCharType="end"/>
            </w:r>
            <w:r w:rsidR="00084422" w:rsidRPr="009456D8">
              <w:rPr>
                <w:rStyle w:val="ECCParagraph"/>
              </w:rPr>
              <w:t xml:space="preserve"> </w:t>
            </w:r>
            <w:r w:rsidR="00F252B4" w:rsidRPr="009456D8">
              <w:rPr>
                <w:rStyle w:val="ECCParagraph"/>
              </w:rPr>
              <w:t>/</w:t>
            </w:r>
            <w:r w:rsidR="00084422" w:rsidRPr="009456D8">
              <w:rPr>
                <w:rStyle w:val="ECCParagraph"/>
              </w:rPr>
              <w:t xml:space="preserve"> </w:t>
            </w:r>
            <w:r w:rsidRPr="009456D8">
              <w:rPr>
                <w:rStyle w:val="ECCParagraph"/>
              </w:rPr>
              <w:t xml:space="preserve">Recommendation </w:t>
            </w:r>
            <w:r w:rsidR="00F252B4" w:rsidRPr="009456D8">
              <w:rPr>
                <w:rStyle w:val="ECCParagraph"/>
              </w:rPr>
              <w:t>ITU-R P.2001-4</w:t>
            </w:r>
            <w:r w:rsidRPr="009456D8">
              <w:rPr>
                <w:rStyle w:val="ECCParagraph"/>
              </w:rPr>
              <w:t xml:space="preserve"> </w:t>
            </w:r>
            <w:r w:rsidRPr="009456D8">
              <w:rPr>
                <w:rStyle w:val="ECCParagraph"/>
              </w:rPr>
              <w:fldChar w:fldCharType="begin"/>
            </w:r>
            <w:r w:rsidRPr="009456D8">
              <w:rPr>
                <w:rStyle w:val="ECCParagraph"/>
              </w:rPr>
              <w:instrText xml:space="preserve"> REF _Ref160780372 \r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[22]</w:t>
            </w:r>
            <w:r w:rsidRPr="009456D8">
              <w:rPr>
                <w:rStyle w:val="ECCParagraph"/>
              </w:rPr>
              <w:fldChar w:fldCharType="end"/>
            </w:r>
          </w:p>
          <w:p w14:paraId="7FFADEFB" w14:textId="77777777" w:rsidR="00F252B4" w:rsidRPr="009456D8" w:rsidRDefault="00F252B4" w:rsidP="00946012">
            <w:pPr>
              <w:keepNext/>
              <w:rPr>
                <w:rStyle w:val="ECCParagraph"/>
              </w:rPr>
            </w:pPr>
            <w:r w:rsidRPr="009456D8">
              <w:rPr>
                <w:rStyle w:val="ECCParagraph"/>
              </w:rPr>
              <w:t>(Note 1)</w:t>
            </w:r>
          </w:p>
        </w:tc>
      </w:tr>
      <w:tr w:rsidR="00F252B4" w:rsidRPr="009456D8" w14:paraId="41B91EFA" w14:textId="77777777" w:rsidTr="005C4148">
        <w:tc>
          <w:tcPr>
            <w:tcW w:w="2427" w:type="pct"/>
            <w:vAlign w:val="top"/>
          </w:tcPr>
          <w:p w14:paraId="5588293E" w14:textId="77777777" w:rsidR="00F252B4" w:rsidRPr="009456D8" w:rsidRDefault="00F252B4" w:rsidP="00946012">
            <w:pPr>
              <w:keepNext/>
              <w:rPr>
                <w:rStyle w:val="ECCParagraph"/>
              </w:rPr>
            </w:pPr>
            <w:r w:rsidRPr="009456D8">
              <w:rPr>
                <w:rStyle w:val="ECCParagraph"/>
              </w:rPr>
              <w:t>Indoor LMP BS to FS/FSS receiving earth station</w:t>
            </w:r>
          </w:p>
        </w:tc>
        <w:tc>
          <w:tcPr>
            <w:tcW w:w="2573" w:type="pct"/>
            <w:vAlign w:val="top"/>
          </w:tcPr>
          <w:p w14:paraId="63A31653" w14:textId="5374BF70" w:rsidR="00F252B4" w:rsidRPr="009456D8" w:rsidRDefault="00653865" w:rsidP="00C12604">
            <w:pPr>
              <w:keepNext/>
              <w:jc w:val="left"/>
              <w:rPr>
                <w:rStyle w:val="ECCParagraph"/>
              </w:rPr>
            </w:pPr>
            <w:r w:rsidRPr="009456D8">
              <w:rPr>
                <w:rStyle w:val="ECCParagraph"/>
              </w:rPr>
              <w:t xml:space="preserve">Recommendation </w:t>
            </w:r>
            <w:r w:rsidR="00F252B4" w:rsidRPr="009456D8">
              <w:rPr>
                <w:rStyle w:val="ECCParagraph"/>
              </w:rPr>
              <w:t>ITU-R P.452-16</w:t>
            </w:r>
            <w:r w:rsidR="00084422" w:rsidRPr="009456D8">
              <w:rPr>
                <w:rStyle w:val="ECCParagraph"/>
              </w:rPr>
              <w:t xml:space="preserve"> </w:t>
            </w:r>
            <w:r w:rsidR="00BC3329" w:rsidRPr="009456D8">
              <w:rPr>
                <w:rStyle w:val="ECCParagraph"/>
              </w:rPr>
              <w:fldChar w:fldCharType="begin"/>
            </w:r>
            <w:r w:rsidR="00BC3329" w:rsidRPr="009456D8">
              <w:rPr>
                <w:rStyle w:val="ECCParagraph"/>
              </w:rPr>
              <w:instrText xml:space="preserve"> REF _Ref160714619 \r \h </w:instrText>
            </w:r>
            <w:r w:rsidR="00D846CF" w:rsidRPr="009456D8">
              <w:rPr>
                <w:rStyle w:val="ECCParagraph"/>
              </w:rPr>
              <w:instrText xml:space="preserve"> \* MERGEFORMAT </w:instrText>
            </w:r>
            <w:r w:rsidR="00BC3329" w:rsidRPr="009456D8">
              <w:rPr>
                <w:rStyle w:val="ECCParagraph"/>
              </w:rPr>
            </w:r>
            <w:r w:rsidR="00BC3329" w:rsidRPr="009456D8">
              <w:rPr>
                <w:rStyle w:val="ECCParagraph"/>
              </w:rPr>
              <w:fldChar w:fldCharType="separate"/>
            </w:r>
            <w:r w:rsidR="00C12604" w:rsidRPr="009456D8">
              <w:rPr>
                <w:rStyle w:val="ECCParagraph"/>
              </w:rPr>
              <w:t>[19]</w:t>
            </w:r>
            <w:r w:rsidR="00BC3329" w:rsidRPr="009456D8">
              <w:rPr>
                <w:rStyle w:val="ECCParagraph"/>
              </w:rPr>
              <w:fldChar w:fldCharType="end"/>
            </w:r>
            <w:r w:rsidR="00084422" w:rsidRPr="009456D8">
              <w:rPr>
                <w:rStyle w:val="ECCParagraph"/>
              </w:rPr>
              <w:t xml:space="preserve"> </w:t>
            </w:r>
            <w:r w:rsidR="00F252B4" w:rsidRPr="009456D8">
              <w:rPr>
                <w:rStyle w:val="ECCParagraph"/>
              </w:rPr>
              <w:t xml:space="preserve">/ </w:t>
            </w:r>
            <w:r w:rsidRPr="009456D8">
              <w:rPr>
                <w:rStyle w:val="ECCParagraph"/>
              </w:rPr>
              <w:t xml:space="preserve">Recommendation </w:t>
            </w:r>
            <w:r w:rsidR="00F252B4" w:rsidRPr="009456D8">
              <w:rPr>
                <w:rStyle w:val="ECCParagraph"/>
              </w:rPr>
              <w:t>ITU-R P.2001-4</w:t>
            </w:r>
            <w:r w:rsidR="00BC3329" w:rsidRPr="009456D8">
              <w:rPr>
                <w:rStyle w:val="ECCParagraph"/>
              </w:rPr>
              <w:t xml:space="preserve"> </w:t>
            </w:r>
            <w:r w:rsidR="00BC3329" w:rsidRPr="009456D8">
              <w:rPr>
                <w:rStyle w:val="ECCParagraph"/>
              </w:rPr>
              <w:fldChar w:fldCharType="begin"/>
            </w:r>
            <w:r w:rsidR="00BC3329" w:rsidRPr="009456D8">
              <w:rPr>
                <w:rStyle w:val="ECCParagraph"/>
              </w:rPr>
              <w:instrText xml:space="preserve"> REF _Ref160780372 \r \h </w:instrText>
            </w:r>
            <w:r w:rsidR="00D846CF" w:rsidRPr="009456D8">
              <w:rPr>
                <w:rStyle w:val="ECCParagraph"/>
              </w:rPr>
              <w:instrText xml:space="preserve"> \* MERGEFORMAT </w:instrText>
            </w:r>
            <w:r w:rsidR="00BC3329" w:rsidRPr="009456D8">
              <w:rPr>
                <w:rStyle w:val="ECCParagraph"/>
              </w:rPr>
            </w:r>
            <w:r w:rsidR="00BC3329" w:rsidRPr="009456D8">
              <w:rPr>
                <w:rStyle w:val="ECCParagraph"/>
              </w:rPr>
              <w:fldChar w:fldCharType="separate"/>
            </w:r>
            <w:r w:rsidR="00C12604" w:rsidRPr="009456D8">
              <w:rPr>
                <w:rStyle w:val="ECCParagraph"/>
              </w:rPr>
              <w:t>[22]</w:t>
            </w:r>
            <w:r w:rsidR="00BC3329" w:rsidRPr="009456D8">
              <w:rPr>
                <w:rStyle w:val="ECCParagraph"/>
              </w:rPr>
              <w:fldChar w:fldCharType="end"/>
            </w:r>
          </w:p>
          <w:p w14:paraId="029C5016" w14:textId="3D4613EE" w:rsidR="00F252B4" w:rsidRPr="009456D8" w:rsidRDefault="00F252B4" w:rsidP="00946012">
            <w:pPr>
              <w:keepNext/>
              <w:rPr>
                <w:rStyle w:val="ECCParagraph"/>
              </w:rPr>
            </w:pPr>
            <w:r w:rsidRPr="009456D8">
              <w:rPr>
                <w:rStyle w:val="ECCParagraph"/>
              </w:rPr>
              <w:t xml:space="preserve">(Note 1) + Wall Loss 12 dB at each indoor BS or fixed value taken from </w:t>
            </w:r>
            <w:r w:rsidR="00653865" w:rsidRPr="009456D8">
              <w:rPr>
                <w:rStyle w:val="ECCParagraph"/>
              </w:rPr>
              <w:t xml:space="preserve">Recommendation </w:t>
            </w:r>
            <w:r w:rsidR="00084422" w:rsidRPr="009456D8">
              <w:rPr>
                <w:rStyle w:val="ECCParagraph"/>
              </w:rPr>
              <w:t xml:space="preserve">ITU-R </w:t>
            </w:r>
            <w:r w:rsidRPr="009456D8">
              <w:rPr>
                <w:rStyle w:val="ECCParagraph"/>
              </w:rPr>
              <w:t>P.2109 for incremental study (Note 2)</w:t>
            </w:r>
          </w:p>
        </w:tc>
      </w:tr>
      <w:tr w:rsidR="00F252B4" w:rsidRPr="00440CC5" w14:paraId="18C5016D" w14:textId="77777777" w:rsidTr="005C4148">
        <w:tc>
          <w:tcPr>
            <w:tcW w:w="5000" w:type="pct"/>
            <w:gridSpan w:val="2"/>
            <w:vAlign w:val="top"/>
          </w:tcPr>
          <w:p w14:paraId="75E6457F" w14:textId="207815A0" w:rsidR="00F252B4" w:rsidRPr="00440CC5" w:rsidRDefault="00F252B4" w:rsidP="00440CC5">
            <w:pPr>
              <w:pStyle w:val="ECCTablenote"/>
              <w:rPr>
                <w:rStyle w:val="ECCParagraph"/>
                <w:sz w:val="16"/>
              </w:rPr>
            </w:pPr>
            <w:r w:rsidRPr="00440CC5">
              <w:rPr>
                <w:rStyle w:val="ECCParagraph"/>
                <w:sz w:val="16"/>
              </w:rPr>
              <w:t xml:space="preserve">Note 1: If the study assumes non-time variant assumptions, e.g. both victim services and interfering services are static, the percentage of time assumed for </w:t>
            </w:r>
            <w:r w:rsidR="003F4A72" w:rsidRPr="00440CC5">
              <w:rPr>
                <w:rStyle w:val="ECCParagraph"/>
                <w:sz w:val="16"/>
              </w:rPr>
              <w:t xml:space="preserve">Recommendation </w:t>
            </w:r>
            <w:r w:rsidRPr="00440CC5">
              <w:rPr>
                <w:rStyle w:val="ECCParagraph"/>
                <w:sz w:val="16"/>
              </w:rPr>
              <w:t>P.452-16</w:t>
            </w:r>
            <w:r w:rsidR="00084422" w:rsidRPr="00440CC5">
              <w:rPr>
                <w:rStyle w:val="ECCParagraph"/>
                <w:sz w:val="16"/>
              </w:rPr>
              <w:t xml:space="preserve"> </w:t>
            </w:r>
            <w:r w:rsidR="003F4A72" w:rsidRPr="00440CC5">
              <w:rPr>
                <w:rStyle w:val="ECCParagraph"/>
                <w:sz w:val="16"/>
              </w:rPr>
              <w:fldChar w:fldCharType="begin"/>
            </w:r>
            <w:r w:rsidR="003F4A72" w:rsidRPr="00440CC5">
              <w:rPr>
                <w:rStyle w:val="ECCParagraph"/>
                <w:sz w:val="16"/>
              </w:rPr>
              <w:instrText xml:space="preserve"> REF _Ref160714619 \r \h </w:instrText>
            </w:r>
            <w:r w:rsidR="00BB175C" w:rsidRPr="00440CC5">
              <w:rPr>
                <w:rStyle w:val="ECCParagraph"/>
                <w:sz w:val="16"/>
              </w:rPr>
              <w:instrText xml:space="preserve"> \* MERGEFORMAT </w:instrText>
            </w:r>
            <w:r w:rsidR="003F4A72" w:rsidRPr="00440CC5">
              <w:rPr>
                <w:rStyle w:val="ECCParagraph"/>
                <w:sz w:val="16"/>
              </w:rPr>
            </w:r>
            <w:r w:rsidR="003F4A72" w:rsidRPr="00440CC5">
              <w:rPr>
                <w:rStyle w:val="ECCParagraph"/>
                <w:sz w:val="16"/>
              </w:rPr>
              <w:fldChar w:fldCharType="separate"/>
            </w:r>
            <w:r w:rsidR="00C12604" w:rsidRPr="00440CC5">
              <w:rPr>
                <w:rStyle w:val="ECCParagraph"/>
                <w:sz w:val="16"/>
              </w:rPr>
              <w:t>[19]</w:t>
            </w:r>
            <w:r w:rsidR="003F4A72" w:rsidRPr="00440CC5">
              <w:rPr>
                <w:rStyle w:val="ECCParagraph"/>
                <w:sz w:val="16"/>
              </w:rPr>
              <w:fldChar w:fldCharType="end"/>
            </w:r>
            <w:r w:rsidR="003F4A72" w:rsidRPr="00440CC5">
              <w:rPr>
                <w:rStyle w:val="ECCParagraph"/>
                <w:sz w:val="16"/>
              </w:rPr>
              <w:t xml:space="preserve"> </w:t>
            </w:r>
            <w:r w:rsidRPr="00440CC5">
              <w:rPr>
                <w:rStyle w:val="ECCParagraph"/>
                <w:sz w:val="16"/>
              </w:rPr>
              <w:t xml:space="preserve">/ </w:t>
            </w:r>
            <w:r w:rsidR="003F4A72" w:rsidRPr="00440CC5">
              <w:rPr>
                <w:rStyle w:val="ECCParagraph"/>
                <w:sz w:val="16"/>
              </w:rPr>
              <w:t xml:space="preserve">Recommendation </w:t>
            </w:r>
            <w:r w:rsidRPr="00440CC5">
              <w:rPr>
                <w:rStyle w:val="ECCParagraph"/>
                <w:sz w:val="16"/>
              </w:rPr>
              <w:t xml:space="preserve">ITU-R P.2001-4 </w:t>
            </w:r>
            <w:r w:rsidR="003F4A72" w:rsidRPr="00440CC5">
              <w:rPr>
                <w:rStyle w:val="ECCParagraph"/>
                <w:sz w:val="16"/>
              </w:rPr>
              <w:fldChar w:fldCharType="begin"/>
            </w:r>
            <w:r w:rsidR="003F4A72" w:rsidRPr="00440CC5">
              <w:rPr>
                <w:rStyle w:val="ECCParagraph"/>
                <w:sz w:val="16"/>
              </w:rPr>
              <w:instrText xml:space="preserve"> REF _Ref160779806 \r \h </w:instrText>
            </w:r>
            <w:r w:rsidR="00BB175C" w:rsidRPr="00440CC5">
              <w:rPr>
                <w:rStyle w:val="ECCParagraph"/>
                <w:sz w:val="16"/>
              </w:rPr>
              <w:instrText xml:space="preserve"> \* MERGEFORMAT </w:instrText>
            </w:r>
            <w:r w:rsidR="003F4A72" w:rsidRPr="00440CC5">
              <w:rPr>
                <w:rStyle w:val="ECCParagraph"/>
                <w:sz w:val="16"/>
              </w:rPr>
            </w:r>
            <w:r w:rsidR="003F4A72" w:rsidRPr="00440CC5">
              <w:rPr>
                <w:rStyle w:val="ECCParagraph"/>
                <w:sz w:val="16"/>
              </w:rPr>
              <w:fldChar w:fldCharType="separate"/>
            </w:r>
            <w:r w:rsidR="00C12604" w:rsidRPr="00440CC5">
              <w:rPr>
                <w:rStyle w:val="ECCParagraph"/>
                <w:sz w:val="16"/>
              </w:rPr>
              <w:t>[22]</w:t>
            </w:r>
            <w:r w:rsidR="003F4A72" w:rsidRPr="00440CC5">
              <w:rPr>
                <w:rStyle w:val="ECCParagraph"/>
                <w:sz w:val="16"/>
              </w:rPr>
              <w:fldChar w:fldCharType="end"/>
            </w:r>
            <w:r w:rsidRPr="00440CC5">
              <w:rPr>
                <w:rStyle w:val="ECCParagraph"/>
                <w:sz w:val="16"/>
              </w:rPr>
              <w:t xml:space="preserve"> be the percentage of time linked to the protection criteria of the victim service.</w:t>
            </w:r>
          </w:p>
          <w:p w14:paraId="1E050077" w14:textId="365989DF" w:rsidR="00F252B4" w:rsidRPr="00440CC5" w:rsidRDefault="00F14C2B" w:rsidP="00440CC5">
            <w:pPr>
              <w:pStyle w:val="ECCTablenote"/>
              <w:rPr>
                <w:rStyle w:val="ECCParagraph"/>
                <w:sz w:val="16"/>
              </w:rPr>
            </w:pPr>
            <w:r>
              <w:rPr>
                <w:rStyle w:val="ECCParagraph"/>
                <w:sz w:val="16"/>
              </w:rPr>
              <w:t xml:space="preserve">             </w:t>
            </w:r>
            <w:r w:rsidR="00F252B4" w:rsidRPr="00440CC5">
              <w:rPr>
                <w:rStyle w:val="ECCParagraph"/>
                <w:sz w:val="16"/>
              </w:rPr>
              <w:t xml:space="preserve">In the case of a time-varying Monte Carlo analysis, the percentage of time should be random at each iteration along with time variant variables Non time variant variables shall not be randomised. </w:t>
            </w:r>
          </w:p>
          <w:p w14:paraId="40EF9B4A" w14:textId="0B844C16" w:rsidR="00F252B4" w:rsidRPr="00440CC5" w:rsidRDefault="00F14C2B" w:rsidP="00440CC5">
            <w:pPr>
              <w:pStyle w:val="ECCTablenote"/>
              <w:rPr>
                <w:rStyle w:val="ECCParagraph"/>
                <w:sz w:val="16"/>
              </w:rPr>
            </w:pPr>
            <w:r>
              <w:rPr>
                <w:rStyle w:val="ECCParagraph"/>
                <w:sz w:val="16"/>
              </w:rPr>
              <w:t xml:space="preserve">             </w:t>
            </w:r>
            <w:r w:rsidR="00F252B4" w:rsidRPr="00440CC5">
              <w:rPr>
                <w:rStyle w:val="ECCParagraph"/>
                <w:sz w:val="16"/>
              </w:rPr>
              <w:t>To extend P.452 model time percentage (Tpc) range to 0-100%, the SG3 guidance (or similar) in Liaison statement to WP6A ([198]) should be included, namely, that Tpc range should be 0-100% and for Tpc &gt; 50% the losses are equal to the case Tpc = 50</w:t>
            </w:r>
          </w:p>
          <w:p w14:paraId="4325395A" w14:textId="4B032679" w:rsidR="00F252B4" w:rsidRPr="00440CC5" w:rsidRDefault="00F14C2B" w:rsidP="00440CC5">
            <w:pPr>
              <w:pStyle w:val="ECCTablenote"/>
              <w:rPr>
                <w:rStyle w:val="ECCParagraph"/>
                <w:sz w:val="16"/>
              </w:rPr>
            </w:pPr>
            <w:r>
              <w:rPr>
                <w:rStyle w:val="ECCParagraph"/>
                <w:sz w:val="16"/>
              </w:rPr>
              <w:t xml:space="preserve">            </w:t>
            </w:r>
            <w:r w:rsidR="00F252B4" w:rsidRPr="00440CC5">
              <w:rPr>
                <w:rStyle w:val="ECCParagraph"/>
                <w:sz w:val="16"/>
              </w:rPr>
              <w:t xml:space="preserve">Where the antenna heights of the transmitter and/or receiver are below the nominal clutter heights specified in </w:t>
            </w:r>
            <w:r w:rsidR="004845AD" w:rsidRPr="00440CC5">
              <w:rPr>
                <w:rStyle w:val="ECCParagraph"/>
                <w:sz w:val="16"/>
              </w:rPr>
              <w:t xml:space="preserve">Recommendation </w:t>
            </w:r>
            <w:r w:rsidR="00F252B4" w:rsidRPr="00440CC5">
              <w:rPr>
                <w:rStyle w:val="ECCParagraph"/>
                <w:sz w:val="16"/>
              </w:rPr>
              <w:t>ITU-R P.452</w:t>
            </w:r>
            <w:r w:rsidR="00FD6E3B" w:rsidRPr="00440CC5">
              <w:rPr>
                <w:rStyle w:val="ECCParagraph"/>
                <w:sz w:val="16"/>
              </w:rPr>
              <w:t>, t</w:t>
            </w:r>
            <w:r w:rsidR="00F252B4" w:rsidRPr="00440CC5">
              <w:rPr>
                <w:rStyle w:val="ECCParagraph"/>
                <w:sz w:val="16"/>
              </w:rPr>
              <w:t xml:space="preserve">able 4, clutter attenuation based on </w:t>
            </w:r>
            <w:r w:rsidR="00653865" w:rsidRPr="00440CC5">
              <w:rPr>
                <w:rStyle w:val="ECCParagraph"/>
                <w:sz w:val="16"/>
              </w:rPr>
              <w:t xml:space="preserve">Recommendation </w:t>
            </w:r>
            <w:r w:rsidR="00F252B4" w:rsidRPr="00440CC5">
              <w:rPr>
                <w:rStyle w:val="ECCParagraph"/>
                <w:sz w:val="16"/>
              </w:rPr>
              <w:t xml:space="preserve">ITU-R P.452 or </w:t>
            </w:r>
            <w:r w:rsidR="00905957" w:rsidRPr="00440CC5">
              <w:rPr>
                <w:rStyle w:val="ECCParagraph"/>
                <w:sz w:val="16"/>
              </w:rPr>
              <w:t xml:space="preserve">Recommendation </w:t>
            </w:r>
            <w:r w:rsidR="00F252B4" w:rsidRPr="00440CC5">
              <w:rPr>
                <w:rStyle w:val="ECCParagraph"/>
                <w:sz w:val="16"/>
              </w:rPr>
              <w:t xml:space="preserve">ITU-R P.2108 </w:t>
            </w:r>
            <w:r w:rsidR="00FD6E3B" w:rsidRPr="00440CC5">
              <w:rPr>
                <w:rStyle w:val="ECCParagraph"/>
                <w:sz w:val="16"/>
              </w:rPr>
              <w:fldChar w:fldCharType="begin"/>
            </w:r>
            <w:r w:rsidR="00FD6E3B" w:rsidRPr="00440CC5">
              <w:rPr>
                <w:rStyle w:val="ECCParagraph"/>
                <w:sz w:val="16"/>
              </w:rPr>
              <w:instrText xml:space="preserve"> REF _Ref160714413 \r \h </w:instrText>
            </w:r>
            <w:r w:rsidR="00BB175C" w:rsidRPr="00440CC5">
              <w:rPr>
                <w:rStyle w:val="ECCParagraph"/>
                <w:sz w:val="16"/>
              </w:rPr>
              <w:instrText xml:space="preserve"> \* MERGEFORMAT </w:instrText>
            </w:r>
            <w:r w:rsidR="00FD6E3B" w:rsidRPr="00440CC5">
              <w:rPr>
                <w:rStyle w:val="ECCParagraph"/>
                <w:sz w:val="16"/>
              </w:rPr>
            </w:r>
            <w:r w:rsidR="00FD6E3B" w:rsidRPr="00440CC5">
              <w:rPr>
                <w:rStyle w:val="ECCParagraph"/>
                <w:sz w:val="16"/>
              </w:rPr>
              <w:fldChar w:fldCharType="separate"/>
            </w:r>
            <w:r w:rsidR="00C12604" w:rsidRPr="00440CC5">
              <w:rPr>
                <w:rStyle w:val="ECCParagraph"/>
                <w:sz w:val="16"/>
              </w:rPr>
              <w:t>[15]</w:t>
            </w:r>
            <w:r w:rsidR="00FD6E3B" w:rsidRPr="00440CC5">
              <w:rPr>
                <w:rStyle w:val="ECCParagraph"/>
                <w:sz w:val="16"/>
              </w:rPr>
              <w:fldChar w:fldCharType="end"/>
            </w:r>
            <w:r w:rsidR="00FD6E3B" w:rsidRPr="00440CC5">
              <w:rPr>
                <w:rStyle w:val="ECCParagraph"/>
                <w:sz w:val="16"/>
              </w:rPr>
              <w:t xml:space="preserve"> </w:t>
            </w:r>
            <w:r w:rsidR="00F252B4" w:rsidRPr="00440CC5">
              <w:rPr>
                <w:rStyle w:val="ECCParagraph"/>
                <w:sz w:val="16"/>
              </w:rPr>
              <w:t xml:space="preserve">at a specified % shall be considered. In case of ITU-R P.2108 implementation the choice of % should be documented. </w:t>
            </w:r>
          </w:p>
          <w:p w14:paraId="061618E0" w14:textId="1417DC75" w:rsidR="00F252B4" w:rsidRPr="00440CC5" w:rsidRDefault="00F252B4" w:rsidP="00440CC5">
            <w:pPr>
              <w:pStyle w:val="ECCTablenote"/>
              <w:rPr>
                <w:rStyle w:val="ECCParagraph"/>
                <w:sz w:val="16"/>
              </w:rPr>
            </w:pPr>
            <w:r w:rsidRPr="00440CC5">
              <w:rPr>
                <w:rStyle w:val="ECCParagraph"/>
                <w:sz w:val="16"/>
              </w:rPr>
              <w:t xml:space="preserve">Note 2: In case of </w:t>
            </w:r>
            <w:r w:rsidR="00905957" w:rsidRPr="00440CC5">
              <w:rPr>
                <w:rStyle w:val="ECCParagraph"/>
                <w:sz w:val="16"/>
              </w:rPr>
              <w:t xml:space="preserve">Recommendation </w:t>
            </w:r>
            <w:r w:rsidRPr="00440CC5">
              <w:rPr>
                <w:rStyle w:val="ECCParagraph"/>
                <w:sz w:val="16"/>
              </w:rPr>
              <w:t>ITU-R P.2109 implementation the choice of value should be documented.</w:t>
            </w:r>
          </w:p>
        </w:tc>
      </w:tr>
    </w:tbl>
    <w:p w14:paraId="58D460FA" w14:textId="77777777" w:rsidR="00F252B4" w:rsidRPr="009456D8" w:rsidRDefault="00F252B4" w:rsidP="00795BD1">
      <w:pPr>
        <w:pStyle w:val="Heading2"/>
        <w:rPr>
          <w:rStyle w:val="ECCParagraph"/>
        </w:rPr>
      </w:pPr>
      <w:bookmarkStart w:id="218" w:name="_Toc138704647"/>
      <w:bookmarkStart w:id="219" w:name="_Toc138704774"/>
      <w:bookmarkStart w:id="220" w:name="_Toc138342327"/>
      <w:bookmarkStart w:id="221" w:name="_Toc160031471"/>
      <w:bookmarkStart w:id="222" w:name="_Toc160181037"/>
      <w:bookmarkStart w:id="223" w:name="_Toc172791730"/>
      <w:r w:rsidRPr="009456D8">
        <w:rPr>
          <w:rStyle w:val="ECCParagraph"/>
        </w:rPr>
        <w:t>Coexistence scenarios</w:t>
      </w:r>
      <w:bookmarkEnd w:id="218"/>
      <w:bookmarkEnd w:id="219"/>
      <w:bookmarkEnd w:id="220"/>
      <w:bookmarkEnd w:id="221"/>
      <w:bookmarkEnd w:id="222"/>
      <w:bookmarkEnd w:id="223"/>
    </w:p>
    <w:p w14:paraId="4F20EC4B" w14:textId="43B7FB8F" w:rsidR="003A2C74" w:rsidRPr="009456D8" w:rsidRDefault="003A2C74" w:rsidP="007B61A1">
      <w:pPr>
        <w:rPr>
          <w:rStyle w:val="ECCParagraph"/>
        </w:rPr>
      </w:pPr>
      <w:r w:rsidRPr="009456D8">
        <w:rPr>
          <w:rStyle w:val="ECCParagraph"/>
        </w:rPr>
        <w:t xml:space="preserve">A table of allocation of services and application according to ECO Frequency Information System (EFIS) for frequency range 3400-4400 MHz is provided in </w:t>
      </w:r>
      <w:r w:rsidRPr="009456D8">
        <w:rPr>
          <w:rStyle w:val="ECCParagraph"/>
        </w:rPr>
        <w:fldChar w:fldCharType="begin"/>
      </w:r>
      <w:r w:rsidRPr="009456D8">
        <w:rPr>
          <w:rStyle w:val="ECCParagraph"/>
        </w:rPr>
        <w:instrText xml:space="preserve"> REF _Ref156047419 \h  \* MERGEFORMAT </w:instrText>
      </w:r>
      <w:r w:rsidRPr="009456D8">
        <w:rPr>
          <w:rStyle w:val="ECCParagraph"/>
        </w:rPr>
      </w:r>
      <w:r w:rsidRPr="009456D8">
        <w:rPr>
          <w:rStyle w:val="ECCParagraph"/>
        </w:rPr>
        <w:fldChar w:fldCharType="separate"/>
      </w:r>
      <w:r w:rsidR="00C12604" w:rsidRPr="009456D8">
        <w:rPr>
          <w:rStyle w:val="ECCParagraph"/>
        </w:rPr>
        <w:t>Table 1</w:t>
      </w:r>
      <w:r w:rsidRPr="009456D8">
        <w:rPr>
          <w:rStyle w:val="ECCParagraph"/>
        </w:rPr>
        <w:fldChar w:fldCharType="end"/>
      </w:r>
      <w:r w:rsidRPr="009456D8">
        <w:rPr>
          <w:rStyle w:val="ECCParagraph"/>
        </w:rPr>
        <w:t xml:space="preserve">. An overview of the interference scenarios studied in </w:t>
      </w:r>
      <w:r w:rsidR="00A673F9" w:rsidRPr="009456D8">
        <w:rPr>
          <w:rStyle w:val="ECCParagraph"/>
        </w:rPr>
        <w:t>this Report</w:t>
      </w:r>
      <w:r w:rsidRPr="009456D8">
        <w:rPr>
          <w:rStyle w:val="ECCParagraph"/>
        </w:rPr>
        <w:t xml:space="preserve"> is provided in </w:t>
      </w:r>
      <w:r w:rsidR="00DB4EDE" w:rsidRPr="009456D8">
        <w:rPr>
          <w:rStyle w:val="ECCParagraph"/>
        </w:rPr>
        <w:fldChar w:fldCharType="begin"/>
      </w:r>
      <w:r w:rsidR="00DB4EDE" w:rsidRPr="009456D8">
        <w:rPr>
          <w:rStyle w:val="ECCParagraph"/>
        </w:rPr>
        <w:instrText xml:space="preserve"> REF _Ref160179413 \h </w:instrText>
      </w:r>
      <w:r w:rsidR="00BB175C" w:rsidRPr="009456D8">
        <w:rPr>
          <w:rStyle w:val="ECCParagraph"/>
        </w:rPr>
        <w:instrText xml:space="preserve"> \* MERGEFORMAT </w:instrText>
      </w:r>
      <w:r w:rsidR="00DB4EDE" w:rsidRPr="009456D8">
        <w:rPr>
          <w:rStyle w:val="ECCParagraph"/>
        </w:rPr>
      </w:r>
      <w:r w:rsidR="00DB4EDE" w:rsidRPr="009456D8">
        <w:rPr>
          <w:rStyle w:val="ECCParagraph"/>
        </w:rPr>
        <w:fldChar w:fldCharType="separate"/>
      </w:r>
      <w:r w:rsidR="00C12604" w:rsidRPr="009456D8">
        <w:rPr>
          <w:rStyle w:val="ECCParagraph"/>
        </w:rPr>
        <w:t>Table 27</w:t>
      </w:r>
      <w:r w:rsidR="00DB4EDE" w:rsidRPr="009456D8">
        <w:rPr>
          <w:rStyle w:val="ECCParagraph"/>
        </w:rPr>
        <w:fldChar w:fldCharType="end"/>
      </w:r>
      <w:r w:rsidRPr="009456D8">
        <w:rPr>
          <w:rStyle w:val="ECCParagraph"/>
        </w:rPr>
        <w:t>.</w:t>
      </w:r>
    </w:p>
    <w:p w14:paraId="3D15D3D6" w14:textId="11660594" w:rsidR="003A2C74" w:rsidRPr="009456D8" w:rsidRDefault="003A2C74" w:rsidP="007B61A1">
      <w:pPr>
        <w:pStyle w:val="Caption"/>
        <w:rPr>
          <w:rStyle w:val="ECCParagraph"/>
        </w:rPr>
      </w:pPr>
      <w:bookmarkStart w:id="224" w:name="_Ref160179413"/>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27</w:t>
      </w:r>
      <w:r w:rsidRPr="009456D8">
        <w:rPr>
          <w:rStyle w:val="ECCParagraph"/>
        </w:rPr>
        <w:fldChar w:fldCharType="end"/>
      </w:r>
      <w:bookmarkEnd w:id="224"/>
      <w:r w:rsidRPr="009456D8">
        <w:rPr>
          <w:rStyle w:val="ECCParagraph"/>
        </w:rPr>
        <w:t>: Overview of studied interference scenarios (interference links)</w:t>
      </w:r>
    </w:p>
    <w:tbl>
      <w:tblPr>
        <w:tblStyle w:val="ECCTable-redheader"/>
        <w:tblW w:w="0" w:type="auto"/>
        <w:tblInd w:w="0" w:type="dxa"/>
        <w:tblLook w:val="04A0" w:firstRow="1" w:lastRow="0" w:firstColumn="1" w:lastColumn="0" w:noHBand="0" w:noVBand="1"/>
      </w:tblPr>
      <w:tblGrid>
        <w:gridCol w:w="4279"/>
        <w:gridCol w:w="2904"/>
        <w:gridCol w:w="2446"/>
      </w:tblGrid>
      <w:tr w:rsidR="003A2C74" w:rsidRPr="009456D8" w14:paraId="071BE75A" w14:textId="77777777" w:rsidTr="008C17CB">
        <w:trPr>
          <w:cnfStyle w:val="100000000000" w:firstRow="1" w:lastRow="0" w:firstColumn="0" w:lastColumn="0" w:oddVBand="0" w:evenVBand="0" w:oddHBand="0" w:evenHBand="0" w:firstRowFirstColumn="0" w:firstRowLastColumn="0" w:lastRowFirstColumn="0" w:lastRowLastColumn="0"/>
          <w:trHeight w:val="265"/>
        </w:trPr>
        <w:tc>
          <w:tcPr>
            <w:tcW w:w="0" w:type="auto"/>
            <w:tcBorders>
              <w:top w:val="single" w:sz="4" w:space="0" w:color="FFFFFF" w:themeColor="background1"/>
              <w:left w:val="single" w:sz="4" w:space="0" w:color="FFFFFF" w:themeColor="background1"/>
            </w:tcBorders>
            <w:vAlign w:val="top"/>
          </w:tcPr>
          <w:p w14:paraId="096C8360" w14:textId="77777777" w:rsidR="003A2C74" w:rsidRPr="009456D8" w:rsidRDefault="003A2C74" w:rsidP="008C17CB">
            <w:pPr>
              <w:rPr>
                <w:rStyle w:val="ECCParagraph"/>
              </w:rPr>
            </w:pPr>
            <w:r w:rsidRPr="009456D8">
              <w:rPr>
                <w:rStyle w:val="ECCParagraph"/>
              </w:rPr>
              <w:t>Interfering system</w:t>
            </w:r>
          </w:p>
        </w:tc>
        <w:tc>
          <w:tcPr>
            <w:tcW w:w="0" w:type="auto"/>
            <w:tcBorders>
              <w:top w:val="single" w:sz="4" w:space="0" w:color="FFFFFF" w:themeColor="background1"/>
            </w:tcBorders>
            <w:vAlign w:val="top"/>
          </w:tcPr>
          <w:p w14:paraId="22F8AA0E" w14:textId="77777777" w:rsidR="003A2C74" w:rsidRPr="009456D8" w:rsidRDefault="003A2C74" w:rsidP="008C17CB">
            <w:pPr>
              <w:rPr>
                <w:rStyle w:val="ECCParagraph"/>
              </w:rPr>
            </w:pPr>
            <w:r w:rsidRPr="009456D8">
              <w:rPr>
                <w:rStyle w:val="ECCParagraph"/>
              </w:rPr>
              <w:t>Victim system</w:t>
            </w:r>
          </w:p>
        </w:tc>
        <w:tc>
          <w:tcPr>
            <w:tcW w:w="0" w:type="auto"/>
            <w:tcBorders>
              <w:top w:val="single" w:sz="4" w:space="0" w:color="FFFFFF" w:themeColor="background1"/>
            </w:tcBorders>
          </w:tcPr>
          <w:p w14:paraId="38A0AD0F" w14:textId="77777777" w:rsidR="003A2C74" w:rsidRPr="009456D8" w:rsidRDefault="003A2C74" w:rsidP="008C17CB">
            <w:pPr>
              <w:rPr>
                <w:rStyle w:val="ECCParagraph"/>
              </w:rPr>
            </w:pPr>
            <w:r w:rsidRPr="009456D8">
              <w:rPr>
                <w:rStyle w:val="ECCParagraph"/>
              </w:rPr>
              <w:t>Studies</w:t>
            </w:r>
          </w:p>
        </w:tc>
      </w:tr>
      <w:tr w:rsidR="003A2C74" w:rsidRPr="009456D8" w14:paraId="5FB406F0" w14:textId="77777777" w:rsidTr="008C17CB">
        <w:trPr>
          <w:trHeight w:val="265"/>
        </w:trPr>
        <w:tc>
          <w:tcPr>
            <w:tcW w:w="0" w:type="auto"/>
            <w:gridSpan w:val="3"/>
            <w:tcBorders>
              <w:right w:val="single" w:sz="4" w:space="0" w:color="D22A23"/>
            </w:tcBorders>
            <w:vAlign w:val="top"/>
          </w:tcPr>
          <w:p w14:paraId="5487256F" w14:textId="77777777" w:rsidR="003A2C74" w:rsidRPr="009456D8" w:rsidRDefault="003A2C74" w:rsidP="008C17CB">
            <w:pPr>
              <w:rPr>
                <w:rStyle w:val="ECCParagraph"/>
              </w:rPr>
            </w:pPr>
            <w:r w:rsidRPr="009456D8">
              <w:rPr>
                <w:rStyle w:val="ECCParagraph"/>
              </w:rPr>
              <w:t>Between WBB LMP</w:t>
            </w:r>
          </w:p>
        </w:tc>
      </w:tr>
      <w:tr w:rsidR="003A2C74" w:rsidRPr="009456D8" w14:paraId="39063AEC" w14:textId="77777777" w:rsidTr="008C17CB">
        <w:trPr>
          <w:trHeight w:val="265"/>
        </w:trPr>
        <w:tc>
          <w:tcPr>
            <w:tcW w:w="0" w:type="auto"/>
            <w:vAlign w:val="top"/>
          </w:tcPr>
          <w:p w14:paraId="187B0972" w14:textId="77777777" w:rsidR="003A2C74" w:rsidRPr="009456D8" w:rsidRDefault="003A2C74" w:rsidP="008C17CB">
            <w:pPr>
              <w:rPr>
                <w:rStyle w:val="ECCParagraph"/>
              </w:rPr>
            </w:pPr>
            <w:r w:rsidRPr="009456D8">
              <w:rPr>
                <w:rStyle w:val="ECCParagraph"/>
              </w:rPr>
              <w:t>WBB LP (outdoor)</w:t>
            </w:r>
          </w:p>
        </w:tc>
        <w:tc>
          <w:tcPr>
            <w:tcW w:w="0" w:type="auto"/>
            <w:vAlign w:val="top"/>
          </w:tcPr>
          <w:p w14:paraId="43260F3D" w14:textId="77777777" w:rsidR="003A2C74" w:rsidRPr="009456D8" w:rsidRDefault="003A2C74" w:rsidP="008C17CB">
            <w:pPr>
              <w:rPr>
                <w:rStyle w:val="ECCParagraph"/>
              </w:rPr>
            </w:pPr>
            <w:r w:rsidRPr="009456D8">
              <w:rPr>
                <w:rStyle w:val="ECCParagraph"/>
              </w:rPr>
              <w:t>WBB LP (outdoor)</w:t>
            </w:r>
          </w:p>
        </w:tc>
        <w:tc>
          <w:tcPr>
            <w:tcW w:w="0" w:type="auto"/>
            <w:vAlign w:val="top"/>
          </w:tcPr>
          <w:p w14:paraId="2623732D" w14:textId="77777777" w:rsidR="003A2C74" w:rsidRPr="009456D8" w:rsidRDefault="003A2C74" w:rsidP="008C17CB">
            <w:pPr>
              <w:rPr>
                <w:rStyle w:val="ECCParagraph"/>
              </w:rPr>
            </w:pPr>
            <w:r w:rsidRPr="009456D8">
              <w:rPr>
                <w:rStyle w:val="ECCParagraph"/>
              </w:rPr>
              <w:t>In-band</w:t>
            </w:r>
          </w:p>
        </w:tc>
      </w:tr>
      <w:tr w:rsidR="003A2C74" w:rsidRPr="009456D8" w14:paraId="34BD264B" w14:textId="77777777" w:rsidTr="008C17CB">
        <w:trPr>
          <w:trHeight w:val="265"/>
        </w:trPr>
        <w:tc>
          <w:tcPr>
            <w:tcW w:w="0" w:type="auto"/>
            <w:vAlign w:val="top"/>
          </w:tcPr>
          <w:p w14:paraId="3F0F44B4" w14:textId="77777777" w:rsidR="003A2C74" w:rsidRPr="009456D8" w:rsidRDefault="003A2C74" w:rsidP="008C17CB">
            <w:pPr>
              <w:rPr>
                <w:rStyle w:val="ECCParagraph"/>
              </w:rPr>
            </w:pPr>
            <w:r w:rsidRPr="009456D8">
              <w:rPr>
                <w:rStyle w:val="ECCParagraph"/>
              </w:rPr>
              <w:t>WBB LP (indoor)</w:t>
            </w:r>
          </w:p>
        </w:tc>
        <w:tc>
          <w:tcPr>
            <w:tcW w:w="0" w:type="auto"/>
            <w:vAlign w:val="top"/>
          </w:tcPr>
          <w:p w14:paraId="47CB867B" w14:textId="77777777" w:rsidR="003A2C74" w:rsidRPr="009456D8" w:rsidRDefault="003A2C74" w:rsidP="008C17CB">
            <w:pPr>
              <w:rPr>
                <w:rStyle w:val="ECCParagraph"/>
              </w:rPr>
            </w:pPr>
            <w:r w:rsidRPr="009456D8">
              <w:rPr>
                <w:rStyle w:val="ECCParagraph"/>
              </w:rPr>
              <w:t>WBB LP (outdoor)</w:t>
            </w:r>
          </w:p>
        </w:tc>
        <w:tc>
          <w:tcPr>
            <w:tcW w:w="0" w:type="auto"/>
            <w:vAlign w:val="top"/>
          </w:tcPr>
          <w:p w14:paraId="65F2F566" w14:textId="77777777" w:rsidR="003A2C74" w:rsidRPr="009456D8" w:rsidRDefault="003A2C74" w:rsidP="008C17CB">
            <w:pPr>
              <w:rPr>
                <w:rStyle w:val="ECCParagraph"/>
              </w:rPr>
            </w:pPr>
            <w:r w:rsidRPr="009456D8">
              <w:rPr>
                <w:rStyle w:val="ECCParagraph"/>
              </w:rPr>
              <w:t>In-band</w:t>
            </w:r>
          </w:p>
        </w:tc>
      </w:tr>
      <w:tr w:rsidR="003A2C74" w:rsidRPr="009456D8" w14:paraId="036AAB77" w14:textId="77777777" w:rsidTr="008C17CB">
        <w:trPr>
          <w:trHeight w:val="265"/>
        </w:trPr>
        <w:tc>
          <w:tcPr>
            <w:tcW w:w="0" w:type="auto"/>
            <w:vAlign w:val="top"/>
          </w:tcPr>
          <w:p w14:paraId="5772D5B9" w14:textId="77777777" w:rsidR="003A2C74" w:rsidRPr="009456D8" w:rsidRDefault="003A2C74" w:rsidP="008C17CB">
            <w:pPr>
              <w:rPr>
                <w:rStyle w:val="ECCParagraph"/>
              </w:rPr>
            </w:pPr>
            <w:r w:rsidRPr="009456D8">
              <w:rPr>
                <w:rStyle w:val="ECCParagraph"/>
              </w:rPr>
              <w:t>WBB LP (outdoor)</w:t>
            </w:r>
          </w:p>
        </w:tc>
        <w:tc>
          <w:tcPr>
            <w:tcW w:w="0" w:type="auto"/>
            <w:vAlign w:val="top"/>
          </w:tcPr>
          <w:p w14:paraId="6B7E092C" w14:textId="77777777" w:rsidR="003A2C74" w:rsidRPr="009456D8" w:rsidRDefault="003A2C74" w:rsidP="008C17CB">
            <w:pPr>
              <w:rPr>
                <w:rStyle w:val="ECCParagraph"/>
              </w:rPr>
            </w:pPr>
            <w:r w:rsidRPr="009456D8">
              <w:rPr>
                <w:rStyle w:val="ECCParagraph"/>
              </w:rPr>
              <w:t>WBB LP (indoor)</w:t>
            </w:r>
          </w:p>
        </w:tc>
        <w:tc>
          <w:tcPr>
            <w:tcW w:w="0" w:type="auto"/>
            <w:vAlign w:val="top"/>
          </w:tcPr>
          <w:p w14:paraId="5D32DD8F" w14:textId="77777777" w:rsidR="003A2C74" w:rsidRPr="009456D8" w:rsidRDefault="003A2C74" w:rsidP="008C17CB">
            <w:pPr>
              <w:rPr>
                <w:rStyle w:val="ECCParagraph"/>
              </w:rPr>
            </w:pPr>
            <w:r w:rsidRPr="009456D8">
              <w:rPr>
                <w:rStyle w:val="ECCParagraph"/>
              </w:rPr>
              <w:t>In-band</w:t>
            </w:r>
          </w:p>
        </w:tc>
      </w:tr>
      <w:tr w:rsidR="003A2C74" w:rsidRPr="009456D8" w14:paraId="708148F9" w14:textId="77777777" w:rsidTr="008C17CB">
        <w:trPr>
          <w:trHeight w:val="265"/>
        </w:trPr>
        <w:tc>
          <w:tcPr>
            <w:tcW w:w="0" w:type="auto"/>
            <w:vAlign w:val="top"/>
          </w:tcPr>
          <w:p w14:paraId="2E40B904" w14:textId="77777777" w:rsidR="003A2C74" w:rsidRPr="009456D8" w:rsidRDefault="003A2C74" w:rsidP="008C17CB">
            <w:pPr>
              <w:rPr>
                <w:rStyle w:val="ECCParagraph"/>
              </w:rPr>
            </w:pPr>
            <w:r w:rsidRPr="009456D8">
              <w:rPr>
                <w:rStyle w:val="ECCParagraph"/>
              </w:rPr>
              <w:t>WBB MP</w:t>
            </w:r>
          </w:p>
        </w:tc>
        <w:tc>
          <w:tcPr>
            <w:tcW w:w="0" w:type="auto"/>
            <w:vAlign w:val="top"/>
          </w:tcPr>
          <w:p w14:paraId="04069E8E" w14:textId="77777777" w:rsidR="003A2C74" w:rsidRPr="009456D8" w:rsidRDefault="003A2C74" w:rsidP="008C17CB">
            <w:pPr>
              <w:rPr>
                <w:rStyle w:val="ECCParagraph"/>
              </w:rPr>
            </w:pPr>
            <w:r w:rsidRPr="009456D8">
              <w:rPr>
                <w:rStyle w:val="ECCParagraph"/>
              </w:rPr>
              <w:t>WBB MP</w:t>
            </w:r>
          </w:p>
        </w:tc>
        <w:tc>
          <w:tcPr>
            <w:tcW w:w="0" w:type="auto"/>
            <w:vAlign w:val="top"/>
          </w:tcPr>
          <w:p w14:paraId="0CFD67BC" w14:textId="77777777" w:rsidR="003A2C74" w:rsidRPr="009456D8" w:rsidRDefault="003A2C74" w:rsidP="008C17CB">
            <w:pPr>
              <w:rPr>
                <w:rStyle w:val="ECCParagraph"/>
              </w:rPr>
            </w:pPr>
            <w:r w:rsidRPr="009456D8">
              <w:rPr>
                <w:rStyle w:val="ECCParagraph"/>
              </w:rPr>
              <w:t>In-band</w:t>
            </w:r>
          </w:p>
        </w:tc>
      </w:tr>
      <w:tr w:rsidR="003A2C74" w:rsidRPr="009456D8" w14:paraId="0830A76D" w14:textId="77777777" w:rsidTr="008C17CB">
        <w:trPr>
          <w:trHeight w:val="265"/>
        </w:trPr>
        <w:tc>
          <w:tcPr>
            <w:tcW w:w="0" w:type="auto"/>
            <w:tcBorders>
              <w:bottom w:val="single" w:sz="4" w:space="0" w:color="D22A23"/>
            </w:tcBorders>
            <w:vAlign w:val="top"/>
          </w:tcPr>
          <w:p w14:paraId="2AD962B5" w14:textId="77777777" w:rsidR="003A2C74" w:rsidRPr="009456D8" w:rsidRDefault="003A2C74" w:rsidP="008C17CB">
            <w:pPr>
              <w:rPr>
                <w:rStyle w:val="ECCParagraph"/>
              </w:rPr>
            </w:pPr>
            <w:r w:rsidRPr="009456D8">
              <w:rPr>
                <w:rStyle w:val="ECCParagraph"/>
              </w:rPr>
              <w:t>WBB MP</w:t>
            </w:r>
          </w:p>
        </w:tc>
        <w:tc>
          <w:tcPr>
            <w:tcW w:w="0" w:type="auto"/>
            <w:tcBorders>
              <w:bottom w:val="single" w:sz="4" w:space="0" w:color="D22A23"/>
            </w:tcBorders>
            <w:vAlign w:val="top"/>
          </w:tcPr>
          <w:p w14:paraId="70AC831B" w14:textId="77777777" w:rsidR="003A2C74" w:rsidRPr="009456D8" w:rsidRDefault="003A2C74" w:rsidP="008C17CB">
            <w:pPr>
              <w:rPr>
                <w:rStyle w:val="ECCParagraph"/>
              </w:rPr>
            </w:pPr>
            <w:r w:rsidRPr="009456D8">
              <w:rPr>
                <w:rStyle w:val="ECCParagraph"/>
              </w:rPr>
              <w:t>WBB LP (indoor)</w:t>
            </w:r>
          </w:p>
        </w:tc>
        <w:tc>
          <w:tcPr>
            <w:tcW w:w="0" w:type="auto"/>
            <w:tcBorders>
              <w:bottom w:val="single" w:sz="4" w:space="0" w:color="D22A23"/>
            </w:tcBorders>
            <w:vAlign w:val="top"/>
          </w:tcPr>
          <w:p w14:paraId="252E9C58" w14:textId="77777777" w:rsidR="003A2C74" w:rsidRPr="009456D8" w:rsidRDefault="003A2C74" w:rsidP="008C17CB">
            <w:pPr>
              <w:rPr>
                <w:rStyle w:val="ECCParagraph"/>
              </w:rPr>
            </w:pPr>
            <w:r w:rsidRPr="009456D8">
              <w:rPr>
                <w:rStyle w:val="ECCParagraph"/>
              </w:rPr>
              <w:t>In-band</w:t>
            </w:r>
          </w:p>
        </w:tc>
      </w:tr>
      <w:tr w:rsidR="003A2C74" w:rsidRPr="009456D8" w14:paraId="79FD7ED8" w14:textId="77777777" w:rsidTr="008C17CB">
        <w:trPr>
          <w:trHeight w:val="265"/>
        </w:trPr>
        <w:tc>
          <w:tcPr>
            <w:tcW w:w="0" w:type="auto"/>
            <w:tcBorders>
              <w:bottom w:val="single" w:sz="4" w:space="0" w:color="D22A23"/>
            </w:tcBorders>
            <w:vAlign w:val="top"/>
          </w:tcPr>
          <w:p w14:paraId="4D93B0B3" w14:textId="77777777" w:rsidR="003A2C74" w:rsidRPr="009456D8" w:rsidRDefault="003A2C74" w:rsidP="008C17CB">
            <w:pPr>
              <w:rPr>
                <w:rStyle w:val="ECCParagraph"/>
              </w:rPr>
            </w:pPr>
            <w:r w:rsidRPr="009456D8">
              <w:rPr>
                <w:rStyle w:val="ECCParagraph"/>
              </w:rPr>
              <w:t>WBB MP</w:t>
            </w:r>
          </w:p>
        </w:tc>
        <w:tc>
          <w:tcPr>
            <w:tcW w:w="0" w:type="auto"/>
            <w:tcBorders>
              <w:bottom w:val="single" w:sz="4" w:space="0" w:color="D22A23"/>
            </w:tcBorders>
            <w:vAlign w:val="top"/>
          </w:tcPr>
          <w:p w14:paraId="35EEB465" w14:textId="77777777" w:rsidR="003A2C74" w:rsidRPr="009456D8" w:rsidRDefault="003A2C74" w:rsidP="008C17CB">
            <w:pPr>
              <w:rPr>
                <w:rStyle w:val="ECCParagraph"/>
              </w:rPr>
            </w:pPr>
            <w:r w:rsidRPr="009456D8">
              <w:rPr>
                <w:rStyle w:val="ECCParagraph"/>
              </w:rPr>
              <w:t>WBB LP (outdoor)</w:t>
            </w:r>
          </w:p>
        </w:tc>
        <w:tc>
          <w:tcPr>
            <w:tcW w:w="0" w:type="auto"/>
            <w:tcBorders>
              <w:bottom w:val="single" w:sz="4" w:space="0" w:color="D22A23"/>
            </w:tcBorders>
            <w:vAlign w:val="top"/>
          </w:tcPr>
          <w:p w14:paraId="218B59B7" w14:textId="77777777" w:rsidR="003A2C74" w:rsidRPr="009456D8" w:rsidRDefault="003A2C74" w:rsidP="008C17CB">
            <w:pPr>
              <w:rPr>
                <w:rStyle w:val="ECCParagraph"/>
              </w:rPr>
            </w:pPr>
            <w:r w:rsidRPr="009456D8">
              <w:rPr>
                <w:rStyle w:val="ECCParagraph"/>
              </w:rPr>
              <w:t>In-band</w:t>
            </w:r>
          </w:p>
        </w:tc>
      </w:tr>
      <w:tr w:rsidR="003A2C74" w:rsidRPr="009456D8" w14:paraId="2547DBF5" w14:textId="77777777" w:rsidTr="008C17CB">
        <w:trPr>
          <w:trHeight w:val="265"/>
        </w:trPr>
        <w:tc>
          <w:tcPr>
            <w:tcW w:w="0" w:type="auto"/>
            <w:gridSpan w:val="3"/>
            <w:tcBorders>
              <w:right w:val="single" w:sz="4" w:space="0" w:color="D22A23"/>
            </w:tcBorders>
            <w:vAlign w:val="top"/>
          </w:tcPr>
          <w:p w14:paraId="0CF81B9C" w14:textId="77777777" w:rsidR="003A2C74" w:rsidRPr="009456D8" w:rsidRDefault="003A2C74" w:rsidP="008C17CB">
            <w:pPr>
              <w:rPr>
                <w:rStyle w:val="ECCParagraph"/>
              </w:rPr>
            </w:pPr>
            <w:r w:rsidRPr="009456D8">
              <w:rPr>
                <w:rStyle w:val="ECCParagraph"/>
              </w:rPr>
              <w:t>Between WBB LMP and MFCN</w:t>
            </w:r>
          </w:p>
        </w:tc>
      </w:tr>
      <w:tr w:rsidR="003A2C74" w:rsidRPr="009456D8" w14:paraId="07D8474D" w14:textId="77777777" w:rsidTr="008C17CB">
        <w:trPr>
          <w:trHeight w:val="265"/>
        </w:trPr>
        <w:tc>
          <w:tcPr>
            <w:tcW w:w="0" w:type="auto"/>
            <w:vAlign w:val="top"/>
          </w:tcPr>
          <w:p w14:paraId="50CE06E4" w14:textId="77777777" w:rsidR="003A2C74" w:rsidRPr="009456D8" w:rsidRDefault="003A2C74" w:rsidP="008C17CB">
            <w:pPr>
              <w:rPr>
                <w:rStyle w:val="ECCParagraph"/>
              </w:rPr>
            </w:pPr>
            <w:r w:rsidRPr="009456D8">
              <w:rPr>
                <w:rStyle w:val="ECCParagraph"/>
              </w:rPr>
              <w:t>WBB LP (indoor)</w:t>
            </w:r>
          </w:p>
        </w:tc>
        <w:tc>
          <w:tcPr>
            <w:tcW w:w="0" w:type="auto"/>
            <w:vAlign w:val="top"/>
          </w:tcPr>
          <w:p w14:paraId="0AEB3E36" w14:textId="77777777" w:rsidR="003A2C74" w:rsidRPr="009456D8" w:rsidRDefault="003A2C74" w:rsidP="008C17CB">
            <w:pPr>
              <w:rPr>
                <w:rStyle w:val="ECCParagraph"/>
              </w:rPr>
            </w:pPr>
            <w:r w:rsidRPr="009456D8">
              <w:rPr>
                <w:rStyle w:val="ECCParagraph"/>
              </w:rPr>
              <w:t>MFCN</w:t>
            </w:r>
          </w:p>
        </w:tc>
        <w:tc>
          <w:tcPr>
            <w:tcW w:w="0" w:type="auto"/>
            <w:vAlign w:val="top"/>
          </w:tcPr>
          <w:p w14:paraId="7DBE47E0" w14:textId="38365382" w:rsidR="003A2C74" w:rsidRPr="009456D8" w:rsidRDefault="003A2C74" w:rsidP="008C17CB">
            <w:pPr>
              <w:rPr>
                <w:rStyle w:val="ECCParagraph"/>
              </w:rPr>
            </w:pPr>
            <w:r w:rsidRPr="009456D8">
              <w:rPr>
                <w:rStyle w:val="ECCParagraph"/>
              </w:rPr>
              <w:t>Adj</w:t>
            </w:r>
            <w:r w:rsidR="008E1326">
              <w:rPr>
                <w:rStyle w:val="ECCParagraph"/>
              </w:rPr>
              <w:t xml:space="preserve">acent </w:t>
            </w:r>
            <w:r w:rsidRPr="009456D8">
              <w:rPr>
                <w:rStyle w:val="ECCParagraph"/>
              </w:rPr>
              <w:t>band</w:t>
            </w:r>
          </w:p>
        </w:tc>
      </w:tr>
      <w:tr w:rsidR="008E1326" w:rsidRPr="009456D8" w14:paraId="7A94D2EE" w14:textId="77777777" w:rsidTr="008C17CB">
        <w:trPr>
          <w:trHeight w:val="265"/>
        </w:trPr>
        <w:tc>
          <w:tcPr>
            <w:tcW w:w="0" w:type="auto"/>
            <w:vAlign w:val="top"/>
          </w:tcPr>
          <w:p w14:paraId="0F34103F" w14:textId="77777777" w:rsidR="008E1326" w:rsidRPr="009456D8" w:rsidRDefault="008E1326" w:rsidP="008E1326">
            <w:pPr>
              <w:rPr>
                <w:rStyle w:val="ECCParagraph"/>
              </w:rPr>
            </w:pPr>
            <w:r w:rsidRPr="009456D8">
              <w:rPr>
                <w:rStyle w:val="ECCParagraph"/>
              </w:rPr>
              <w:t>WBB LP (outdoor)</w:t>
            </w:r>
          </w:p>
        </w:tc>
        <w:tc>
          <w:tcPr>
            <w:tcW w:w="0" w:type="auto"/>
            <w:vAlign w:val="top"/>
          </w:tcPr>
          <w:p w14:paraId="5B5FE7FF" w14:textId="77777777" w:rsidR="008E1326" w:rsidRPr="009456D8" w:rsidRDefault="008E1326" w:rsidP="008E1326">
            <w:pPr>
              <w:rPr>
                <w:rStyle w:val="ECCParagraph"/>
              </w:rPr>
            </w:pPr>
            <w:r w:rsidRPr="009456D8">
              <w:rPr>
                <w:rStyle w:val="ECCParagraph"/>
              </w:rPr>
              <w:t>MFCN</w:t>
            </w:r>
          </w:p>
        </w:tc>
        <w:tc>
          <w:tcPr>
            <w:tcW w:w="0" w:type="auto"/>
            <w:vAlign w:val="top"/>
          </w:tcPr>
          <w:p w14:paraId="09541ACD" w14:textId="172E6D9B" w:rsidR="008E1326" w:rsidRPr="009456D8" w:rsidRDefault="008E1326" w:rsidP="008E1326">
            <w:pPr>
              <w:rPr>
                <w:rStyle w:val="ECCParagraph"/>
              </w:rPr>
            </w:pPr>
            <w:r w:rsidRPr="009456D8">
              <w:rPr>
                <w:rStyle w:val="ECCParagraph"/>
              </w:rPr>
              <w:t>Adj</w:t>
            </w:r>
            <w:r>
              <w:rPr>
                <w:rStyle w:val="ECCParagraph"/>
              </w:rPr>
              <w:t xml:space="preserve">acent </w:t>
            </w:r>
            <w:r w:rsidRPr="009456D8">
              <w:rPr>
                <w:rStyle w:val="ECCParagraph"/>
              </w:rPr>
              <w:t>band</w:t>
            </w:r>
          </w:p>
        </w:tc>
      </w:tr>
      <w:tr w:rsidR="008E1326" w:rsidRPr="009456D8" w14:paraId="38F505BC" w14:textId="77777777" w:rsidTr="008C17CB">
        <w:trPr>
          <w:trHeight w:val="265"/>
        </w:trPr>
        <w:tc>
          <w:tcPr>
            <w:tcW w:w="0" w:type="auto"/>
            <w:vAlign w:val="top"/>
          </w:tcPr>
          <w:p w14:paraId="3A6CF7F6" w14:textId="77777777" w:rsidR="008E1326" w:rsidRPr="009456D8" w:rsidRDefault="008E1326" w:rsidP="008E1326">
            <w:pPr>
              <w:rPr>
                <w:rStyle w:val="ECCParagraph"/>
              </w:rPr>
            </w:pPr>
            <w:r w:rsidRPr="009456D8">
              <w:rPr>
                <w:rStyle w:val="ECCParagraph"/>
              </w:rPr>
              <w:lastRenderedPageBreak/>
              <w:t>WBB MP</w:t>
            </w:r>
          </w:p>
        </w:tc>
        <w:tc>
          <w:tcPr>
            <w:tcW w:w="0" w:type="auto"/>
            <w:vAlign w:val="top"/>
          </w:tcPr>
          <w:p w14:paraId="017169D2" w14:textId="77777777" w:rsidR="008E1326" w:rsidRPr="009456D8" w:rsidRDefault="008E1326" w:rsidP="008E1326">
            <w:pPr>
              <w:rPr>
                <w:rStyle w:val="ECCParagraph"/>
              </w:rPr>
            </w:pPr>
            <w:r w:rsidRPr="009456D8">
              <w:rPr>
                <w:rStyle w:val="ECCParagraph"/>
              </w:rPr>
              <w:t>MFCN</w:t>
            </w:r>
          </w:p>
        </w:tc>
        <w:tc>
          <w:tcPr>
            <w:tcW w:w="0" w:type="auto"/>
            <w:vAlign w:val="top"/>
          </w:tcPr>
          <w:p w14:paraId="76F53B68" w14:textId="6B2FA2CE" w:rsidR="008E1326" w:rsidRPr="009456D8" w:rsidRDefault="008E1326" w:rsidP="008E1326">
            <w:pPr>
              <w:rPr>
                <w:rStyle w:val="ECCParagraph"/>
              </w:rPr>
            </w:pPr>
            <w:r w:rsidRPr="009456D8">
              <w:rPr>
                <w:rStyle w:val="ECCParagraph"/>
              </w:rPr>
              <w:t>Adj</w:t>
            </w:r>
            <w:r>
              <w:rPr>
                <w:rStyle w:val="ECCParagraph"/>
              </w:rPr>
              <w:t xml:space="preserve">acent </w:t>
            </w:r>
            <w:r w:rsidRPr="009456D8">
              <w:rPr>
                <w:rStyle w:val="ECCParagraph"/>
              </w:rPr>
              <w:t>band</w:t>
            </w:r>
          </w:p>
        </w:tc>
      </w:tr>
      <w:tr w:rsidR="008E1326" w:rsidRPr="009456D8" w14:paraId="345BBD8D" w14:textId="77777777" w:rsidTr="008C17CB">
        <w:trPr>
          <w:trHeight w:val="265"/>
        </w:trPr>
        <w:tc>
          <w:tcPr>
            <w:tcW w:w="0" w:type="auto"/>
            <w:vAlign w:val="top"/>
          </w:tcPr>
          <w:p w14:paraId="2AE9D38A" w14:textId="58761AE7" w:rsidR="008E1326" w:rsidRPr="009456D8" w:rsidRDefault="008E1326" w:rsidP="008E1326">
            <w:pPr>
              <w:rPr>
                <w:rStyle w:val="ECCParagraph"/>
              </w:rPr>
            </w:pPr>
            <w:r w:rsidRPr="009456D8">
              <w:rPr>
                <w:rStyle w:val="ECCParagraph"/>
              </w:rPr>
              <w:t xml:space="preserve">MFCN (outdoor </w:t>
            </w:r>
            <w:r>
              <w:rPr>
                <w:rStyle w:val="ECCParagraph"/>
              </w:rPr>
              <w:t>and</w:t>
            </w:r>
            <w:r w:rsidRPr="009456D8">
              <w:rPr>
                <w:rStyle w:val="ECCParagraph"/>
              </w:rPr>
              <w:t xml:space="preserve"> indoor)</w:t>
            </w:r>
          </w:p>
        </w:tc>
        <w:tc>
          <w:tcPr>
            <w:tcW w:w="0" w:type="auto"/>
            <w:vAlign w:val="top"/>
          </w:tcPr>
          <w:p w14:paraId="67653198" w14:textId="77777777" w:rsidR="008E1326" w:rsidRPr="009456D8" w:rsidRDefault="008E1326" w:rsidP="008E1326">
            <w:pPr>
              <w:rPr>
                <w:rStyle w:val="ECCParagraph"/>
              </w:rPr>
            </w:pPr>
            <w:r w:rsidRPr="009456D8">
              <w:rPr>
                <w:rStyle w:val="ECCParagraph"/>
              </w:rPr>
              <w:t>WBB LP (indoor)</w:t>
            </w:r>
          </w:p>
        </w:tc>
        <w:tc>
          <w:tcPr>
            <w:tcW w:w="0" w:type="auto"/>
            <w:vAlign w:val="top"/>
          </w:tcPr>
          <w:p w14:paraId="302C739B" w14:textId="1D85AE53" w:rsidR="008E1326" w:rsidRPr="009456D8" w:rsidRDefault="008E1326" w:rsidP="008E1326">
            <w:pPr>
              <w:rPr>
                <w:rStyle w:val="ECCParagraph"/>
              </w:rPr>
            </w:pPr>
            <w:r w:rsidRPr="009456D8">
              <w:rPr>
                <w:rStyle w:val="ECCParagraph"/>
              </w:rPr>
              <w:t>Adj</w:t>
            </w:r>
            <w:r>
              <w:rPr>
                <w:rStyle w:val="ECCParagraph"/>
              </w:rPr>
              <w:t xml:space="preserve">acent </w:t>
            </w:r>
            <w:r w:rsidRPr="009456D8">
              <w:rPr>
                <w:rStyle w:val="ECCParagraph"/>
              </w:rPr>
              <w:t>band</w:t>
            </w:r>
          </w:p>
        </w:tc>
      </w:tr>
      <w:tr w:rsidR="008E1326" w:rsidRPr="009456D8" w14:paraId="221233F8" w14:textId="77777777" w:rsidTr="008C17CB">
        <w:trPr>
          <w:trHeight w:val="265"/>
        </w:trPr>
        <w:tc>
          <w:tcPr>
            <w:tcW w:w="0" w:type="auto"/>
            <w:vAlign w:val="top"/>
          </w:tcPr>
          <w:p w14:paraId="3E83A590" w14:textId="77777777" w:rsidR="008E1326" w:rsidRPr="009456D8" w:rsidRDefault="008E1326" w:rsidP="008E1326">
            <w:pPr>
              <w:rPr>
                <w:rStyle w:val="ECCParagraph"/>
              </w:rPr>
            </w:pPr>
            <w:r w:rsidRPr="009456D8">
              <w:rPr>
                <w:rStyle w:val="ECCParagraph"/>
              </w:rPr>
              <w:t>MFCN (outdoor)</w:t>
            </w:r>
          </w:p>
        </w:tc>
        <w:tc>
          <w:tcPr>
            <w:tcW w:w="0" w:type="auto"/>
            <w:vAlign w:val="top"/>
          </w:tcPr>
          <w:p w14:paraId="5B7348E5" w14:textId="77777777" w:rsidR="008E1326" w:rsidRPr="009456D8" w:rsidRDefault="008E1326" w:rsidP="008E1326">
            <w:pPr>
              <w:rPr>
                <w:rStyle w:val="ECCParagraph"/>
              </w:rPr>
            </w:pPr>
            <w:r w:rsidRPr="009456D8">
              <w:rPr>
                <w:rStyle w:val="ECCParagraph"/>
              </w:rPr>
              <w:t>WBB LP (outdoor)</w:t>
            </w:r>
          </w:p>
        </w:tc>
        <w:tc>
          <w:tcPr>
            <w:tcW w:w="0" w:type="auto"/>
            <w:vAlign w:val="top"/>
          </w:tcPr>
          <w:p w14:paraId="70C0733F" w14:textId="2C7D78CD" w:rsidR="008E1326" w:rsidRPr="009456D8" w:rsidRDefault="008E1326" w:rsidP="008E1326">
            <w:pPr>
              <w:rPr>
                <w:rStyle w:val="ECCParagraph"/>
              </w:rPr>
            </w:pPr>
            <w:r w:rsidRPr="009456D8">
              <w:rPr>
                <w:rStyle w:val="ECCParagraph"/>
              </w:rPr>
              <w:t>Adj</w:t>
            </w:r>
            <w:r>
              <w:rPr>
                <w:rStyle w:val="ECCParagraph"/>
              </w:rPr>
              <w:t xml:space="preserve">acent </w:t>
            </w:r>
            <w:r w:rsidRPr="009456D8">
              <w:rPr>
                <w:rStyle w:val="ECCParagraph"/>
              </w:rPr>
              <w:t>band</w:t>
            </w:r>
          </w:p>
        </w:tc>
      </w:tr>
      <w:tr w:rsidR="008E1326" w:rsidRPr="009456D8" w14:paraId="0F97152F" w14:textId="77777777" w:rsidTr="008C17CB">
        <w:trPr>
          <w:trHeight w:val="265"/>
        </w:trPr>
        <w:tc>
          <w:tcPr>
            <w:tcW w:w="0" w:type="auto"/>
            <w:tcBorders>
              <w:bottom w:val="single" w:sz="4" w:space="0" w:color="D22A23"/>
            </w:tcBorders>
            <w:vAlign w:val="top"/>
          </w:tcPr>
          <w:p w14:paraId="2F608324" w14:textId="77777777" w:rsidR="008E1326" w:rsidRPr="009456D8" w:rsidRDefault="008E1326" w:rsidP="008E1326">
            <w:pPr>
              <w:rPr>
                <w:rStyle w:val="ECCParagraph"/>
              </w:rPr>
            </w:pPr>
            <w:r w:rsidRPr="009456D8">
              <w:rPr>
                <w:rStyle w:val="ECCParagraph"/>
              </w:rPr>
              <w:t>MFCN</w:t>
            </w:r>
          </w:p>
        </w:tc>
        <w:tc>
          <w:tcPr>
            <w:tcW w:w="0" w:type="auto"/>
            <w:tcBorders>
              <w:bottom w:val="single" w:sz="4" w:space="0" w:color="D22A23"/>
            </w:tcBorders>
            <w:vAlign w:val="top"/>
          </w:tcPr>
          <w:p w14:paraId="2493D1F3" w14:textId="77777777" w:rsidR="008E1326" w:rsidRPr="009456D8" w:rsidRDefault="008E1326" w:rsidP="008E1326">
            <w:pPr>
              <w:rPr>
                <w:rStyle w:val="ECCParagraph"/>
              </w:rPr>
            </w:pPr>
            <w:r w:rsidRPr="009456D8">
              <w:rPr>
                <w:rStyle w:val="ECCParagraph"/>
              </w:rPr>
              <w:t>WBB MP</w:t>
            </w:r>
          </w:p>
        </w:tc>
        <w:tc>
          <w:tcPr>
            <w:tcW w:w="0" w:type="auto"/>
            <w:tcBorders>
              <w:bottom w:val="single" w:sz="4" w:space="0" w:color="D22A23"/>
            </w:tcBorders>
            <w:vAlign w:val="top"/>
          </w:tcPr>
          <w:p w14:paraId="55EA10E5" w14:textId="6490115C" w:rsidR="008E1326" w:rsidRPr="009456D8" w:rsidRDefault="008E1326" w:rsidP="008E1326">
            <w:pPr>
              <w:rPr>
                <w:rStyle w:val="ECCParagraph"/>
              </w:rPr>
            </w:pPr>
            <w:r w:rsidRPr="009456D8">
              <w:rPr>
                <w:rStyle w:val="ECCParagraph"/>
              </w:rPr>
              <w:t>Adj</w:t>
            </w:r>
            <w:r>
              <w:rPr>
                <w:rStyle w:val="ECCParagraph"/>
              </w:rPr>
              <w:t xml:space="preserve">acent </w:t>
            </w:r>
            <w:r w:rsidRPr="009456D8">
              <w:rPr>
                <w:rStyle w:val="ECCParagraph"/>
              </w:rPr>
              <w:t>band</w:t>
            </w:r>
          </w:p>
        </w:tc>
      </w:tr>
      <w:tr w:rsidR="008E1326" w:rsidRPr="009456D8" w14:paraId="53AAE9FF" w14:textId="77777777" w:rsidTr="008C17CB">
        <w:trPr>
          <w:trHeight w:val="265"/>
        </w:trPr>
        <w:tc>
          <w:tcPr>
            <w:tcW w:w="0" w:type="auto"/>
            <w:gridSpan w:val="3"/>
            <w:tcBorders>
              <w:right w:val="single" w:sz="4" w:space="0" w:color="D22A23"/>
            </w:tcBorders>
            <w:vAlign w:val="top"/>
          </w:tcPr>
          <w:p w14:paraId="32146672" w14:textId="77777777" w:rsidR="008E1326" w:rsidRPr="009456D8" w:rsidRDefault="008E1326" w:rsidP="008E1326">
            <w:pPr>
              <w:rPr>
                <w:rStyle w:val="ECCParagraph"/>
              </w:rPr>
            </w:pPr>
            <w:r w:rsidRPr="009456D8">
              <w:rPr>
                <w:rStyle w:val="ECCParagraph"/>
              </w:rPr>
              <w:t>Between WBB LMP and FS</w:t>
            </w:r>
          </w:p>
        </w:tc>
      </w:tr>
      <w:tr w:rsidR="008E1326" w:rsidRPr="009456D8" w14:paraId="73FA01EE" w14:textId="77777777" w:rsidTr="008C17CB">
        <w:trPr>
          <w:trHeight w:val="265"/>
        </w:trPr>
        <w:tc>
          <w:tcPr>
            <w:tcW w:w="0" w:type="auto"/>
            <w:vAlign w:val="top"/>
          </w:tcPr>
          <w:p w14:paraId="5EDFB985" w14:textId="45F2FAD7" w:rsidR="008E1326" w:rsidRPr="009456D8" w:rsidRDefault="008E1326" w:rsidP="008E1326">
            <w:pPr>
              <w:rPr>
                <w:rStyle w:val="ECCParagraph"/>
              </w:rPr>
            </w:pPr>
            <w:r w:rsidRPr="009456D8">
              <w:rPr>
                <w:rStyle w:val="ECCParagraph"/>
              </w:rPr>
              <w:t xml:space="preserve">WBB LP (outdoor </w:t>
            </w:r>
            <w:r>
              <w:rPr>
                <w:rStyle w:val="ECCParagraph"/>
              </w:rPr>
              <w:t>and</w:t>
            </w:r>
            <w:r w:rsidRPr="009456D8">
              <w:rPr>
                <w:rStyle w:val="ECCParagraph"/>
              </w:rPr>
              <w:t xml:space="preserve"> indoor)</w:t>
            </w:r>
          </w:p>
        </w:tc>
        <w:tc>
          <w:tcPr>
            <w:tcW w:w="0" w:type="auto"/>
            <w:vAlign w:val="top"/>
          </w:tcPr>
          <w:p w14:paraId="47DD1402" w14:textId="77777777" w:rsidR="008E1326" w:rsidRPr="009456D8" w:rsidRDefault="008E1326" w:rsidP="008E1326">
            <w:pPr>
              <w:rPr>
                <w:rStyle w:val="ECCParagraph"/>
              </w:rPr>
            </w:pPr>
            <w:r w:rsidRPr="009456D8">
              <w:rPr>
                <w:rStyle w:val="ECCParagraph"/>
              </w:rPr>
              <w:t>FS</w:t>
            </w:r>
          </w:p>
        </w:tc>
        <w:tc>
          <w:tcPr>
            <w:tcW w:w="0" w:type="auto"/>
            <w:vAlign w:val="top"/>
          </w:tcPr>
          <w:p w14:paraId="075571C3" w14:textId="77777777" w:rsidR="008E1326" w:rsidRPr="009456D8" w:rsidRDefault="008E1326" w:rsidP="008E1326">
            <w:pPr>
              <w:rPr>
                <w:rStyle w:val="ECCParagraph"/>
              </w:rPr>
            </w:pPr>
            <w:r w:rsidRPr="009456D8">
              <w:rPr>
                <w:rStyle w:val="ECCParagraph"/>
              </w:rPr>
              <w:t>In-band</w:t>
            </w:r>
          </w:p>
        </w:tc>
      </w:tr>
      <w:tr w:rsidR="008E1326" w:rsidRPr="009456D8" w14:paraId="35DF9A27" w14:textId="77777777" w:rsidTr="008C17CB">
        <w:trPr>
          <w:trHeight w:val="265"/>
        </w:trPr>
        <w:tc>
          <w:tcPr>
            <w:tcW w:w="0" w:type="auto"/>
            <w:vAlign w:val="top"/>
          </w:tcPr>
          <w:p w14:paraId="5928FB39" w14:textId="77777777" w:rsidR="008E1326" w:rsidRPr="009456D8" w:rsidRDefault="008E1326" w:rsidP="008E1326">
            <w:pPr>
              <w:rPr>
                <w:rStyle w:val="ECCParagraph"/>
              </w:rPr>
            </w:pPr>
            <w:r w:rsidRPr="009456D8">
              <w:rPr>
                <w:rStyle w:val="ECCParagraph"/>
              </w:rPr>
              <w:t>WBB MP</w:t>
            </w:r>
          </w:p>
        </w:tc>
        <w:tc>
          <w:tcPr>
            <w:tcW w:w="0" w:type="auto"/>
            <w:vAlign w:val="top"/>
          </w:tcPr>
          <w:p w14:paraId="143AABFA" w14:textId="77777777" w:rsidR="008E1326" w:rsidRPr="009456D8" w:rsidRDefault="008E1326" w:rsidP="008E1326">
            <w:pPr>
              <w:rPr>
                <w:rStyle w:val="ECCParagraph"/>
              </w:rPr>
            </w:pPr>
            <w:r w:rsidRPr="009456D8">
              <w:rPr>
                <w:rStyle w:val="ECCParagraph"/>
              </w:rPr>
              <w:t>FS</w:t>
            </w:r>
          </w:p>
        </w:tc>
        <w:tc>
          <w:tcPr>
            <w:tcW w:w="0" w:type="auto"/>
            <w:vAlign w:val="top"/>
          </w:tcPr>
          <w:p w14:paraId="29E4495F" w14:textId="77777777" w:rsidR="008E1326" w:rsidRPr="009456D8" w:rsidRDefault="008E1326" w:rsidP="008E1326">
            <w:pPr>
              <w:rPr>
                <w:rStyle w:val="ECCParagraph"/>
              </w:rPr>
            </w:pPr>
            <w:r w:rsidRPr="009456D8">
              <w:rPr>
                <w:rStyle w:val="ECCParagraph"/>
              </w:rPr>
              <w:t>In-band</w:t>
            </w:r>
          </w:p>
        </w:tc>
      </w:tr>
      <w:tr w:rsidR="008E1326" w:rsidRPr="009456D8" w14:paraId="560AE0A7" w14:textId="77777777" w:rsidTr="008C17CB">
        <w:trPr>
          <w:trHeight w:val="265"/>
        </w:trPr>
        <w:tc>
          <w:tcPr>
            <w:tcW w:w="0" w:type="auto"/>
            <w:gridSpan w:val="3"/>
            <w:tcBorders>
              <w:right w:val="single" w:sz="4" w:space="0" w:color="D22A23"/>
            </w:tcBorders>
            <w:vAlign w:val="top"/>
          </w:tcPr>
          <w:p w14:paraId="3D2BD804" w14:textId="77777777" w:rsidR="008E1326" w:rsidRPr="009456D8" w:rsidRDefault="008E1326" w:rsidP="008E1326">
            <w:pPr>
              <w:rPr>
                <w:rStyle w:val="ECCParagraph"/>
              </w:rPr>
            </w:pPr>
            <w:r w:rsidRPr="009456D8">
              <w:rPr>
                <w:rStyle w:val="ECCParagraph"/>
              </w:rPr>
              <w:t>Between WBB LMP and FSS (s-E)</w:t>
            </w:r>
          </w:p>
        </w:tc>
      </w:tr>
      <w:tr w:rsidR="008E1326" w:rsidRPr="009456D8" w14:paraId="2D94FD67" w14:textId="77777777" w:rsidTr="008C17CB">
        <w:trPr>
          <w:trHeight w:val="265"/>
        </w:trPr>
        <w:tc>
          <w:tcPr>
            <w:tcW w:w="0" w:type="auto"/>
            <w:vAlign w:val="top"/>
          </w:tcPr>
          <w:p w14:paraId="7A594047" w14:textId="158DEBAA" w:rsidR="008E1326" w:rsidRPr="009456D8" w:rsidRDefault="008E1326" w:rsidP="008E1326">
            <w:pPr>
              <w:rPr>
                <w:rStyle w:val="ECCParagraph"/>
              </w:rPr>
            </w:pPr>
            <w:r w:rsidRPr="009456D8">
              <w:rPr>
                <w:rStyle w:val="ECCParagraph"/>
              </w:rPr>
              <w:t xml:space="preserve">WBB LP (outdoor </w:t>
            </w:r>
            <w:r>
              <w:rPr>
                <w:rStyle w:val="ECCParagraph"/>
              </w:rPr>
              <w:t>and</w:t>
            </w:r>
            <w:r w:rsidRPr="009456D8">
              <w:rPr>
                <w:rStyle w:val="ECCParagraph"/>
              </w:rPr>
              <w:t xml:space="preserve"> indoor)</w:t>
            </w:r>
          </w:p>
        </w:tc>
        <w:tc>
          <w:tcPr>
            <w:tcW w:w="0" w:type="auto"/>
            <w:vAlign w:val="top"/>
          </w:tcPr>
          <w:p w14:paraId="4D03ED49" w14:textId="77777777" w:rsidR="008E1326" w:rsidRPr="009456D8" w:rsidRDefault="008E1326" w:rsidP="008E1326">
            <w:pPr>
              <w:rPr>
                <w:rStyle w:val="ECCParagraph"/>
              </w:rPr>
            </w:pPr>
            <w:r w:rsidRPr="009456D8">
              <w:rPr>
                <w:rStyle w:val="ECCParagraph"/>
              </w:rPr>
              <w:t>FSS (s-E)</w:t>
            </w:r>
          </w:p>
        </w:tc>
        <w:tc>
          <w:tcPr>
            <w:tcW w:w="0" w:type="auto"/>
            <w:vAlign w:val="top"/>
          </w:tcPr>
          <w:p w14:paraId="2AB2EF59" w14:textId="77777777" w:rsidR="008E1326" w:rsidRPr="009456D8" w:rsidRDefault="008E1326" w:rsidP="008E1326">
            <w:pPr>
              <w:rPr>
                <w:rStyle w:val="ECCParagraph"/>
              </w:rPr>
            </w:pPr>
            <w:r w:rsidRPr="009456D8">
              <w:rPr>
                <w:rStyle w:val="ECCParagraph"/>
              </w:rPr>
              <w:t>In-band</w:t>
            </w:r>
          </w:p>
        </w:tc>
      </w:tr>
      <w:tr w:rsidR="008E1326" w:rsidRPr="009456D8" w14:paraId="6861D234" w14:textId="77777777" w:rsidTr="008C17CB">
        <w:trPr>
          <w:trHeight w:val="265"/>
        </w:trPr>
        <w:tc>
          <w:tcPr>
            <w:tcW w:w="0" w:type="auto"/>
            <w:vAlign w:val="top"/>
          </w:tcPr>
          <w:p w14:paraId="47CA2A9D" w14:textId="77777777" w:rsidR="008E1326" w:rsidRPr="009456D8" w:rsidRDefault="008E1326" w:rsidP="008E1326">
            <w:pPr>
              <w:rPr>
                <w:rStyle w:val="ECCParagraph"/>
              </w:rPr>
            </w:pPr>
            <w:r w:rsidRPr="009456D8">
              <w:rPr>
                <w:rStyle w:val="ECCParagraph"/>
              </w:rPr>
              <w:t>WBB MP</w:t>
            </w:r>
          </w:p>
        </w:tc>
        <w:tc>
          <w:tcPr>
            <w:tcW w:w="0" w:type="auto"/>
            <w:vAlign w:val="top"/>
          </w:tcPr>
          <w:p w14:paraId="31D1ACD7" w14:textId="77777777" w:rsidR="008E1326" w:rsidRPr="009456D8" w:rsidRDefault="008E1326" w:rsidP="008E1326">
            <w:pPr>
              <w:rPr>
                <w:rStyle w:val="ECCParagraph"/>
              </w:rPr>
            </w:pPr>
            <w:r w:rsidRPr="009456D8">
              <w:rPr>
                <w:rStyle w:val="ECCParagraph"/>
              </w:rPr>
              <w:t>FSS (s-E)</w:t>
            </w:r>
          </w:p>
        </w:tc>
        <w:tc>
          <w:tcPr>
            <w:tcW w:w="0" w:type="auto"/>
            <w:vAlign w:val="top"/>
          </w:tcPr>
          <w:p w14:paraId="53E08BD8" w14:textId="77777777" w:rsidR="008E1326" w:rsidRPr="009456D8" w:rsidRDefault="008E1326" w:rsidP="008E1326">
            <w:pPr>
              <w:rPr>
                <w:rStyle w:val="ECCParagraph"/>
              </w:rPr>
            </w:pPr>
            <w:r w:rsidRPr="009456D8">
              <w:rPr>
                <w:rStyle w:val="ECCParagraph"/>
              </w:rPr>
              <w:t>In-band</w:t>
            </w:r>
          </w:p>
        </w:tc>
      </w:tr>
      <w:tr w:rsidR="008E1326" w:rsidRPr="009456D8" w14:paraId="408E7004" w14:textId="77777777" w:rsidTr="008C17CB">
        <w:trPr>
          <w:trHeight w:val="265"/>
        </w:trPr>
        <w:tc>
          <w:tcPr>
            <w:tcW w:w="0" w:type="auto"/>
            <w:gridSpan w:val="3"/>
            <w:tcBorders>
              <w:right w:val="single" w:sz="4" w:space="0" w:color="D22A23"/>
            </w:tcBorders>
            <w:vAlign w:val="top"/>
          </w:tcPr>
          <w:p w14:paraId="581F3704" w14:textId="77777777" w:rsidR="008E1326" w:rsidRPr="009456D8" w:rsidRDefault="008E1326" w:rsidP="008E1326">
            <w:pPr>
              <w:rPr>
                <w:rStyle w:val="ECCParagraph"/>
              </w:rPr>
            </w:pPr>
            <w:r w:rsidRPr="009456D8">
              <w:rPr>
                <w:rStyle w:val="ECCParagraph"/>
              </w:rPr>
              <w:t>Between WBB LMP and other applications</w:t>
            </w:r>
          </w:p>
        </w:tc>
      </w:tr>
      <w:tr w:rsidR="008E1326" w:rsidRPr="009456D8" w14:paraId="324FE06B" w14:textId="77777777" w:rsidTr="008C17CB">
        <w:trPr>
          <w:trHeight w:val="265"/>
        </w:trPr>
        <w:tc>
          <w:tcPr>
            <w:tcW w:w="0" w:type="auto"/>
            <w:vAlign w:val="top"/>
          </w:tcPr>
          <w:p w14:paraId="336C21F2" w14:textId="77777777" w:rsidR="008E1326" w:rsidRPr="009456D8" w:rsidRDefault="008E1326" w:rsidP="008E1326">
            <w:pPr>
              <w:rPr>
                <w:rStyle w:val="ECCParagraph"/>
              </w:rPr>
            </w:pPr>
            <w:r w:rsidRPr="009456D8">
              <w:rPr>
                <w:rStyle w:val="ECCParagraph"/>
              </w:rPr>
              <w:t>WBB LP (outdoor)</w:t>
            </w:r>
          </w:p>
        </w:tc>
        <w:tc>
          <w:tcPr>
            <w:tcW w:w="0" w:type="auto"/>
            <w:vAlign w:val="top"/>
          </w:tcPr>
          <w:p w14:paraId="565F083F" w14:textId="76AC6C72" w:rsidR="008E1326" w:rsidRPr="009456D8" w:rsidRDefault="008E1326" w:rsidP="008E1326">
            <w:pPr>
              <w:rPr>
                <w:rStyle w:val="ECCParagraph"/>
              </w:rPr>
            </w:pPr>
            <w:r w:rsidRPr="009456D8">
              <w:rPr>
                <w:rStyle w:val="ECCParagraph"/>
              </w:rPr>
              <w:t>VGOS (Note 1)</w:t>
            </w:r>
          </w:p>
        </w:tc>
        <w:tc>
          <w:tcPr>
            <w:tcW w:w="0" w:type="auto"/>
            <w:vAlign w:val="top"/>
          </w:tcPr>
          <w:p w14:paraId="16CC2FBB" w14:textId="77777777" w:rsidR="008E1326" w:rsidRPr="009456D8" w:rsidRDefault="008E1326" w:rsidP="008E1326">
            <w:pPr>
              <w:rPr>
                <w:rStyle w:val="ECCParagraph"/>
              </w:rPr>
            </w:pPr>
            <w:r w:rsidRPr="009456D8">
              <w:rPr>
                <w:rStyle w:val="ECCParagraph"/>
              </w:rPr>
              <w:t>In-band</w:t>
            </w:r>
          </w:p>
        </w:tc>
      </w:tr>
      <w:tr w:rsidR="008E1326" w:rsidRPr="009456D8" w14:paraId="52190EF1" w14:textId="77777777" w:rsidTr="008C17CB">
        <w:trPr>
          <w:trHeight w:val="265"/>
        </w:trPr>
        <w:tc>
          <w:tcPr>
            <w:tcW w:w="0" w:type="auto"/>
            <w:tcBorders>
              <w:bottom w:val="single" w:sz="4" w:space="0" w:color="D22A23"/>
            </w:tcBorders>
            <w:vAlign w:val="top"/>
          </w:tcPr>
          <w:p w14:paraId="3D612749" w14:textId="77777777" w:rsidR="008E1326" w:rsidRPr="009456D8" w:rsidRDefault="008E1326" w:rsidP="008E1326">
            <w:pPr>
              <w:rPr>
                <w:rStyle w:val="ECCParagraph"/>
              </w:rPr>
            </w:pPr>
            <w:r w:rsidRPr="009456D8">
              <w:rPr>
                <w:rStyle w:val="ECCParagraph"/>
              </w:rPr>
              <w:t>WBB MP</w:t>
            </w:r>
          </w:p>
        </w:tc>
        <w:tc>
          <w:tcPr>
            <w:tcW w:w="0" w:type="auto"/>
            <w:tcBorders>
              <w:bottom w:val="single" w:sz="4" w:space="0" w:color="D22A23"/>
            </w:tcBorders>
            <w:vAlign w:val="top"/>
          </w:tcPr>
          <w:p w14:paraId="532D011F" w14:textId="4FC94A7F" w:rsidR="008E1326" w:rsidRPr="009456D8" w:rsidRDefault="008E1326" w:rsidP="008E1326">
            <w:pPr>
              <w:rPr>
                <w:rStyle w:val="ECCParagraph"/>
              </w:rPr>
            </w:pPr>
            <w:r w:rsidRPr="009456D8">
              <w:rPr>
                <w:rStyle w:val="ECCParagraph"/>
              </w:rPr>
              <w:t>VGOS (Note 1)</w:t>
            </w:r>
          </w:p>
        </w:tc>
        <w:tc>
          <w:tcPr>
            <w:tcW w:w="0" w:type="auto"/>
            <w:tcBorders>
              <w:bottom w:val="single" w:sz="4" w:space="0" w:color="D22A23"/>
            </w:tcBorders>
            <w:vAlign w:val="top"/>
          </w:tcPr>
          <w:p w14:paraId="0090E7CB" w14:textId="77777777" w:rsidR="008E1326" w:rsidRPr="009456D8" w:rsidRDefault="008E1326" w:rsidP="008E1326">
            <w:pPr>
              <w:rPr>
                <w:rStyle w:val="ECCParagraph"/>
              </w:rPr>
            </w:pPr>
            <w:r w:rsidRPr="009456D8">
              <w:rPr>
                <w:rStyle w:val="ECCParagraph"/>
              </w:rPr>
              <w:t>In-band</w:t>
            </w:r>
          </w:p>
        </w:tc>
      </w:tr>
      <w:tr w:rsidR="008E1326" w:rsidRPr="00440CC5" w14:paraId="28E4C335" w14:textId="77777777" w:rsidTr="008C17CB">
        <w:trPr>
          <w:trHeight w:val="265"/>
        </w:trPr>
        <w:tc>
          <w:tcPr>
            <w:tcW w:w="0" w:type="auto"/>
            <w:gridSpan w:val="3"/>
            <w:tcBorders>
              <w:right w:val="single" w:sz="4" w:space="0" w:color="D22A23"/>
            </w:tcBorders>
            <w:vAlign w:val="top"/>
          </w:tcPr>
          <w:p w14:paraId="265F163C" w14:textId="3313E6C9" w:rsidR="008E1326" w:rsidRPr="00440CC5" w:rsidRDefault="008E1326" w:rsidP="008E1326">
            <w:pPr>
              <w:pStyle w:val="ECCTablenote"/>
              <w:rPr>
                <w:rStyle w:val="ECCParagraph"/>
                <w:sz w:val="16"/>
              </w:rPr>
            </w:pPr>
            <w:r w:rsidRPr="00440CC5">
              <w:rPr>
                <w:rStyle w:val="ECCParagraph"/>
                <w:sz w:val="16"/>
              </w:rPr>
              <w:t>Note 1: The in-band interference scenario between WBB LMP and VLBI Global Observing System (VGOS) stations operating in few CEPT countries, is supporting EU interests as part of the European Critical Infrastructure Project Galileo.</w:t>
            </w:r>
          </w:p>
        </w:tc>
      </w:tr>
    </w:tbl>
    <w:p w14:paraId="38972A07" w14:textId="7A0029F9" w:rsidR="00140C05" w:rsidRPr="009456D8" w:rsidRDefault="003A2C74" w:rsidP="007B61A1">
      <w:pPr>
        <w:rPr>
          <w:rStyle w:val="ECCParagraph"/>
        </w:rPr>
      </w:pPr>
      <w:r w:rsidRPr="009456D8">
        <w:rPr>
          <w:rStyle w:val="ECCParagraph"/>
        </w:rPr>
        <w:t>Studies between WBB LMP and R</w:t>
      </w:r>
      <w:r w:rsidR="00D846CF" w:rsidRPr="009456D8">
        <w:rPr>
          <w:rStyle w:val="ECCParagraph"/>
        </w:rPr>
        <w:t xml:space="preserve">adio </w:t>
      </w:r>
      <w:r w:rsidRPr="009456D8">
        <w:rPr>
          <w:rStyle w:val="ECCParagraph"/>
        </w:rPr>
        <w:t>A</w:t>
      </w:r>
      <w:r w:rsidR="00D846CF" w:rsidRPr="009456D8">
        <w:rPr>
          <w:rStyle w:val="ECCParagraph"/>
        </w:rPr>
        <w:t>ltimeters</w:t>
      </w:r>
      <w:r w:rsidRPr="009456D8">
        <w:rPr>
          <w:rStyle w:val="ECCParagraph"/>
        </w:rPr>
        <w:t xml:space="preserve"> were conducted </w:t>
      </w:r>
      <w:r w:rsidR="003550B2" w:rsidRPr="009456D8">
        <w:rPr>
          <w:rStyle w:val="ECCParagraph"/>
        </w:rPr>
        <w:t>and described</w:t>
      </w:r>
      <w:r w:rsidRPr="009456D8">
        <w:rPr>
          <w:rStyle w:val="ECCParagraph"/>
        </w:rPr>
        <w:t xml:space="preserve"> </w:t>
      </w:r>
      <w:r w:rsidRPr="005448C0">
        <w:rPr>
          <w:rStyle w:val="ECCParagraph"/>
        </w:rPr>
        <w:t xml:space="preserve">in </w:t>
      </w:r>
      <w:r w:rsidR="007772FC" w:rsidRPr="005448C0">
        <w:t>ECC</w:t>
      </w:r>
      <w:r w:rsidR="007772FC">
        <w:t xml:space="preserve"> Report 362 </w:t>
      </w:r>
      <w:r w:rsidR="007772FC">
        <w:fldChar w:fldCharType="begin"/>
      </w:r>
      <w:r w:rsidR="007772FC">
        <w:instrText xml:space="preserve"> REF _Ref166676201 \r \h </w:instrText>
      </w:r>
      <w:r w:rsidR="007772FC">
        <w:fldChar w:fldCharType="separate"/>
      </w:r>
      <w:r w:rsidR="007772FC">
        <w:t>[1]</w:t>
      </w:r>
      <w:r w:rsidR="007772FC">
        <w:fldChar w:fldCharType="end"/>
      </w:r>
      <w:bookmarkStart w:id="225" w:name="_Toc99702222"/>
      <w:r w:rsidR="00F95A8A" w:rsidRPr="009456D8">
        <w:rPr>
          <w:rStyle w:val="ECCParagraph"/>
        </w:rPr>
        <w:t>.</w:t>
      </w:r>
    </w:p>
    <w:p w14:paraId="3B34DBD7" w14:textId="77777777" w:rsidR="00153E1A" w:rsidRPr="009456D8" w:rsidRDefault="00153E1A" w:rsidP="00153E1A">
      <w:pPr>
        <w:pStyle w:val="Heading1"/>
        <w:rPr>
          <w:rStyle w:val="ECCParagraph"/>
        </w:rPr>
      </w:pPr>
      <w:bookmarkStart w:id="226" w:name="_Toc160031472"/>
      <w:bookmarkStart w:id="227" w:name="_Toc160181038"/>
      <w:bookmarkStart w:id="228" w:name="_Toc172791731"/>
      <w:bookmarkEnd w:id="225"/>
      <w:r w:rsidRPr="009456D8">
        <w:rPr>
          <w:rStyle w:val="ECCParagraph"/>
        </w:rPr>
        <w:lastRenderedPageBreak/>
        <w:t>Sharing studies with in-band services</w:t>
      </w:r>
      <w:bookmarkEnd w:id="226"/>
      <w:bookmarkEnd w:id="227"/>
      <w:bookmarkEnd w:id="228"/>
    </w:p>
    <w:p w14:paraId="41555DD4" w14:textId="6122EE04" w:rsidR="00130CB9" w:rsidRPr="009456D8" w:rsidRDefault="00130CB9" w:rsidP="00130CB9">
      <w:pPr>
        <w:pStyle w:val="Heading2"/>
        <w:rPr>
          <w:rStyle w:val="ECCParagraph"/>
        </w:rPr>
      </w:pPr>
      <w:bookmarkStart w:id="229" w:name="_Toc172791732"/>
      <w:bookmarkStart w:id="230" w:name="_Toc155777259"/>
      <w:bookmarkStart w:id="231" w:name="_Toc160031473"/>
      <w:bookmarkStart w:id="232" w:name="_Ref161925009"/>
      <w:bookmarkStart w:id="233" w:name="_Toc160181039"/>
      <w:r w:rsidRPr="009456D8">
        <w:rPr>
          <w:rStyle w:val="ECCParagraph"/>
        </w:rPr>
        <w:t xml:space="preserve">Between </w:t>
      </w:r>
      <w:r w:rsidR="00947C4D" w:rsidRPr="009456D8">
        <w:rPr>
          <w:rStyle w:val="ECCParagraph"/>
        </w:rPr>
        <w:t xml:space="preserve">3GPP </w:t>
      </w:r>
      <w:r w:rsidRPr="009456D8">
        <w:rPr>
          <w:rStyle w:val="ECCParagraph"/>
        </w:rPr>
        <w:t xml:space="preserve">WBB LMP in the </w:t>
      </w:r>
      <w:r w:rsidR="008C6073" w:rsidRPr="009456D8">
        <w:rPr>
          <w:rStyle w:val="ECCParagraph"/>
        </w:rPr>
        <w:t xml:space="preserve">frequency band </w:t>
      </w:r>
      <w:r w:rsidRPr="009456D8">
        <w:rPr>
          <w:rStyle w:val="ECCParagraph"/>
        </w:rPr>
        <w:t>3.8-4.2 GHz</w:t>
      </w:r>
      <w:bookmarkEnd w:id="229"/>
      <w:r w:rsidRPr="009456D8">
        <w:rPr>
          <w:rStyle w:val="ECCParagraph"/>
        </w:rPr>
        <w:t xml:space="preserve"> </w:t>
      </w:r>
      <w:bookmarkEnd w:id="230"/>
      <w:bookmarkEnd w:id="231"/>
      <w:bookmarkEnd w:id="232"/>
      <w:bookmarkEnd w:id="233"/>
    </w:p>
    <w:p w14:paraId="02FD5953" w14:textId="1275318D" w:rsidR="00130CB9" w:rsidRPr="009456D8" w:rsidRDefault="00130CB9" w:rsidP="00130CB9">
      <w:pPr>
        <w:pStyle w:val="Heading3"/>
        <w:rPr>
          <w:rStyle w:val="ECCParagraph"/>
        </w:rPr>
      </w:pPr>
      <w:bookmarkStart w:id="234" w:name="_Toc155777260"/>
      <w:bookmarkStart w:id="235" w:name="_Toc160031474"/>
      <w:bookmarkStart w:id="236" w:name="_Toc160181040"/>
      <w:bookmarkStart w:id="237" w:name="_Toc172791733"/>
      <w:r w:rsidRPr="009456D8">
        <w:rPr>
          <w:rStyle w:val="ECCParagraph"/>
        </w:rPr>
        <w:t xml:space="preserve">Study 1 – Co-channel coexistence study between WBB LMPs in the </w:t>
      </w:r>
      <w:r w:rsidR="00A243A6">
        <w:rPr>
          <w:rStyle w:val="ECCParagraph"/>
        </w:rPr>
        <w:t xml:space="preserve">frequency </w:t>
      </w:r>
      <w:r w:rsidRPr="009456D8">
        <w:rPr>
          <w:rStyle w:val="ECCParagraph"/>
        </w:rPr>
        <w:t>band 3.8-4.2 GHz for unsynchronised case</w:t>
      </w:r>
      <w:bookmarkEnd w:id="234"/>
      <w:bookmarkEnd w:id="235"/>
      <w:bookmarkEnd w:id="236"/>
      <w:bookmarkEnd w:id="237"/>
    </w:p>
    <w:p w14:paraId="20105B68" w14:textId="6F56C3C8" w:rsidR="00AC5413" w:rsidRPr="009456D8" w:rsidRDefault="00AC5413" w:rsidP="00AC5413">
      <w:pPr>
        <w:rPr>
          <w:rStyle w:val="ECCParagraph"/>
        </w:rPr>
      </w:pPr>
      <w:r w:rsidRPr="009456D8">
        <w:rPr>
          <w:rStyle w:val="ECCParagraph"/>
        </w:rPr>
        <w:t>The detailed study can be found in Attachment 01</w:t>
      </w:r>
      <w:r w:rsidR="003C5ECF" w:rsidRPr="003C5ECF">
        <w:t xml:space="preserve"> </w:t>
      </w:r>
      <w:r w:rsidR="003C5ECF" w:rsidRPr="00B10E31">
        <w:t xml:space="preserve">which is attached to this </w:t>
      </w:r>
      <w:hyperlink r:id="rId18" w:history="1">
        <w:r w:rsidR="003C5ECF">
          <w:rPr>
            <w:rStyle w:val="Hyperlink"/>
          </w:rPr>
          <w:t>Report</w:t>
        </w:r>
      </w:hyperlink>
      <w:r w:rsidRPr="009456D8">
        <w:rPr>
          <w:rStyle w:val="ECCParagraph"/>
        </w:rPr>
        <w:t xml:space="preserve">. </w:t>
      </w:r>
    </w:p>
    <w:p w14:paraId="4D691422" w14:textId="2B70C3B2" w:rsidR="00AC5413" w:rsidRPr="009456D8" w:rsidRDefault="00AC5413" w:rsidP="00AC5413">
      <w:pPr>
        <w:rPr>
          <w:rStyle w:val="ECCParagraph"/>
        </w:rPr>
      </w:pPr>
      <w:r w:rsidRPr="009456D8">
        <w:rPr>
          <w:rStyle w:val="ECCParagraph"/>
        </w:rPr>
        <w:t xml:space="preserve">Study is based on I/N protection ratio. </w:t>
      </w:r>
    </w:p>
    <w:p w14:paraId="1CED1C0B" w14:textId="6739F08F" w:rsidR="001922ED" w:rsidRPr="009456D8" w:rsidRDefault="001922ED" w:rsidP="00795BD1">
      <w:pPr>
        <w:rPr>
          <w:rStyle w:val="ECCParagraph"/>
        </w:rPr>
      </w:pPr>
      <w:r w:rsidRPr="009456D8">
        <w:rPr>
          <w:rStyle w:val="ECCParagraph"/>
        </w:rPr>
        <w:t xml:space="preserve">This study focuses on the coexistence between two unsynchronised WBB LMP networks operating co-channel and outdoors. The deployment and operational characteristics of the two networks were sourced from the agreed parameters for studies. Non-AAS antennas were considered for Low Power BS, while AAS antennas with a 4x8 element configuration were considered for the Medium Power BS. The high level WBB LMP operational and deployment parameters are shown in </w:t>
      </w:r>
      <w:r w:rsidR="00180FBD" w:rsidRPr="009456D8">
        <w:rPr>
          <w:rStyle w:val="ECCParagraph"/>
        </w:rPr>
        <w:fldChar w:fldCharType="begin"/>
      </w:r>
      <w:r w:rsidR="00180FBD" w:rsidRPr="009456D8">
        <w:rPr>
          <w:rStyle w:val="ECCParagraph"/>
        </w:rPr>
        <w:instrText xml:space="preserve"> REF _Ref160714889 \h </w:instrText>
      </w:r>
      <w:r w:rsidR="005E59BB"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65843">
        <w:rPr>
          <w:rStyle w:val="ECCParagraph"/>
        </w:rPr>
        <w:fldChar w:fldCharType="begin"/>
      </w:r>
      <w:r w:rsidR="00C65843">
        <w:rPr>
          <w:rStyle w:val="ECCParagraph"/>
        </w:rPr>
        <w:instrText xml:space="preserve"> REF _Ref167972491 \h </w:instrText>
      </w:r>
      <w:r w:rsidR="00C65843">
        <w:rPr>
          <w:rStyle w:val="ECCParagraph"/>
        </w:rPr>
      </w:r>
      <w:r w:rsidR="00C65843">
        <w:rPr>
          <w:rStyle w:val="ECCParagraph"/>
        </w:rPr>
        <w:fldChar w:fldCharType="separate"/>
      </w:r>
      <w:r w:rsidR="00C65843" w:rsidRPr="009456D8">
        <w:rPr>
          <w:rStyle w:val="ECCParagraph"/>
        </w:rPr>
        <w:t>Table 28</w:t>
      </w:r>
      <w:r w:rsidR="00C65843">
        <w:rPr>
          <w:rStyle w:val="ECCParagraph"/>
        </w:rPr>
        <w:fldChar w:fldCharType="end"/>
      </w:r>
      <w:r w:rsidR="00180FBD" w:rsidRPr="009456D8">
        <w:rPr>
          <w:rStyle w:val="ECCParagraph"/>
        </w:rPr>
        <w:fldChar w:fldCharType="end"/>
      </w:r>
      <w:r w:rsidRPr="009456D8">
        <w:rPr>
          <w:rStyle w:val="ECCParagraph"/>
        </w:rPr>
        <w:t>.</w:t>
      </w:r>
    </w:p>
    <w:p w14:paraId="4F59A491" w14:textId="48918B37" w:rsidR="001922ED" w:rsidRPr="009456D8" w:rsidRDefault="00795BD1" w:rsidP="0023574E">
      <w:pPr>
        <w:pStyle w:val="Caption"/>
        <w:rPr>
          <w:rStyle w:val="ECCParagraph"/>
        </w:rPr>
      </w:pPr>
      <w:bookmarkStart w:id="238" w:name="_Ref167972491"/>
      <w:bookmarkStart w:id="239" w:name="_Ref160714889"/>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28</w:t>
      </w:r>
      <w:r w:rsidRPr="009456D8">
        <w:rPr>
          <w:rStyle w:val="ECCParagraph"/>
        </w:rPr>
        <w:fldChar w:fldCharType="end"/>
      </w:r>
      <w:bookmarkEnd w:id="238"/>
      <w:r w:rsidR="00D202D9" w:rsidRPr="009456D8">
        <w:rPr>
          <w:rStyle w:val="ECCParagraph"/>
        </w:rPr>
        <w:t>:</w:t>
      </w:r>
      <w:bookmarkEnd w:id="239"/>
      <w:r w:rsidR="00D202D9" w:rsidRPr="009456D8">
        <w:rPr>
          <w:rStyle w:val="ECCParagraph"/>
        </w:rPr>
        <w:t xml:space="preserve"> </w:t>
      </w:r>
      <w:r w:rsidR="00D846CF" w:rsidRPr="009456D8">
        <w:rPr>
          <w:rStyle w:val="ECCParagraph"/>
        </w:rPr>
        <w:t>Main</w:t>
      </w:r>
      <w:r w:rsidR="00FC0690" w:rsidRPr="009456D8">
        <w:rPr>
          <w:rStyle w:val="ECCParagraph"/>
        </w:rPr>
        <w:t xml:space="preserve"> WBB LMP operational and deployment parameters</w:t>
      </w:r>
    </w:p>
    <w:tbl>
      <w:tblPr>
        <w:tblStyle w:val="ECCTable-redheader"/>
        <w:tblW w:w="5000" w:type="pct"/>
        <w:tblInd w:w="0" w:type="dxa"/>
        <w:tblLook w:val="04A0" w:firstRow="1" w:lastRow="0" w:firstColumn="1" w:lastColumn="0" w:noHBand="0" w:noVBand="1"/>
      </w:tblPr>
      <w:tblGrid>
        <w:gridCol w:w="5806"/>
        <w:gridCol w:w="3823"/>
      </w:tblGrid>
      <w:tr w:rsidR="00C12604" w:rsidRPr="009456D8" w14:paraId="5AA4631C" w14:textId="77777777" w:rsidTr="00C12604">
        <w:trPr>
          <w:cnfStyle w:val="100000000000" w:firstRow="1" w:lastRow="0" w:firstColumn="0" w:lastColumn="0" w:oddVBand="0" w:evenVBand="0" w:oddHBand="0" w:evenHBand="0" w:firstRowFirstColumn="0" w:firstRowLastColumn="0" w:lastRowFirstColumn="0" w:lastRowLastColumn="0"/>
          <w:trHeight w:val="265"/>
        </w:trPr>
        <w:tc>
          <w:tcPr>
            <w:tcW w:w="3015" w:type="pct"/>
            <w:tcBorders>
              <w:top w:val="single" w:sz="4" w:space="0" w:color="FFFFFF" w:themeColor="background1"/>
              <w:left w:val="single" w:sz="4" w:space="0" w:color="FFFFFF" w:themeColor="background1"/>
            </w:tcBorders>
            <w:vAlign w:val="top"/>
          </w:tcPr>
          <w:p w14:paraId="3D0B2EF6" w14:textId="77777777" w:rsidR="001922ED" w:rsidRPr="009456D8" w:rsidRDefault="001922ED" w:rsidP="008C17CB">
            <w:pPr>
              <w:rPr>
                <w:rStyle w:val="ECCParagraph"/>
              </w:rPr>
            </w:pPr>
            <w:r w:rsidRPr="009456D8">
              <w:rPr>
                <w:rStyle w:val="ECCParagraph"/>
              </w:rPr>
              <w:t>Parameter</w:t>
            </w:r>
          </w:p>
        </w:tc>
        <w:tc>
          <w:tcPr>
            <w:tcW w:w="1985" w:type="pct"/>
            <w:tcBorders>
              <w:top w:val="single" w:sz="4" w:space="0" w:color="FFFFFF" w:themeColor="background1"/>
            </w:tcBorders>
          </w:tcPr>
          <w:p w14:paraId="71155680" w14:textId="77777777" w:rsidR="001922ED" w:rsidRPr="009456D8" w:rsidRDefault="001922ED" w:rsidP="008C17CB">
            <w:pPr>
              <w:rPr>
                <w:rStyle w:val="ECCParagraph"/>
              </w:rPr>
            </w:pPr>
            <w:r w:rsidRPr="009456D8">
              <w:rPr>
                <w:rStyle w:val="ECCParagraph"/>
              </w:rPr>
              <w:t>Value</w:t>
            </w:r>
          </w:p>
        </w:tc>
      </w:tr>
      <w:tr w:rsidR="001922ED" w:rsidRPr="009456D8" w14:paraId="60CA4B33" w14:textId="77777777" w:rsidTr="00C12604">
        <w:trPr>
          <w:trHeight w:val="265"/>
        </w:trPr>
        <w:tc>
          <w:tcPr>
            <w:tcW w:w="3015" w:type="pct"/>
            <w:vAlign w:val="top"/>
          </w:tcPr>
          <w:p w14:paraId="6F7B17B0" w14:textId="3C838646" w:rsidR="001922ED" w:rsidRPr="009456D8" w:rsidRDefault="001922ED" w:rsidP="008C17CB">
            <w:pPr>
              <w:rPr>
                <w:rStyle w:val="ECCParagraph"/>
              </w:rPr>
            </w:pPr>
            <w:r w:rsidRPr="009456D8">
              <w:rPr>
                <w:rStyle w:val="ECCParagraph"/>
              </w:rPr>
              <w:t>Max</w:t>
            </w:r>
            <w:r w:rsidR="00D26A71">
              <w:rPr>
                <w:rStyle w:val="ECCParagraph"/>
              </w:rPr>
              <w:t>.</w:t>
            </w:r>
            <w:r w:rsidRPr="009456D8">
              <w:rPr>
                <w:rStyle w:val="ECCParagraph"/>
              </w:rPr>
              <w:t xml:space="preserve"> </w:t>
            </w:r>
            <w:r w:rsidR="00017AC7" w:rsidRPr="0051547E">
              <w:rPr>
                <w:rStyle w:val="ECCParagraph"/>
                <w:i/>
                <w:iCs/>
              </w:rPr>
              <w:t>e.i.r.p.</w:t>
            </w:r>
            <w:r w:rsidR="00017AC7">
              <w:rPr>
                <w:rStyle w:val="ECCParagraph"/>
              </w:rPr>
              <w:t xml:space="preserve"> </w:t>
            </w:r>
            <w:r w:rsidRPr="009456D8">
              <w:rPr>
                <w:rStyle w:val="ECCParagraph"/>
              </w:rPr>
              <w:t>(Low Power WBB)</w:t>
            </w:r>
          </w:p>
        </w:tc>
        <w:tc>
          <w:tcPr>
            <w:tcW w:w="1985" w:type="pct"/>
            <w:vAlign w:val="top"/>
          </w:tcPr>
          <w:p w14:paraId="6048B811" w14:textId="77777777" w:rsidR="001922ED" w:rsidRPr="009456D8" w:rsidRDefault="001922ED" w:rsidP="008C17CB">
            <w:pPr>
              <w:rPr>
                <w:rStyle w:val="ECCParagraph"/>
              </w:rPr>
            </w:pPr>
            <w:r w:rsidRPr="009456D8">
              <w:rPr>
                <w:rStyle w:val="ECCParagraph"/>
              </w:rPr>
              <w:t>31 dBm/100 MHz</w:t>
            </w:r>
          </w:p>
        </w:tc>
      </w:tr>
      <w:tr w:rsidR="001922ED" w:rsidRPr="009456D8" w14:paraId="35789CE8" w14:textId="77777777" w:rsidTr="00C12604">
        <w:trPr>
          <w:trHeight w:val="265"/>
        </w:trPr>
        <w:tc>
          <w:tcPr>
            <w:tcW w:w="3015" w:type="pct"/>
            <w:vAlign w:val="top"/>
          </w:tcPr>
          <w:p w14:paraId="4BB3DA5D" w14:textId="6D87D90F" w:rsidR="001922ED" w:rsidRPr="009456D8" w:rsidRDefault="001922ED" w:rsidP="008C17CB">
            <w:pPr>
              <w:rPr>
                <w:rStyle w:val="ECCParagraph"/>
              </w:rPr>
            </w:pPr>
            <w:r w:rsidRPr="009456D8">
              <w:rPr>
                <w:rStyle w:val="ECCParagraph"/>
              </w:rPr>
              <w:t>Max</w:t>
            </w:r>
            <w:r w:rsidR="00D26A71">
              <w:rPr>
                <w:rStyle w:val="ECCParagraph"/>
              </w:rPr>
              <w:t>.</w:t>
            </w:r>
            <w:r w:rsidRPr="009456D8">
              <w:rPr>
                <w:rStyle w:val="ECCParagraph"/>
              </w:rPr>
              <w:t xml:space="preserve"> </w:t>
            </w:r>
            <w:r w:rsidR="00017AC7" w:rsidRPr="0051547E">
              <w:rPr>
                <w:rStyle w:val="ECCParagraph"/>
                <w:i/>
                <w:iCs/>
              </w:rPr>
              <w:t>e.i.r.p.</w:t>
            </w:r>
            <w:r w:rsidR="00017AC7">
              <w:rPr>
                <w:rStyle w:val="ECCParagraph"/>
              </w:rPr>
              <w:t xml:space="preserve"> </w:t>
            </w:r>
            <w:r w:rsidRPr="009456D8">
              <w:rPr>
                <w:rStyle w:val="ECCParagraph"/>
              </w:rPr>
              <w:t>(Medium Power WBB)</w:t>
            </w:r>
          </w:p>
        </w:tc>
        <w:tc>
          <w:tcPr>
            <w:tcW w:w="1985" w:type="pct"/>
            <w:vAlign w:val="top"/>
          </w:tcPr>
          <w:p w14:paraId="4DCCFEC5" w14:textId="77777777" w:rsidR="001922ED" w:rsidRPr="009456D8" w:rsidRDefault="001922ED" w:rsidP="008C17CB">
            <w:pPr>
              <w:rPr>
                <w:rStyle w:val="ECCParagraph"/>
              </w:rPr>
            </w:pPr>
            <w:r w:rsidRPr="009456D8">
              <w:rPr>
                <w:rStyle w:val="ECCParagraph"/>
              </w:rPr>
              <w:t>49 dBm/100 MHz</w:t>
            </w:r>
          </w:p>
          <w:p w14:paraId="4C56B55D" w14:textId="77777777" w:rsidR="001922ED" w:rsidRPr="009456D8" w:rsidRDefault="001922ED" w:rsidP="008C17CB">
            <w:pPr>
              <w:rPr>
                <w:rStyle w:val="ECCParagraph"/>
              </w:rPr>
            </w:pPr>
            <w:r w:rsidRPr="009456D8">
              <w:rPr>
                <w:rStyle w:val="ECCParagraph"/>
              </w:rPr>
              <w:t>51 dBm/100 MHz</w:t>
            </w:r>
          </w:p>
        </w:tc>
      </w:tr>
      <w:tr w:rsidR="001922ED" w:rsidRPr="009456D8" w14:paraId="74716246" w14:textId="77777777" w:rsidTr="00C12604">
        <w:trPr>
          <w:trHeight w:val="265"/>
        </w:trPr>
        <w:tc>
          <w:tcPr>
            <w:tcW w:w="3015" w:type="pct"/>
            <w:vAlign w:val="top"/>
          </w:tcPr>
          <w:p w14:paraId="6F284E3D" w14:textId="77777777" w:rsidR="001922ED" w:rsidRPr="009456D8" w:rsidRDefault="001922ED" w:rsidP="008C17CB">
            <w:pPr>
              <w:rPr>
                <w:rStyle w:val="ECCParagraph"/>
              </w:rPr>
            </w:pPr>
            <w:r w:rsidRPr="009456D8">
              <w:rPr>
                <w:rStyle w:val="ECCParagraph"/>
              </w:rPr>
              <w:t>Antenna height (Low Power WBB)</w:t>
            </w:r>
          </w:p>
        </w:tc>
        <w:tc>
          <w:tcPr>
            <w:tcW w:w="1985" w:type="pct"/>
            <w:vAlign w:val="top"/>
          </w:tcPr>
          <w:p w14:paraId="784E71D1" w14:textId="51E8FA20" w:rsidR="001922ED" w:rsidRPr="009456D8" w:rsidRDefault="001922ED" w:rsidP="008C17CB">
            <w:pPr>
              <w:rPr>
                <w:rStyle w:val="ECCParagraph"/>
              </w:rPr>
            </w:pPr>
            <w:r w:rsidRPr="009456D8">
              <w:rPr>
                <w:rStyle w:val="ECCParagraph"/>
              </w:rPr>
              <w:t>10</w:t>
            </w:r>
            <w:r w:rsidR="007F43E2" w:rsidRPr="009456D8">
              <w:rPr>
                <w:rStyle w:val="ECCParagraph"/>
              </w:rPr>
              <w:t xml:space="preserve"> </w:t>
            </w:r>
            <w:r w:rsidRPr="009456D8">
              <w:rPr>
                <w:rStyle w:val="ECCParagraph"/>
              </w:rPr>
              <w:t>m</w:t>
            </w:r>
          </w:p>
        </w:tc>
      </w:tr>
      <w:tr w:rsidR="001922ED" w:rsidRPr="009456D8" w14:paraId="62BF4F3B" w14:textId="77777777" w:rsidTr="00C12604">
        <w:trPr>
          <w:trHeight w:val="265"/>
        </w:trPr>
        <w:tc>
          <w:tcPr>
            <w:tcW w:w="3015" w:type="pct"/>
            <w:vAlign w:val="top"/>
          </w:tcPr>
          <w:p w14:paraId="3CD4014E" w14:textId="77777777" w:rsidR="001922ED" w:rsidRPr="009456D8" w:rsidRDefault="001922ED" w:rsidP="008C17CB">
            <w:pPr>
              <w:rPr>
                <w:rStyle w:val="ECCParagraph"/>
              </w:rPr>
            </w:pPr>
            <w:r w:rsidRPr="009456D8">
              <w:rPr>
                <w:rStyle w:val="ECCParagraph"/>
              </w:rPr>
              <w:t>Antenna height (Medium Power WBB)</w:t>
            </w:r>
          </w:p>
        </w:tc>
        <w:tc>
          <w:tcPr>
            <w:tcW w:w="1985" w:type="pct"/>
            <w:vAlign w:val="top"/>
          </w:tcPr>
          <w:p w14:paraId="2C42DA24" w14:textId="4B889CF9" w:rsidR="001922ED" w:rsidRPr="009456D8" w:rsidRDefault="001922ED" w:rsidP="008C17CB">
            <w:pPr>
              <w:rPr>
                <w:rStyle w:val="ECCParagraph"/>
              </w:rPr>
            </w:pPr>
            <w:r w:rsidRPr="009456D8">
              <w:rPr>
                <w:rStyle w:val="ECCParagraph"/>
              </w:rPr>
              <w:t>12</w:t>
            </w:r>
            <w:r w:rsidR="007F43E2" w:rsidRPr="009456D8">
              <w:rPr>
                <w:rStyle w:val="ECCParagraph"/>
              </w:rPr>
              <w:t xml:space="preserve"> </w:t>
            </w:r>
            <w:r w:rsidRPr="009456D8">
              <w:rPr>
                <w:rStyle w:val="ECCParagraph"/>
              </w:rPr>
              <w:t>m (dense suburban)</w:t>
            </w:r>
          </w:p>
          <w:p w14:paraId="1BB75186" w14:textId="61DC8CAE" w:rsidR="001922ED" w:rsidRPr="009456D8" w:rsidRDefault="001922ED" w:rsidP="008C17CB">
            <w:pPr>
              <w:rPr>
                <w:rStyle w:val="ECCParagraph"/>
              </w:rPr>
            </w:pPr>
            <w:r w:rsidRPr="009456D8">
              <w:rPr>
                <w:rStyle w:val="ECCParagraph"/>
              </w:rPr>
              <w:t>15</w:t>
            </w:r>
            <w:r w:rsidR="007F43E2" w:rsidRPr="009456D8">
              <w:rPr>
                <w:rStyle w:val="ECCParagraph"/>
              </w:rPr>
              <w:t xml:space="preserve"> </w:t>
            </w:r>
            <w:r w:rsidRPr="009456D8">
              <w:rPr>
                <w:rStyle w:val="ECCParagraph"/>
              </w:rPr>
              <w:t>m (rural)</w:t>
            </w:r>
          </w:p>
        </w:tc>
      </w:tr>
      <w:tr w:rsidR="001922ED" w:rsidRPr="009456D8" w14:paraId="51258BF2" w14:textId="77777777" w:rsidTr="00C12604">
        <w:trPr>
          <w:trHeight w:val="265"/>
        </w:trPr>
        <w:tc>
          <w:tcPr>
            <w:tcW w:w="3015" w:type="pct"/>
            <w:vAlign w:val="top"/>
          </w:tcPr>
          <w:p w14:paraId="604F6432" w14:textId="77777777" w:rsidR="001922ED" w:rsidRPr="009456D8" w:rsidRDefault="001922ED" w:rsidP="008C17CB">
            <w:pPr>
              <w:rPr>
                <w:rStyle w:val="ECCParagraph"/>
              </w:rPr>
            </w:pPr>
            <w:r w:rsidRPr="009456D8">
              <w:rPr>
                <w:rStyle w:val="ECCParagraph"/>
              </w:rPr>
              <w:t>Propagation model</w:t>
            </w:r>
          </w:p>
        </w:tc>
        <w:tc>
          <w:tcPr>
            <w:tcW w:w="1985" w:type="pct"/>
            <w:vAlign w:val="top"/>
          </w:tcPr>
          <w:p w14:paraId="60C3C33B" w14:textId="0EFC1E96" w:rsidR="001922ED" w:rsidRPr="009456D8" w:rsidRDefault="003F4A72" w:rsidP="008C17CB">
            <w:pPr>
              <w:rPr>
                <w:rStyle w:val="ECCParagraph"/>
              </w:rPr>
            </w:pPr>
            <w:r w:rsidRPr="009456D8">
              <w:rPr>
                <w:rStyle w:val="ECCParagraph"/>
              </w:rPr>
              <w:t xml:space="preserve">Recommendation </w:t>
            </w:r>
            <w:r w:rsidR="001922ED" w:rsidRPr="009456D8">
              <w:rPr>
                <w:rStyle w:val="ECCParagraph"/>
              </w:rPr>
              <w:t>ITU-R P.452</w:t>
            </w:r>
            <w:r w:rsidR="00E86E9F" w:rsidRPr="009456D8">
              <w:rPr>
                <w:rStyle w:val="ECCParagraph"/>
              </w:rPr>
              <w:t xml:space="preserve"> </w:t>
            </w:r>
            <w:r w:rsidR="00E86E9F" w:rsidRPr="009456D8">
              <w:rPr>
                <w:rStyle w:val="ECCParagraph"/>
              </w:rPr>
              <w:fldChar w:fldCharType="begin"/>
            </w:r>
            <w:r w:rsidR="00E86E9F" w:rsidRPr="009456D8">
              <w:rPr>
                <w:rStyle w:val="ECCParagraph"/>
              </w:rPr>
              <w:instrText xml:space="preserve"> REF _Ref164334923 \r \h </w:instrText>
            </w:r>
            <w:r w:rsidR="00D846CF" w:rsidRPr="009456D8">
              <w:rPr>
                <w:rStyle w:val="ECCParagraph"/>
              </w:rPr>
              <w:instrText xml:space="preserve"> \* MERGEFORMAT </w:instrText>
            </w:r>
            <w:r w:rsidR="00E86E9F" w:rsidRPr="009456D8">
              <w:rPr>
                <w:rStyle w:val="ECCParagraph"/>
              </w:rPr>
            </w:r>
            <w:r w:rsidR="00E86E9F" w:rsidRPr="009456D8">
              <w:rPr>
                <w:rStyle w:val="ECCParagraph"/>
              </w:rPr>
              <w:fldChar w:fldCharType="separate"/>
            </w:r>
            <w:r w:rsidR="00C12604" w:rsidRPr="009456D8">
              <w:rPr>
                <w:rStyle w:val="ECCParagraph"/>
              </w:rPr>
              <w:t>[19]</w:t>
            </w:r>
            <w:r w:rsidR="00E86E9F" w:rsidRPr="009456D8">
              <w:rPr>
                <w:rStyle w:val="ECCParagraph"/>
              </w:rPr>
              <w:fldChar w:fldCharType="end"/>
            </w:r>
          </w:p>
        </w:tc>
      </w:tr>
      <w:tr w:rsidR="001922ED" w:rsidRPr="009456D8" w14:paraId="4E555439" w14:textId="77777777" w:rsidTr="00C12604">
        <w:trPr>
          <w:trHeight w:val="265"/>
        </w:trPr>
        <w:tc>
          <w:tcPr>
            <w:tcW w:w="3015" w:type="pct"/>
            <w:vAlign w:val="top"/>
          </w:tcPr>
          <w:p w14:paraId="287690C4" w14:textId="34CE82E1" w:rsidR="001922ED" w:rsidRPr="009456D8" w:rsidRDefault="001922ED" w:rsidP="008C17CB">
            <w:pPr>
              <w:rPr>
                <w:rStyle w:val="ECCParagraph"/>
              </w:rPr>
            </w:pPr>
            <w:r w:rsidRPr="009456D8">
              <w:rPr>
                <w:rStyle w:val="ECCParagraph"/>
              </w:rPr>
              <w:t xml:space="preserve">Clutter (Fixed % from </w:t>
            </w:r>
            <w:r w:rsidR="00905957" w:rsidRPr="009456D8">
              <w:rPr>
                <w:rStyle w:val="ECCParagraph"/>
              </w:rPr>
              <w:t xml:space="preserve">Recommendation </w:t>
            </w:r>
            <w:r w:rsidRPr="009456D8">
              <w:rPr>
                <w:rStyle w:val="ECCParagraph"/>
              </w:rPr>
              <w:t>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BB175C"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w:t>
            </w:r>
          </w:p>
        </w:tc>
        <w:tc>
          <w:tcPr>
            <w:tcW w:w="1985" w:type="pct"/>
            <w:vAlign w:val="top"/>
          </w:tcPr>
          <w:p w14:paraId="679C7E7A" w14:textId="77777777" w:rsidR="001922ED" w:rsidRPr="009456D8" w:rsidRDefault="001922ED" w:rsidP="008C17CB">
            <w:pPr>
              <w:rPr>
                <w:rStyle w:val="ECCParagraph"/>
              </w:rPr>
            </w:pPr>
            <w:r w:rsidRPr="009456D8">
              <w:rPr>
                <w:rStyle w:val="ECCParagraph"/>
              </w:rPr>
              <w:t>50% (urban)</w:t>
            </w:r>
          </w:p>
          <w:p w14:paraId="79ACEEE6" w14:textId="52FAC98F" w:rsidR="001922ED" w:rsidRPr="009456D8" w:rsidRDefault="001922ED" w:rsidP="008C17CB">
            <w:pPr>
              <w:rPr>
                <w:rStyle w:val="ECCParagraph"/>
              </w:rPr>
            </w:pPr>
            <w:r w:rsidRPr="009456D8">
              <w:rPr>
                <w:rStyle w:val="ECCParagraph"/>
              </w:rPr>
              <w:t>30% (dense suburban)</w:t>
            </w:r>
          </w:p>
          <w:p w14:paraId="7A55F2EC" w14:textId="77777777" w:rsidR="001922ED" w:rsidRPr="009456D8" w:rsidRDefault="001922ED" w:rsidP="008C17CB">
            <w:pPr>
              <w:rPr>
                <w:rStyle w:val="ECCParagraph"/>
              </w:rPr>
            </w:pPr>
            <w:r w:rsidRPr="009456D8">
              <w:rPr>
                <w:rStyle w:val="ECCParagraph"/>
              </w:rPr>
              <w:t>0% (rural)</w:t>
            </w:r>
          </w:p>
        </w:tc>
      </w:tr>
      <w:tr w:rsidR="001922ED" w:rsidRPr="009456D8" w14:paraId="1404EE6F" w14:textId="77777777" w:rsidTr="00C12604">
        <w:trPr>
          <w:trHeight w:val="265"/>
        </w:trPr>
        <w:tc>
          <w:tcPr>
            <w:tcW w:w="3015" w:type="pct"/>
            <w:vAlign w:val="top"/>
          </w:tcPr>
          <w:p w14:paraId="3A8CFEBA" w14:textId="77777777" w:rsidR="001922ED" w:rsidRPr="009456D8" w:rsidRDefault="001922ED" w:rsidP="008C17CB">
            <w:pPr>
              <w:rPr>
                <w:rStyle w:val="ECCParagraph"/>
              </w:rPr>
            </w:pPr>
            <w:r w:rsidRPr="009456D8">
              <w:rPr>
                <w:rStyle w:val="ECCParagraph"/>
              </w:rPr>
              <w:t>WBB LMP protection criterion</w:t>
            </w:r>
          </w:p>
        </w:tc>
        <w:tc>
          <w:tcPr>
            <w:tcW w:w="1985" w:type="pct"/>
            <w:vAlign w:val="top"/>
          </w:tcPr>
          <w:p w14:paraId="4E14EE40" w14:textId="77777777" w:rsidR="001922ED" w:rsidRPr="009456D8" w:rsidRDefault="001922ED" w:rsidP="008C17CB">
            <w:pPr>
              <w:rPr>
                <w:rStyle w:val="ECCParagraph"/>
              </w:rPr>
            </w:pPr>
            <w:r w:rsidRPr="009456D8">
              <w:rPr>
                <w:rStyle w:val="ECCParagraph"/>
              </w:rPr>
              <w:t>I/N = -6 dB</w:t>
            </w:r>
          </w:p>
        </w:tc>
      </w:tr>
    </w:tbl>
    <w:p w14:paraId="40678238" w14:textId="4767C0A1" w:rsidR="001922ED" w:rsidRPr="009456D8" w:rsidRDefault="001922ED" w:rsidP="00795BD1">
      <w:pPr>
        <w:rPr>
          <w:rStyle w:val="ECCParagraph"/>
        </w:rPr>
      </w:pPr>
      <w:r w:rsidRPr="009456D8">
        <w:rPr>
          <w:rStyle w:val="ECCParagraph"/>
        </w:rPr>
        <w:t>Regarding the methodology of the study, Monte</w:t>
      </w:r>
      <w:r w:rsidR="00B04BF1" w:rsidRPr="009456D8">
        <w:rPr>
          <w:rStyle w:val="ECCParagraph"/>
        </w:rPr>
        <w:t>-</w:t>
      </w:r>
      <w:r w:rsidRPr="009456D8">
        <w:rPr>
          <w:rStyle w:val="ECCParagraph"/>
        </w:rPr>
        <w:t>Carlo simulations were performed in a 3GPP compliant simulator, where the dynamic nature of WBB LMP services w</w:t>
      </w:r>
      <w:r w:rsidR="00A032E6" w:rsidRPr="009456D8">
        <w:rPr>
          <w:rStyle w:val="ECCParagraph"/>
        </w:rPr>
        <w:t>ere</w:t>
      </w:r>
      <w:r w:rsidRPr="009456D8">
        <w:rPr>
          <w:rStyle w:val="ECCParagraph"/>
        </w:rPr>
        <w:t xml:space="preserve"> captured. Each simulation step was considered to be 250</w:t>
      </w:r>
      <w:r w:rsidR="007F43E2" w:rsidRPr="009456D8">
        <w:rPr>
          <w:rStyle w:val="ECCParagraph"/>
        </w:rPr>
        <w:t xml:space="preserve"> </w:t>
      </w:r>
      <w:r w:rsidRPr="009456D8">
        <w:rPr>
          <w:rStyle w:val="ECCParagraph"/>
        </w:rPr>
        <w:t>m with 10000 interference snapshots being captured at each one of those steps, creating an interference CDF</w:t>
      </w:r>
      <w:r w:rsidR="00FC0690" w:rsidRPr="009456D8">
        <w:rPr>
          <w:rStyle w:val="ECCParagraph"/>
        </w:rPr>
        <w:t>.</w:t>
      </w:r>
      <w:r w:rsidRPr="009456D8">
        <w:rPr>
          <w:rStyle w:val="ECCParagraph"/>
        </w:rPr>
        <w:t xml:space="preserve"> For each separation distance step of 250</w:t>
      </w:r>
      <w:r w:rsidR="007F43E2" w:rsidRPr="009456D8">
        <w:rPr>
          <w:rStyle w:val="ECCParagraph"/>
        </w:rPr>
        <w:t xml:space="preserve"> </w:t>
      </w:r>
      <w:r w:rsidRPr="009456D8">
        <w:rPr>
          <w:rStyle w:val="ECCParagraph"/>
        </w:rPr>
        <w:t>m the worst-case interference snapshot was considered which was then assessed against the I/N protection criterion to determine the minimum separation distance required.</w:t>
      </w:r>
    </w:p>
    <w:p w14:paraId="5DFB6AEB" w14:textId="0DABE4C9" w:rsidR="001922ED" w:rsidRPr="009456D8" w:rsidRDefault="001922ED" w:rsidP="00795BD1">
      <w:pPr>
        <w:rPr>
          <w:rStyle w:val="ECCParagraph"/>
        </w:rPr>
      </w:pPr>
      <w:r w:rsidRPr="009456D8">
        <w:rPr>
          <w:rStyle w:val="ECCParagraph"/>
        </w:rPr>
        <w:t>The results indicate that to satisfy the I/N=-6</w:t>
      </w:r>
      <w:r w:rsidR="00377119">
        <w:rPr>
          <w:rStyle w:val="ECCParagraph"/>
        </w:rPr>
        <w:t xml:space="preserve"> </w:t>
      </w:r>
      <w:r w:rsidRPr="009456D8">
        <w:rPr>
          <w:rStyle w:val="ECCParagraph"/>
        </w:rPr>
        <w:t>dB protection criterion, the minimum separation distance between two Low Power WBB LMPs is below 250</w:t>
      </w:r>
      <w:r w:rsidR="007F43E2" w:rsidRPr="009456D8">
        <w:rPr>
          <w:rStyle w:val="ECCParagraph"/>
        </w:rPr>
        <w:t xml:space="preserve"> </w:t>
      </w:r>
      <w:r w:rsidRPr="009456D8">
        <w:rPr>
          <w:rStyle w:val="ECCParagraph"/>
        </w:rPr>
        <w:t>m in urban environments, and approximately 600</w:t>
      </w:r>
      <w:r w:rsidR="007F43E2" w:rsidRPr="009456D8">
        <w:rPr>
          <w:rStyle w:val="ECCParagraph"/>
        </w:rPr>
        <w:t xml:space="preserve"> </w:t>
      </w:r>
      <w:r w:rsidRPr="009456D8">
        <w:rPr>
          <w:rStyle w:val="ECCParagraph"/>
        </w:rPr>
        <w:t>m in rural environments. For a Low Power WBB LMP BS to satisfy the I/N protection criterion of a Medium Power WBB LMP BS in an urban environment, the separation distance was about 300</w:t>
      </w:r>
      <w:r w:rsidR="007F43E2" w:rsidRPr="009456D8">
        <w:rPr>
          <w:rStyle w:val="ECCParagraph"/>
        </w:rPr>
        <w:t xml:space="preserve"> </w:t>
      </w:r>
      <w:r w:rsidRPr="009456D8">
        <w:rPr>
          <w:rStyle w:val="ECCParagraph"/>
        </w:rPr>
        <w:t xml:space="preserve">m. When assuming two rural Medium Power </w:t>
      </w:r>
      <w:r w:rsidR="00854556" w:rsidRPr="009456D8">
        <w:rPr>
          <w:rStyle w:val="ECCParagraph"/>
        </w:rPr>
        <w:t>WBB LMP</w:t>
      </w:r>
      <w:r w:rsidRPr="009456D8">
        <w:rPr>
          <w:rStyle w:val="ECCParagraph"/>
        </w:rPr>
        <w:t>, the minimum separation distances become approximately 22</w:t>
      </w:r>
      <w:r w:rsidR="007F43E2" w:rsidRPr="009456D8">
        <w:rPr>
          <w:rStyle w:val="ECCParagraph"/>
        </w:rPr>
        <w:t xml:space="preserve"> </w:t>
      </w:r>
      <w:r w:rsidRPr="009456D8">
        <w:rPr>
          <w:rStyle w:val="ECCParagraph"/>
        </w:rPr>
        <w:t>km and 23</w:t>
      </w:r>
      <w:r w:rsidR="007F43E2" w:rsidRPr="009456D8">
        <w:rPr>
          <w:rStyle w:val="ECCParagraph"/>
        </w:rPr>
        <w:t xml:space="preserve"> </w:t>
      </w:r>
      <w:r w:rsidRPr="009456D8">
        <w:rPr>
          <w:rStyle w:val="ECCParagraph"/>
        </w:rPr>
        <w:t xml:space="preserve">km for </w:t>
      </w:r>
      <w:r w:rsidR="00017AC7" w:rsidRPr="0051547E">
        <w:rPr>
          <w:rStyle w:val="ECCParagraph"/>
          <w:i/>
          <w:iCs/>
        </w:rPr>
        <w:t>e.i.r.p.</w:t>
      </w:r>
      <w:r w:rsidRPr="009456D8">
        <w:rPr>
          <w:rStyle w:val="ECCParagraph"/>
        </w:rPr>
        <w:t xml:space="preserve"> of 49</w:t>
      </w:r>
      <w:r w:rsidR="007F43E2" w:rsidRPr="009456D8">
        <w:rPr>
          <w:rStyle w:val="ECCParagraph"/>
        </w:rPr>
        <w:t> </w:t>
      </w:r>
      <w:r w:rsidRPr="009456D8">
        <w:rPr>
          <w:rStyle w:val="ECCParagraph"/>
        </w:rPr>
        <w:t>dBm/100</w:t>
      </w:r>
      <w:r w:rsidR="007F43E2" w:rsidRPr="009456D8">
        <w:rPr>
          <w:rStyle w:val="ECCParagraph"/>
        </w:rPr>
        <w:t> </w:t>
      </w:r>
      <w:r w:rsidRPr="009456D8">
        <w:rPr>
          <w:rStyle w:val="ECCParagraph"/>
        </w:rPr>
        <w:t>MHz and 51</w:t>
      </w:r>
      <w:r w:rsidR="007F43E2" w:rsidRPr="009456D8">
        <w:rPr>
          <w:rStyle w:val="ECCParagraph"/>
        </w:rPr>
        <w:t xml:space="preserve"> </w:t>
      </w:r>
      <w:r w:rsidRPr="009456D8">
        <w:rPr>
          <w:rStyle w:val="ECCParagraph"/>
        </w:rPr>
        <w:t>dBm/100</w:t>
      </w:r>
      <w:r w:rsidR="007F43E2" w:rsidRPr="009456D8">
        <w:rPr>
          <w:rStyle w:val="ECCParagraph"/>
        </w:rPr>
        <w:t xml:space="preserve"> </w:t>
      </w:r>
      <w:r w:rsidRPr="009456D8">
        <w:rPr>
          <w:rStyle w:val="ECCParagraph"/>
        </w:rPr>
        <w:t>MHz respectively and approximately 500</w:t>
      </w:r>
      <w:r w:rsidR="007F43E2" w:rsidRPr="009456D8">
        <w:rPr>
          <w:rStyle w:val="ECCParagraph"/>
        </w:rPr>
        <w:t xml:space="preserve"> </w:t>
      </w:r>
      <w:r w:rsidRPr="009456D8">
        <w:rPr>
          <w:rStyle w:val="ECCParagraph"/>
        </w:rPr>
        <w:t>m in dense suburban environments. The separation distance required between a suburban and a rural Medium Power WBB LMP was found to be approximately 1</w:t>
      </w:r>
      <w:r w:rsidR="007F43E2" w:rsidRPr="009456D8">
        <w:rPr>
          <w:rStyle w:val="ECCParagraph"/>
        </w:rPr>
        <w:t xml:space="preserve"> </w:t>
      </w:r>
      <w:r w:rsidRPr="009456D8">
        <w:rPr>
          <w:rStyle w:val="ECCParagraph"/>
        </w:rPr>
        <w:t>km.</w:t>
      </w:r>
    </w:p>
    <w:p w14:paraId="269236AC" w14:textId="5F2A4B0E" w:rsidR="00F705E3" w:rsidRPr="009456D8" w:rsidRDefault="00F705E3" w:rsidP="00795BD1">
      <w:pPr>
        <w:rPr>
          <w:rStyle w:val="ECCParagraph"/>
        </w:rPr>
      </w:pPr>
      <w:r w:rsidRPr="009456D8">
        <w:rPr>
          <w:rStyle w:val="ECCParagraph"/>
        </w:rPr>
        <w:t xml:space="preserve">The results of the studies are shown in </w:t>
      </w:r>
      <w:r w:rsidR="00B40543" w:rsidRPr="009456D8">
        <w:rPr>
          <w:rStyle w:val="ECCParagraph"/>
        </w:rPr>
        <w:fldChar w:fldCharType="begin"/>
      </w:r>
      <w:r w:rsidR="00B40543" w:rsidRPr="009456D8">
        <w:rPr>
          <w:rStyle w:val="ECCParagraph"/>
        </w:rPr>
        <w:instrText xml:space="preserve"> REF _Ref159626667 \h </w:instrText>
      </w:r>
      <w:r w:rsidR="00795BD1" w:rsidRPr="009456D8">
        <w:rPr>
          <w:rStyle w:val="ECCParagraph"/>
        </w:rPr>
        <w:instrText xml:space="preserve"> \* MERGEFORMAT </w:instrText>
      </w:r>
      <w:r w:rsidR="00B40543" w:rsidRPr="009456D8">
        <w:rPr>
          <w:rStyle w:val="ECCParagraph"/>
        </w:rPr>
      </w:r>
      <w:r w:rsidR="00B40543" w:rsidRPr="009456D8">
        <w:rPr>
          <w:rStyle w:val="ECCParagraph"/>
        </w:rPr>
        <w:fldChar w:fldCharType="separate"/>
      </w:r>
      <w:r w:rsidR="00C12604" w:rsidRPr="009456D8">
        <w:rPr>
          <w:rStyle w:val="ECCParagraph"/>
        </w:rPr>
        <w:t>Figure 2</w:t>
      </w:r>
      <w:r w:rsidR="00B40543" w:rsidRPr="009456D8">
        <w:rPr>
          <w:rStyle w:val="ECCParagraph"/>
        </w:rPr>
        <w:fldChar w:fldCharType="end"/>
      </w:r>
      <w:r w:rsidRPr="009456D8">
        <w:rPr>
          <w:rStyle w:val="ECCParagraph"/>
        </w:rPr>
        <w:t xml:space="preserve">. </w:t>
      </w:r>
    </w:p>
    <w:p w14:paraId="5248291E" w14:textId="502FC5D5" w:rsidR="00F705E3" w:rsidRPr="009456D8" w:rsidRDefault="00F705E3" w:rsidP="00D202D9">
      <w:pPr>
        <w:pStyle w:val="ECCFiguregraphcentred"/>
        <w:rPr>
          <w:rStyle w:val="ECCParagraph"/>
        </w:rPr>
      </w:pPr>
      <w:r w:rsidRPr="009456D8">
        <w:rPr>
          <w:rStyle w:val="ECCParagraph"/>
          <w:noProof/>
          <w:lang w:val="de-DE"/>
        </w:rPr>
        <w:lastRenderedPageBreak/>
        <w:drawing>
          <wp:inline distT="0" distB="0" distL="0" distR="0" wp14:anchorId="355E4C6D" wp14:editId="7DA6B3FB">
            <wp:extent cx="2790825" cy="2091041"/>
            <wp:effectExtent l="0" t="0" r="0" b="0"/>
            <wp:docPr id="53659030" name="Picture 53659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807908" cy="2103841"/>
                    </a:xfrm>
                    <a:prstGeom prst="rect">
                      <a:avLst/>
                    </a:prstGeom>
                    <a:noFill/>
                    <a:ln>
                      <a:noFill/>
                    </a:ln>
                  </pic:spPr>
                </pic:pic>
              </a:graphicData>
            </a:graphic>
          </wp:inline>
        </w:drawing>
      </w:r>
      <w:r w:rsidRPr="009456D8">
        <w:rPr>
          <w:rStyle w:val="ECCParagraph"/>
        </w:rPr>
        <w:t xml:space="preserve">   </w:t>
      </w:r>
      <w:r w:rsidRPr="009456D8">
        <w:rPr>
          <w:rStyle w:val="ECCParagraph"/>
          <w:noProof/>
          <w:lang w:val="de-DE"/>
        </w:rPr>
        <w:drawing>
          <wp:inline distT="0" distB="0" distL="0" distR="0" wp14:anchorId="7F53A1D6" wp14:editId="4674801C">
            <wp:extent cx="3105150" cy="2327474"/>
            <wp:effectExtent l="0" t="0" r="0" b="0"/>
            <wp:docPr id="166069039" name="Picture 166069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3114284" cy="2334321"/>
                    </a:xfrm>
                    <a:prstGeom prst="rect">
                      <a:avLst/>
                    </a:prstGeom>
                    <a:noFill/>
                    <a:ln>
                      <a:noFill/>
                    </a:ln>
                  </pic:spPr>
                </pic:pic>
              </a:graphicData>
            </a:graphic>
          </wp:inline>
        </w:drawing>
      </w:r>
    </w:p>
    <w:p w14:paraId="6F3B8C52" w14:textId="335598F5" w:rsidR="004510CD" w:rsidRPr="009456D8" w:rsidRDefault="004510CD" w:rsidP="00795BD1">
      <w:pPr>
        <w:pStyle w:val="Caption"/>
        <w:rPr>
          <w:rStyle w:val="ECCParagraph"/>
        </w:rPr>
      </w:pPr>
      <w:bookmarkStart w:id="240" w:name="_Ref159626667"/>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2</w:t>
      </w:r>
      <w:r w:rsidRPr="009456D8">
        <w:rPr>
          <w:rStyle w:val="ECCParagraph"/>
        </w:rPr>
        <w:fldChar w:fldCharType="end"/>
      </w:r>
      <w:bookmarkEnd w:id="240"/>
      <w:r w:rsidRPr="009456D8">
        <w:rPr>
          <w:rStyle w:val="ECCParagraph"/>
        </w:rPr>
        <w:t>:</w:t>
      </w:r>
      <w:r w:rsidR="00B40543" w:rsidRPr="009456D8">
        <w:rPr>
          <w:rStyle w:val="ECCParagraph"/>
        </w:rPr>
        <w:t xml:space="preserve"> The minimum separation distance between two WBB LMPs</w:t>
      </w:r>
      <w:r w:rsidRPr="009456D8">
        <w:rPr>
          <w:rStyle w:val="ECCParagraph"/>
        </w:rPr>
        <w:t xml:space="preserve"> </w:t>
      </w:r>
      <w:r w:rsidR="00B40543" w:rsidRPr="009456D8">
        <w:rPr>
          <w:rStyle w:val="ECCParagraph"/>
        </w:rPr>
        <w:t>to satisfy the I/N=</w:t>
      </w:r>
      <w:r w:rsidR="00E67FB0" w:rsidRPr="009456D8">
        <w:rPr>
          <w:rStyle w:val="ECCParagraph"/>
        </w:rPr>
        <w:t> </w:t>
      </w:r>
      <w:r w:rsidR="00B40543" w:rsidRPr="009456D8">
        <w:rPr>
          <w:rStyle w:val="ECCParagraph"/>
        </w:rPr>
        <w:t>-</w:t>
      </w:r>
      <w:r w:rsidR="00E67FB0" w:rsidRPr="009456D8">
        <w:rPr>
          <w:rStyle w:val="ECCParagraph"/>
        </w:rPr>
        <w:t> </w:t>
      </w:r>
      <w:r w:rsidR="00B40543" w:rsidRPr="009456D8">
        <w:rPr>
          <w:rStyle w:val="ECCParagraph"/>
        </w:rPr>
        <w:t>6</w:t>
      </w:r>
      <w:r w:rsidR="00E67FB0" w:rsidRPr="009456D8">
        <w:rPr>
          <w:rStyle w:val="ECCParagraph"/>
        </w:rPr>
        <w:t> </w:t>
      </w:r>
      <w:r w:rsidR="00B40543" w:rsidRPr="009456D8">
        <w:rPr>
          <w:rStyle w:val="ECCParagraph"/>
        </w:rPr>
        <w:t>dB protection criterion</w:t>
      </w:r>
    </w:p>
    <w:p w14:paraId="4596D731" w14:textId="75D9BC54" w:rsidR="00130CB9" w:rsidRPr="009456D8" w:rsidRDefault="00130CB9" w:rsidP="00795BD1">
      <w:pPr>
        <w:pStyle w:val="Heading3"/>
        <w:rPr>
          <w:rStyle w:val="ECCParagraph"/>
        </w:rPr>
      </w:pPr>
      <w:bookmarkStart w:id="241" w:name="_Toc155777261"/>
      <w:bookmarkStart w:id="242" w:name="_Toc160031475"/>
      <w:bookmarkStart w:id="243" w:name="_Toc160181041"/>
      <w:bookmarkStart w:id="244" w:name="_Toc172791734"/>
      <w:r w:rsidRPr="009456D8">
        <w:rPr>
          <w:rStyle w:val="ECCParagraph"/>
        </w:rPr>
        <w:t xml:space="preserve">Study 2 – Co-channel and adjacent channel coexistence study between WBB LMPs in the </w:t>
      </w:r>
      <w:r w:rsidR="008C6073">
        <w:rPr>
          <w:rStyle w:val="ECCParagraph"/>
        </w:rPr>
        <w:t xml:space="preserve">frequency </w:t>
      </w:r>
      <w:r w:rsidRPr="009456D8">
        <w:rPr>
          <w:rStyle w:val="ECCParagraph"/>
        </w:rPr>
        <w:t>band 3.8-4.2 GHz</w:t>
      </w:r>
      <w:bookmarkEnd w:id="241"/>
      <w:bookmarkEnd w:id="242"/>
      <w:bookmarkEnd w:id="243"/>
      <w:bookmarkEnd w:id="244"/>
    </w:p>
    <w:p w14:paraId="1773F65B" w14:textId="06CE8193" w:rsidR="002A1E55" w:rsidRPr="009456D8" w:rsidRDefault="008866F4" w:rsidP="00795BD1">
      <w:pPr>
        <w:rPr>
          <w:rStyle w:val="ECCParagraph"/>
        </w:rPr>
      </w:pPr>
      <w:r w:rsidRPr="009456D8">
        <w:rPr>
          <w:rStyle w:val="ECCParagraph"/>
        </w:rPr>
        <w:t>The d</w:t>
      </w:r>
      <w:r w:rsidR="002A1E55" w:rsidRPr="009456D8">
        <w:rPr>
          <w:rStyle w:val="ECCParagraph"/>
        </w:rPr>
        <w:t>etailed study can be found in Attachment 02</w:t>
      </w:r>
      <w:r w:rsidR="00623F6E">
        <w:rPr>
          <w:rStyle w:val="ECCParagraph"/>
        </w:rPr>
        <w:t xml:space="preserve"> </w:t>
      </w:r>
      <w:r w:rsidR="00623F6E" w:rsidRPr="00B10E31">
        <w:t xml:space="preserve">which is attached to this </w:t>
      </w:r>
      <w:hyperlink r:id="rId21" w:history="1">
        <w:r w:rsidR="00623F6E">
          <w:rPr>
            <w:rStyle w:val="Hyperlink"/>
          </w:rPr>
          <w:t>Report</w:t>
        </w:r>
      </w:hyperlink>
    </w:p>
    <w:p w14:paraId="7230BC88" w14:textId="68FA2644" w:rsidR="007E29B1" w:rsidRPr="009456D8" w:rsidRDefault="008D4CBA" w:rsidP="00795BD1">
      <w:pPr>
        <w:rPr>
          <w:rStyle w:val="ECCParagraph"/>
        </w:rPr>
      </w:pPr>
      <w:r w:rsidRPr="009456D8">
        <w:rPr>
          <w:rStyle w:val="ECCParagraph"/>
        </w:rPr>
        <w:t xml:space="preserve">The study </w:t>
      </w:r>
      <w:r w:rsidR="007E29B1" w:rsidRPr="009456D8">
        <w:rPr>
          <w:rStyle w:val="ECCParagraph"/>
        </w:rPr>
        <w:t>is based on 5% throughput loss</w:t>
      </w:r>
      <w:r w:rsidR="002A1E55" w:rsidRPr="009456D8">
        <w:rPr>
          <w:rStyle w:val="ECCParagraph"/>
        </w:rPr>
        <w:t>.</w:t>
      </w:r>
      <w:r w:rsidR="00E05892">
        <w:rPr>
          <w:rStyle w:val="ECCParagraph"/>
        </w:rPr>
        <w:t>.</w:t>
      </w:r>
    </w:p>
    <w:p w14:paraId="52BDA105" w14:textId="55CAFD99" w:rsidR="007E29B1" w:rsidRPr="009456D8" w:rsidRDefault="00753DDD" w:rsidP="00795BD1">
      <w:pPr>
        <w:rPr>
          <w:rStyle w:val="ECCParagraph"/>
        </w:rPr>
      </w:pPr>
      <w:r w:rsidRPr="009456D8">
        <w:rPr>
          <w:rStyle w:val="ECCParagraph"/>
        </w:rPr>
        <w:t>This study</w:t>
      </w:r>
      <w:r w:rsidR="007E29B1" w:rsidRPr="009456D8">
        <w:rPr>
          <w:rStyle w:val="ECCParagraph"/>
        </w:rPr>
        <w:t xml:space="preserve"> provides technical analysis of the in-band co-channel and adjacent-channel co-existence between two local area networks operating within the frequency band 3800-4200 MHz. As shown in </w:t>
      </w:r>
      <w:r w:rsidR="007565E5" w:rsidRPr="009456D8">
        <w:rPr>
          <w:rStyle w:val="ECCParagraph"/>
        </w:rPr>
        <w:fldChar w:fldCharType="begin"/>
      </w:r>
      <w:r w:rsidR="007565E5" w:rsidRPr="009456D8">
        <w:rPr>
          <w:rStyle w:val="ECCParagraph"/>
        </w:rPr>
        <w:instrText xml:space="preserve"> REF _Ref159626555 \h </w:instrText>
      </w:r>
      <w:r w:rsidR="00795BD1" w:rsidRPr="009456D8">
        <w:rPr>
          <w:rStyle w:val="ECCParagraph"/>
        </w:rPr>
        <w:instrText xml:space="preserve"> \* MERGEFORMAT </w:instrText>
      </w:r>
      <w:r w:rsidR="007565E5" w:rsidRPr="009456D8">
        <w:rPr>
          <w:rStyle w:val="ECCParagraph"/>
        </w:rPr>
      </w:r>
      <w:r w:rsidR="007565E5" w:rsidRPr="009456D8">
        <w:rPr>
          <w:rStyle w:val="ECCParagraph"/>
        </w:rPr>
        <w:fldChar w:fldCharType="separate"/>
      </w:r>
      <w:r w:rsidR="00C12604" w:rsidRPr="009456D8">
        <w:rPr>
          <w:rStyle w:val="ECCParagraph"/>
        </w:rPr>
        <w:t>Figure 3</w:t>
      </w:r>
      <w:r w:rsidR="007565E5" w:rsidRPr="009456D8">
        <w:rPr>
          <w:rStyle w:val="ECCParagraph"/>
        </w:rPr>
        <w:fldChar w:fldCharType="end"/>
      </w:r>
      <w:r w:rsidR="007E29B1" w:rsidRPr="009456D8">
        <w:rPr>
          <w:rStyle w:val="ECCParagraph"/>
        </w:rPr>
        <w:t>,</w:t>
      </w:r>
      <w:r w:rsidR="007E29B1" w:rsidRPr="009456D8">
        <w:t xml:space="preserve"> </w:t>
      </w:r>
      <w:r w:rsidR="00C65F0B">
        <w:t>two</w:t>
      </w:r>
      <w:r w:rsidR="00C65F0B" w:rsidRPr="009456D8">
        <w:t xml:space="preserve"> </w:t>
      </w:r>
      <w:r w:rsidR="007E29B1" w:rsidRPr="009456D8">
        <w:rPr>
          <w:rStyle w:val="ECCParagraph"/>
        </w:rPr>
        <w:t xml:space="preserve">neighbouring local area networks are modelled as a single BS to a single BS. UEs are uniformly and randomly distributed within the interfering WBB LMP_A network area and also within the victim WBB LMP_B network area. Monte-Carlo simulations are performed to simulate the victim WBB LMP_B </w:t>
      </w:r>
      <w:r w:rsidR="00EF73E0" w:rsidRPr="009456D8">
        <w:rPr>
          <w:rStyle w:val="ECCParagraph"/>
        </w:rPr>
        <w:t>network</w:t>
      </w:r>
      <w:r w:rsidR="007E29B1" w:rsidRPr="009456D8">
        <w:rPr>
          <w:rStyle w:val="ECCParagraph"/>
        </w:rPr>
        <w:t xml:space="preserve"> BS uplink throughput loss caused by the interference from the interfering WBB LMP_A </w:t>
      </w:r>
      <w:r w:rsidR="00EF73E0" w:rsidRPr="009456D8">
        <w:rPr>
          <w:rStyle w:val="ECCParagraph"/>
        </w:rPr>
        <w:t>network BS</w:t>
      </w:r>
      <w:r w:rsidR="007E29B1" w:rsidRPr="009456D8">
        <w:rPr>
          <w:rStyle w:val="ECCParagraph"/>
        </w:rPr>
        <w:t xml:space="preserve"> downlink emissions.</w:t>
      </w:r>
    </w:p>
    <w:p w14:paraId="4FD72125" w14:textId="77777777" w:rsidR="007E29B1" w:rsidRPr="009456D8" w:rsidRDefault="007E29B1" w:rsidP="00D202D9">
      <w:pPr>
        <w:pStyle w:val="ECCFiguregraphcentred"/>
        <w:rPr>
          <w:rStyle w:val="ECCParagraph"/>
        </w:rPr>
      </w:pPr>
      <w:r w:rsidRPr="009456D8">
        <w:rPr>
          <w:rStyle w:val="ECCParagraph"/>
          <w:noProof/>
          <w:lang w:val="de-DE"/>
        </w:rPr>
        <w:drawing>
          <wp:inline distT="0" distB="0" distL="0" distR="0" wp14:anchorId="1AE0517D" wp14:editId="4D004376">
            <wp:extent cx="6040283" cy="1456840"/>
            <wp:effectExtent l="0" t="0" r="0" b="0"/>
            <wp:docPr id="1788276365" name="Picture 1" descr="A line with a dotted lin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8276365" name="Picture 1" descr="A line with a dotted line&#10;&#10;Description automatically generated with medium confidence"/>
                    <pic:cNvPicPr/>
                  </pic:nvPicPr>
                  <pic:blipFill>
                    <a:blip r:embed="rId22"/>
                    <a:stretch>
                      <a:fillRect/>
                    </a:stretch>
                  </pic:blipFill>
                  <pic:spPr>
                    <a:xfrm>
                      <a:off x="0" y="0"/>
                      <a:ext cx="6056227" cy="1460685"/>
                    </a:xfrm>
                    <a:prstGeom prst="rect">
                      <a:avLst/>
                    </a:prstGeom>
                  </pic:spPr>
                </pic:pic>
              </a:graphicData>
            </a:graphic>
          </wp:inline>
        </w:drawing>
      </w:r>
    </w:p>
    <w:p w14:paraId="0B1F6A9A" w14:textId="69D60B4A" w:rsidR="007E29B1" w:rsidRPr="009456D8" w:rsidRDefault="007E29B1" w:rsidP="00795BD1">
      <w:pPr>
        <w:pStyle w:val="Caption"/>
        <w:rPr>
          <w:rStyle w:val="ECCParagraph"/>
        </w:rPr>
      </w:pPr>
      <w:bookmarkStart w:id="245" w:name="_Ref159626555"/>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3</w:t>
      </w:r>
      <w:r w:rsidRPr="009456D8">
        <w:rPr>
          <w:rStyle w:val="ECCParagraph"/>
        </w:rPr>
        <w:fldChar w:fldCharType="end"/>
      </w:r>
      <w:bookmarkEnd w:id="245"/>
      <w:r w:rsidRPr="009456D8">
        <w:rPr>
          <w:rStyle w:val="ECCParagraph"/>
        </w:rPr>
        <w:t xml:space="preserve">: </w:t>
      </w:r>
      <w:r w:rsidR="007565E5" w:rsidRPr="009456D8">
        <w:rPr>
          <w:rStyle w:val="ECCParagraph"/>
        </w:rPr>
        <w:t>A local area network is modelled by a single BS</w:t>
      </w:r>
    </w:p>
    <w:p w14:paraId="4F494779" w14:textId="45D2496A" w:rsidR="007E29B1" w:rsidRPr="009456D8" w:rsidRDefault="007E29B1" w:rsidP="00795BD1">
      <w:pPr>
        <w:rPr>
          <w:rStyle w:val="ECCParagraph"/>
        </w:rPr>
      </w:pPr>
      <w:r w:rsidRPr="009456D8">
        <w:rPr>
          <w:rStyle w:val="ECCParagraph"/>
        </w:rPr>
        <w:t xml:space="preserve">In this technical study, WBB Low Power non-AAS BS with </w:t>
      </w:r>
      <w:r w:rsidR="005F1B7F" w:rsidRPr="0051547E">
        <w:rPr>
          <w:rStyle w:val="ECCParagraph"/>
          <w:i/>
          <w:iCs/>
        </w:rPr>
        <w:t>e.i.r.p.</w:t>
      </w:r>
      <w:r w:rsidR="005F1B7F">
        <w:rPr>
          <w:rStyle w:val="ECCParagraph"/>
        </w:rPr>
        <w:t xml:space="preserve"> </w:t>
      </w:r>
      <w:r w:rsidRPr="009456D8">
        <w:rPr>
          <w:rStyle w:val="ECCParagraph"/>
        </w:rPr>
        <w:t xml:space="preserve">=31 dBm/100 MHz and Medium Power non-AAS and AAS BS with </w:t>
      </w:r>
      <w:r w:rsidR="005F1B7F" w:rsidRPr="0051547E">
        <w:rPr>
          <w:rStyle w:val="ECCParagraph"/>
          <w:i/>
          <w:iCs/>
        </w:rPr>
        <w:t>e.i.r.p.</w:t>
      </w:r>
      <w:r w:rsidR="005F1B7F">
        <w:rPr>
          <w:rStyle w:val="ECCParagraph"/>
        </w:rPr>
        <w:t xml:space="preserve"> </w:t>
      </w:r>
      <w:r w:rsidRPr="009456D8">
        <w:rPr>
          <w:rStyle w:val="ECCParagraph"/>
        </w:rPr>
        <w:t xml:space="preserve">=49 dBm/100 MHz are considered with Monte-Carlo simulations. For WBB LP non-AAS BS with 31 dBm/100 MHz </w:t>
      </w:r>
      <w:r w:rsidR="005F1B7F" w:rsidRPr="0051547E">
        <w:rPr>
          <w:rStyle w:val="ECCParagraph"/>
          <w:i/>
          <w:iCs/>
        </w:rPr>
        <w:t>e.i.r.p.</w:t>
      </w:r>
      <w:r w:rsidRPr="009456D8">
        <w:rPr>
          <w:rStyle w:val="ECCParagraph"/>
        </w:rPr>
        <w:t>, the BS antenna height is set at 10</w:t>
      </w:r>
      <w:r w:rsidR="007F43E2" w:rsidRPr="009456D8">
        <w:rPr>
          <w:rStyle w:val="ECCParagraph"/>
        </w:rPr>
        <w:t xml:space="preserve"> </w:t>
      </w:r>
      <w:r w:rsidRPr="009456D8">
        <w:rPr>
          <w:rStyle w:val="ECCParagraph"/>
        </w:rPr>
        <w:t xml:space="preserve">m, in urban and suburban area and it is below the clutters. The </w:t>
      </w:r>
      <w:r w:rsidR="00F95A8A" w:rsidRPr="009456D8">
        <w:rPr>
          <w:rStyle w:val="ECCParagraph"/>
        </w:rPr>
        <w:t>BS-to-BS</w:t>
      </w:r>
      <w:r w:rsidRPr="009456D8">
        <w:rPr>
          <w:rStyle w:val="ECCParagraph"/>
        </w:rPr>
        <w:t xml:space="preserve"> link propagation model for this case was </w:t>
      </w:r>
      <w:r w:rsidR="00443458" w:rsidRPr="009456D8">
        <w:rPr>
          <w:rStyle w:val="ECCParagraph"/>
        </w:rPr>
        <w:t xml:space="preserve">Recommendation ITU-R </w:t>
      </w:r>
      <w:r w:rsidRPr="009456D8">
        <w:rPr>
          <w:rStyle w:val="ECCParagraph"/>
        </w:rPr>
        <w:t>P</w:t>
      </w:r>
      <w:r w:rsidR="00443458" w:rsidRPr="009456D8">
        <w:rPr>
          <w:rStyle w:val="ECCParagraph"/>
        </w:rPr>
        <w:t>.</w:t>
      </w:r>
      <w:r w:rsidRPr="009456D8">
        <w:rPr>
          <w:rStyle w:val="ECCParagraph"/>
        </w:rPr>
        <w:t>452</w:t>
      </w:r>
      <w:r w:rsidR="006722C4" w:rsidRPr="009456D8">
        <w:rPr>
          <w:rStyle w:val="ECCParagraph"/>
        </w:rPr>
        <w:t xml:space="preserve"> </w:t>
      </w:r>
      <w:r w:rsidR="006722C4" w:rsidRPr="009456D8">
        <w:rPr>
          <w:rStyle w:val="ECCParagraph"/>
        </w:rPr>
        <w:fldChar w:fldCharType="begin"/>
      </w:r>
      <w:r w:rsidR="006722C4" w:rsidRPr="009456D8">
        <w:rPr>
          <w:rStyle w:val="ECCParagraph"/>
        </w:rPr>
        <w:instrText xml:space="preserve"> REF _Ref160714619 \r \h </w:instrText>
      </w:r>
      <w:r w:rsidR="00731929" w:rsidRPr="009456D8">
        <w:rPr>
          <w:rStyle w:val="ECCParagraph"/>
        </w:rPr>
        <w:instrText xml:space="preserve"> \* MERGEFORMAT </w:instrText>
      </w:r>
      <w:r w:rsidR="006722C4" w:rsidRPr="009456D8">
        <w:rPr>
          <w:rStyle w:val="ECCParagraph"/>
        </w:rPr>
      </w:r>
      <w:r w:rsidR="006722C4" w:rsidRPr="009456D8">
        <w:rPr>
          <w:rStyle w:val="ECCParagraph"/>
        </w:rPr>
        <w:fldChar w:fldCharType="separate"/>
      </w:r>
      <w:r w:rsidR="00C12604" w:rsidRPr="009456D8">
        <w:rPr>
          <w:rStyle w:val="ECCParagraph"/>
        </w:rPr>
        <w:t>[</w:t>
      </w:r>
      <w:r w:rsidR="00C12604" w:rsidRPr="00C65843">
        <w:t>19</w:t>
      </w:r>
      <w:r w:rsidR="00C12604" w:rsidRPr="009456D8">
        <w:rPr>
          <w:rStyle w:val="ECCParagraph"/>
        </w:rPr>
        <w:t>]</w:t>
      </w:r>
      <w:r w:rsidR="006722C4" w:rsidRPr="009456D8">
        <w:rPr>
          <w:rStyle w:val="ECCParagraph"/>
        </w:rPr>
        <w:fldChar w:fldCharType="end"/>
      </w:r>
      <w:r w:rsidR="006722C4" w:rsidRPr="009456D8">
        <w:rPr>
          <w:rStyle w:val="ECCParagraph"/>
        </w:rPr>
        <w:t xml:space="preserve"> </w:t>
      </w:r>
      <w:r w:rsidR="00F12F43" w:rsidRPr="009456D8">
        <w:rPr>
          <w:rStyle w:val="ECCParagraph"/>
        </w:rPr>
        <w:t>as well as</w:t>
      </w:r>
      <w:r w:rsidR="00443458" w:rsidRPr="009456D8">
        <w:rPr>
          <w:rStyle w:val="ECCParagraph"/>
        </w:rPr>
        <w:t xml:space="preserve"> Recommendation ITU-R </w:t>
      </w:r>
      <w:r w:rsidRPr="009456D8">
        <w:rPr>
          <w:rStyle w:val="ECCParagraph"/>
        </w:rPr>
        <w:t>P</w:t>
      </w:r>
      <w:r w:rsidR="00443458" w:rsidRPr="009456D8">
        <w:rPr>
          <w:rStyle w:val="ECCParagraph"/>
        </w:rPr>
        <w:t>.</w:t>
      </w:r>
      <w:r w:rsidRPr="009456D8">
        <w:rPr>
          <w:rStyle w:val="ECCParagraph"/>
        </w:rPr>
        <w:t xml:space="preserve">2108 </w:t>
      </w:r>
      <w:r w:rsidR="00FD6E3B" w:rsidRPr="009456D8">
        <w:rPr>
          <w:rStyle w:val="ECCParagraph"/>
        </w:rPr>
        <w:fldChar w:fldCharType="begin"/>
      </w:r>
      <w:r w:rsidR="00FD6E3B" w:rsidRPr="009456D8">
        <w:rPr>
          <w:rStyle w:val="ECCParagraph"/>
        </w:rPr>
        <w:instrText xml:space="preserve"> REF _Ref160714413 \r \h </w:instrText>
      </w:r>
      <w:r w:rsidR="00731929"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w:t>
      </w:r>
      <w:r w:rsidR="00C12604" w:rsidRPr="00C65843">
        <w:t>15</w:t>
      </w:r>
      <w:r w:rsidR="00C12604" w:rsidRPr="009456D8">
        <w:rPr>
          <w:rStyle w:val="ECCParagraph"/>
        </w:rPr>
        <w:t>]</w:t>
      </w:r>
      <w:r w:rsidR="00FD6E3B" w:rsidRPr="009456D8">
        <w:rPr>
          <w:rStyle w:val="ECCParagraph"/>
        </w:rPr>
        <w:fldChar w:fldCharType="end"/>
      </w:r>
      <w:r w:rsidR="00FD6E3B" w:rsidRPr="009456D8">
        <w:rPr>
          <w:rStyle w:val="ECCParagraph"/>
        </w:rPr>
        <w:t xml:space="preserve"> </w:t>
      </w:r>
      <w:r w:rsidR="00F12F43" w:rsidRPr="009456D8">
        <w:rPr>
          <w:rStyle w:val="ECCParagraph"/>
        </w:rPr>
        <w:t>with</w:t>
      </w:r>
      <w:r w:rsidR="00FD6E3B" w:rsidRPr="009456D8">
        <w:rPr>
          <w:rStyle w:val="ECCParagraph"/>
        </w:rPr>
        <w:t xml:space="preserve"> </w:t>
      </w:r>
      <w:r w:rsidRPr="009456D8">
        <w:rPr>
          <w:rStyle w:val="ECCParagraph"/>
        </w:rPr>
        <w:t xml:space="preserve">50% </w:t>
      </w:r>
      <w:r w:rsidR="00EF73E0" w:rsidRPr="009456D8">
        <w:rPr>
          <w:rStyle w:val="ECCParagraph"/>
        </w:rPr>
        <w:t>c</w:t>
      </w:r>
      <w:r w:rsidRPr="009456D8">
        <w:rPr>
          <w:rStyle w:val="ECCParagraph"/>
        </w:rPr>
        <w:t xml:space="preserve">lutter loss. </w:t>
      </w:r>
    </w:p>
    <w:p w14:paraId="4947C945" w14:textId="2F5732AA" w:rsidR="007E29B1" w:rsidRPr="009456D8" w:rsidRDefault="007E29B1" w:rsidP="00795BD1">
      <w:pPr>
        <w:rPr>
          <w:rStyle w:val="ECCParagraph"/>
        </w:rPr>
      </w:pPr>
      <w:r w:rsidRPr="009456D8">
        <w:rPr>
          <w:rStyle w:val="ECCParagraph"/>
        </w:rPr>
        <w:t xml:space="preserve">For the case of WBB MP non-AAS and AAS BS with 49 dBm/100 MHz </w:t>
      </w:r>
      <w:r w:rsidR="005F1B7F" w:rsidRPr="0051547E">
        <w:rPr>
          <w:rStyle w:val="ECCParagraph"/>
          <w:i/>
          <w:iCs/>
        </w:rPr>
        <w:t>e.i.r.p.</w:t>
      </w:r>
      <w:r w:rsidRPr="009456D8">
        <w:rPr>
          <w:rStyle w:val="ECCParagraph"/>
        </w:rPr>
        <w:t>, the BS antenna height was at 20</w:t>
      </w:r>
      <w:r w:rsidR="007F43E2" w:rsidRPr="009456D8">
        <w:rPr>
          <w:rStyle w:val="ECCParagraph"/>
        </w:rPr>
        <w:t xml:space="preserve"> </w:t>
      </w:r>
      <w:r w:rsidRPr="009456D8">
        <w:rPr>
          <w:rStyle w:val="ECCParagraph"/>
        </w:rPr>
        <w:t xml:space="preserve">m in urban area, 25 m in suburban area, and 30 m in rural area. The propagation model </w:t>
      </w:r>
      <w:r w:rsidR="00EF73E0" w:rsidRPr="009456D8">
        <w:rPr>
          <w:rStyle w:val="ECCParagraph"/>
        </w:rPr>
        <w:t xml:space="preserve">Recommendation ITU-R </w:t>
      </w:r>
      <w:r w:rsidRPr="009456D8">
        <w:rPr>
          <w:rStyle w:val="ECCParagraph"/>
        </w:rPr>
        <w:t xml:space="preserve">P.452 </w:t>
      </w:r>
      <w:r w:rsidR="00BE5D14" w:rsidRPr="009456D8">
        <w:rPr>
          <w:rStyle w:val="ECCParagraph"/>
        </w:rPr>
        <w:fldChar w:fldCharType="begin"/>
      </w:r>
      <w:r w:rsidR="00BE5D14" w:rsidRPr="009456D8">
        <w:rPr>
          <w:rStyle w:val="ECCParagraph"/>
        </w:rPr>
        <w:instrText xml:space="preserve"> REF _Ref160714619 \r \h  \* MERGEFORMAT </w:instrText>
      </w:r>
      <w:r w:rsidR="00BE5D14" w:rsidRPr="009456D8">
        <w:rPr>
          <w:rStyle w:val="ECCParagraph"/>
        </w:rPr>
      </w:r>
      <w:r w:rsidR="00BE5D14" w:rsidRPr="009456D8">
        <w:rPr>
          <w:rStyle w:val="ECCParagraph"/>
        </w:rPr>
        <w:fldChar w:fldCharType="separate"/>
      </w:r>
      <w:r w:rsidR="00C12604" w:rsidRPr="009456D8">
        <w:rPr>
          <w:rStyle w:val="ECCParagraph"/>
        </w:rPr>
        <w:t>[19]</w:t>
      </w:r>
      <w:r w:rsidR="00BE5D14" w:rsidRPr="009456D8">
        <w:rPr>
          <w:rStyle w:val="ECCParagraph"/>
        </w:rPr>
        <w:fldChar w:fldCharType="end"/>
      </w:r>
      <w:r w:rsidRPr="009456D8">
        <w:rPr>
          <w:rStyle w:val="ECCParagraph"/>
        </w:rPr>
        <w:t xml:space="preserve"> without adding clutter loss was used for the </w:t>
      </w:r>
      <w:r w:rsidR="00F95A8A" w:rsidRPr="009456D8">
        <w:rPr>
          <w:rStyle w:val="ECCParagraph"/>
        </w:rPr>
        <w:t>BS-to-BS</w:t>
      </w:r>
      <w:r w:rsidRPr="009456D8">
        <w:rPr>
          <w:rStyle w:val="ECCParagraph"/>
        </w:rPr>
        <w:t xml:space="preserve"> link. In rural area</w:t>
      </w:r>
      <w:r w:rsidR="006722C4" w:rsidRPr="009456D8">
        <w:rPr>
          <w:rStyle w:val="ECCParagraph"/>
        </w:rPr>
        <w:t>,</w:t>
      </w:r>
      <w:r w:rsidRPr="009456D8">
        <w:rPr>
          <w:rStyle w:val="ECCParagraph"/>
        </w:rPr>
        <w:t xml:space="preserve"> </w:t>
      </w:r>
      <w:r w:rsidR="003F4A72" w:rsidRPr="009456D8">
        <w:rPr>
          <w:rStyle w:val="ECCParagraph"/>
        </w:rPr>
        <w:t xml:space="preserve">Recommendation </w:t>
      </w:r>
      <w:r w:rsidRPr="009456D8">
        <w:rPr>
          <w:rStyle w:val="ECCParagraph"/>
        </w:rPr>
        <w:t xml:space="preserve">ITU-R P.1546 </w:t>
      </w:r>
      <w:r w:rsidR="00180FBD" w:rsidRPr="009456D8">
        <w:rPr>
          <w:rStyle w:val="ECCParagraph"/>
        </w:rPr>
        <w:fldChar w:fldCharType="begin"/>
      </w:r>
      <w:r w:rsidR="00180FBD" w:rsidRPr="009456D8">
        <w:rPr>
          <w:rStyle w:val="ECCParagraph"/>
        </w:rPr>
        <w:instrText xml:space="preserve"> REF _Ref160714626 \r \h </w:instrText>
      </w:r>
      <w:r w:rsidR="004A6E2E"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12604" w:rsidRPr="009456D8">
        <w:rPr>
          <w:rStyle w:val="ECCParagraph"/>
        </w:rPr>
        <w:t>[16]</w:t>
      </w:r>
      <w:r w:rsidR="00180FBD" w:rsidRPr="009456D8">
        <w:rPr>
          <w:rStyle w:val="ECCParagraph"/>
        </w:rPr>
        <w:fldChar w:fldCharType="end"/>
      </w:r>
      <w:r w:rsidR="00180FBD" w:rsidRPr="009456D8">
        <w:rPr>
          <w:rStyle w:val="ECCParagraph"/>
        </w:rPr>
        <w:t xml:space="preserve"> </w:t>
      </w:r>
      <w:r w:rsidRPr="009456D8">
        <w:rPr>
          <w:rStyle w:val="ECCParagraph"/>
        </w:rPr>
        <w:t xml:space="preserve">rural propagation model is used for </w:t>
      </w:r>
      <w:r w:rsidR="00F95A8A" w:rsidRPr="009456D8">
        <w:rPr>
          <w:rStyle w:val="ECCParagraph"/>
        </w:rPr>
        <w:t>BS-to-BS</w:t>
      </w:r>
      <w:r w:rsidRPr="009456D8">
        <w:rPr>
          <w:rStyle w:val="ECCParagraph"/>
        </w:rPr>
        <w:t xml:space="preserve"> link.</w:t>
      </w:r>
    </w:p>
    <w:p w14:paraId="62012D83" w14:textId="389E1180" w:rsidR="007E29B1" w:rsidRPr="009456D8" w:rsidRDefault="007E29B1" w:rsidP="00795BD1">
      <w:pPr>
        <w:rPr>
          <w:rStyle w:val="ECCParagraph"/>
        </w:rPr>
      </w:pPr>
      <w:r w:rsidRPr="009456D8">
        <w:rPr>
          <w:rStyle w:val="ECCParagraph"/>
        </w:rPr>
        <w:lastRenderedPageBreak/>
        <w:t>For unsynchroni</w:t>
      </w:r>
      <w:r w:rsidR="00987007" w:rsidRPr="009456D8">
        <w:rPr>
          <w:rStyle w:val="ECCParagraph"/>
        </w:rPr>
        <w:t>s</w:t>
      </w:r>
      <w:r w:rsidRPr="009456D8">
        <w:rPr>
          <w:rStyle w:val="ECCParagraph"/>
        </w:rPr>
        <w:t xml:space="preserve">ed operation between two neighbouring local area networks, the first step is that the victim BS uplink throughput loss was simulated. The separation distance D corresponding </w:t>
      </w:r>
      <w:r w:rsidR="0093536A" w:rsidRPr="009456D8">
        <w:rPr>
          <w:rStyle w:val="ECCParagraph"/>
        </w:rPr>
        <w:t xml:space="preserve">to </w:t>
      </w:r>
      <w:r w:rsidRPr="009456D8">
        <w:rPr>
          <w:rStyle w:val="ECCParagraph"/>
        </w:rPr>
        <w:t xml:space="preserve">5%, 10%, 20%, and 30% </w:t>
      </w:r>
      <w:r w:rsidR="0093536A" w:rsidRPr="009456D8">
        <w:rPr>
          <w:rStyle w:val="ECCParagraph"/>
        </w:rPr>
        <w:t xml:space="preserve">throughput loss </w:t>
      </w:r>
      <w:r w:rsidRPr="009456D8">
        <w:rPr>
          <w:rStyle w:val="ECCParagraph"/>
        </w:rPr>
        <w:t>for each case was obtained. The second step is to simulate the median power level at the middle point (D/2) from the WBB LMP BS and is simulated with a</w:t>
      </w:r>
      <w:r w:rsidR="009245A0" w:rsidRPr="009456D8">
        <w:rPr>
          <w:rStyle w:val="ECCParagraph"/>
        </w:rPr>
        <w:t>n</w:t>
      </w:r>
      <w:r w:rsidRPr="009456D8">
        <w:rPr>
          <w:rStyle w:val="ECCParagraph"/>
        </w:rPr>
        <w:t xml:space="preserve"> omni-directional 0 dBi antenna gain at 3 meters height. The third step is to convert the median power level (dBm) into the field strength E (dBµV/m) with the following equation:</w:t>
      </w:r>
    </w:p>
    <w:tbl>
      <w:tblPr>
        <w:tblW w:w="5000" w:type="pct"/>
        <w:tblLook w:val="04A0" w:firstRow="1" w:lastRow="0" w:firstColumn="1" w:lastColumn="0" w:noHBand="0" w:noVBand="1"/>
      </w:tblPr>
      <w:tblGrid>
        <w:gridCol w:w="9178"/>
        <w:gridCol w:w="461"/>
      </w:tblGrid>
      <w:tr w:rsidR="007E29B1" w:rsidRPr="009456D8" w14:paraId="0F25726D" w14:textId="77777777" w:rsidTr="00A152A7">
        <w:tc>
          <w:tcPr>
            <w:tcW w:w="4761" w:type="pct"/>
          </w:tcPr>
          <w:p w14:paraId="623BE570" w14:textId="77777777" w:rsidR="007E29B1" w:rsidRPr="009456D8" w:rsidRDefault="007E29B1" w:rsidP="00795BD1">
            <w:pPr>
              <w:rPr>
                <w:rStyle w:val="ECCParagraph"/>
              </w:rPr>
            </w:pPr>
            <m:oMathPara>
              <m:oMathParaPr>
                <m:jc m:val="center"/>
              </m:oMathParaPr>
              <m:oMath>
                <m:r>
                  <m:rPr>
                    <m:sty m:val="p"/>
                  </m:rPr>
                  <w:rPr>
                    <w:rStyle w:val="ECCParagraph"/>
                    <w:rFonts w:ascii="Cambria Math" w:hAnsi="Cambria Math"/>
                  </w:rPr>
                  <m:t>E=Pr+20*</m:t>
                </m:r>
                <m:func>
                  <m:funcPr>
                    <m:ctrlPr>
                      <w:rPr>
                        <w:rStyle w:val="ECCParagraph"/>
                        <w:rFonts w:ascii="Cambria Math" w:hAnsi="Cambria Math"/>
                      </w:rPr>
                    </m:ctrlPr>
                  </m:funcPr>
                  <m:fName>
                    <m:sSub>
                      <m:sSubPr>
                        <m:ctrlPr>
                          <w:rPr>
                            <w:rStyle w:val="ECCParagraph"/>
                            <w:rFonts w:ascii="Cambria Math" w:hAnsi="Cambria Math"/>
                          </w:rPr>
                        </m:ctrlPr>
                      </m:sSubPr>
                      <m:e>
                        <m:r>
                          <m:rPr>
                            <m:sty m:val="p"/>
                          </m:rPr>
                          <w:rPr>
                            <w:rStyle w:val="ECCParagraph"/>
                            <w:rFonts w:ascii="Cambria Math" w:hAnsi="Cambria Math"/>
                          </w:rPr>
                          <m:t>log</m:t>
                        </m:r>
                      </m:e>
                      <m:sub>
                        <m:r>
                          <w:rPr>
                            <w:rStyle w:val="ECCParagraph"/>
                            <w:rFonts w:ascii="Cambria Math" w:hAnsi="Cambria Math"/>
                          </w:rPr>
                          <m:t>10</m:t>
                        </m:r>
                      </m:sub>
                    </m:sSub>
                  </m:fName>
                  <m:e>
                    <m:r>
                      <m:rPr>
                        <m:sty m:val="p"/>
                      </m:rPr>
                      <w:rPr>
                        <w:rStyle w:val="ECCParagraph"/>
                        <w:rFonts w:ascii="Cambria Math" w:hAnsi="Cambria Math"/>
                      </w:rPr>
                      <m:t>F</m:t>
                    </m:r>
                  </m:e>
                </m:func>
                <m:r>
                  <m:rPr>
                    <m:sty m:val="p"/>
                  </m:rPr>
                  <w:rPr>
                    <w:rStyle w:val="ECCParagraph"/>
                    <w:rFonts w:ascii="Cambria Math" w:hAnsi="Cambria Math"/>
                  </w:rPr>
                  <m:t>+77.2</m:t>
                </m:r>
              </m:oMath>
            </m:oMathPara>
          </w:p>
        </w:tc>
        <w:tc>
          <w:tcPr>
            <w:tcW w:w="239" w:type="pct"/>
          </w:tcPr>
          <w:p w14:paraId="2EDDD447" w14:textId="77777777" w:rsidR="007E29B1" w:rsidRPr="009456D8" w:rsidRDefault="007E29B1" w:rsidP="00795BD1">
            <w:pPr>
              <w:rPr>
                <w:rStyle w:val="ECCParagraph"/>
              </w:rPr>
            </w:pPr>
            <w:r w:rsidRPr="009456D8">
              <w:rPr>
                <w:rStyle w:val="ECCParagraph"/>
              </w:rPr>
              <w:t>(1)</w:t>
            </w:r>
          </w:p>
        </w:tc>
      </w:tr>
    </w:tbl>
    <w:p w14:paraId="2AA36FC7" w14:textId="77777777" w:rsidR="007E29B1" w:rsidRPr="009456D8" w:rsidRDefault="007E29B1" w:rsidP="00795BD1">
      <w:pPr>
        <w:rPr>
          <w:rStyle w:val="ECCParagraph"/>
        </w:rPr>
      </w:pPr>
      <w:r w:rsidRPr="009456D8">
        <w:rPr>
          <w:rStyle w:val="ECCParagraph"/>
        </w:rPr>
        <w:t>Where:</w:t>
      </w:r>
    </w:p>
    <w:p w14:paraId="5B03F743" w14:textId="77777777" w:rsidR="007E29B1" w:rsidRPr="009456D8" w:rsidRDefault="007E29B1" w:rsidP="00E85A15">
      <w:pPr>
        <w:pStyle w:val="ECCBulletsLv1"/>
        <w:rPr>
          <w:rStyle w:val="ECCParagraph"/>
        </w:rPr>
      </w:pPr>
      <w:r w:rsidRPr="009456D8">
        <w:rPr>
          <w:rStyle w:val="ECCParagraph"/>
        </w:rPr>
        <w:t>F is the frequency in MHz</w:t>
      </w:r>
      <w:r w:rsidR="00253DA5" w:rsidRPr="009456D8">
        <w:rPr>
          <w:rStyle w:val="ECCParagraph"/>
        </w:rPr>
        <w:t xml:space="preserve"> and</w:t>
      </w:r>
      <m:oMath>
        <m:r>
          <m:rPr>
            <m:sty m:val="p"/>
          </m:rPr>
          <w:rPr>
            <w:rStyle w:val="ECCParagraph"/>
            <w:rFonts w:ascii="Cambria Math" w:hAnsi="Cambria Math"/>
          </w:rPr>
          <m:t xml:space="preserve"> Pr</m:t>
        </m:r>
      </m:oMath>
      <w:r w:rsidR="00253DA5" w:rsidRPr="009456D8">
        <w:rPr>
          <w:rStyle w:val="ECCParagraph"/>
        </w:rPr>
        <w:t xml:space="preserve"> is the median power level in dBm</w:t>
      </w:r>
      <w:r w:rsidRPr="009456D8">
        <w:rPr>
          <w:rStyle w:val="ECCParagraph"/>
        </w:rPr>
        <w:t>.</w:t>
      </w:r>
    </w:p>
    <w:p w14:paraId="4231BA9A" w14:textId="64F2076B" w:rsidR="007E29B1" w:rsidRPr="009456D8" w:rsidRDefault="007E29B1" w:rsidP="00795BD1">
      <w:pPr>
        <w:rPr>
          <w:rStyle w:val="ECCParagraph"/>
        </w:rPr>
      </w:pPr>
      <w:r w:rsidRPr="009456D8">
        <w:rPr>
          <w:rStyle w:val="ECCParagraph"/>
        </w:rPr>
        <w:t>For the synchroni</w:t>
      </w:r>
      <w:r w:rsidR="00D679FE" w:rsidRPr="009456D8">
        <w:rPr>
          <w:rStyle w:val="ECCParagraph"/>
        </w:rPr>
        <w:t>s</w:t>
      </w:r>
      <w:r w:rsidRPr="009456D8">
        <w:rPr>
          <w:rStyle w:val="ECCParagraph"/>
        </w:rPr>
        <w:t xml:space="preserve">ed case, the field strength value was simulated at the </w:t>
      </w:r>
      <w:r w:rsidR="00961488" w:rsidRPr="009456D8">
        <w:rPr>
          <w:rStyle w:val="ECCParagraph"/>
        </w:rPr>
        <w:t>local area</w:t>
      </w:r>
      <w:r w:rsidRPr="009456D8">
        <w:rPr>
          <w:rStyle w:val="ECCParagraph"/>
        </w:rPr>
        <w:t xml:space="preserve"> network cell coverage edge with a</w:t>
      </w:r>
      <w:r w:rsidR="006D1706" w:rsidRPr="009456D8">
        <w:rPr>
          <w:rStyle w:val="ECCParagraph"/>
        </w:rPr>
        <w:t>n</w:t>
      </w:r>
      <w:r w:rsidRPr="009456D8">
        <w:rPr>
          <w:rStyle w:val="ECCParagraph"/>
        </w:rPr>
        <w:t xml:space="preserve"> omni-directional antenna with 0 dBi antenna gain at 3</w:t>
      </w:r>
      <w:r w:rsidR="007F43E2" w:rsidRPr="009456D8">
        <w:rPr>
          <w:rStyle w:val="ECCParagraph"/>
        </w:rPr>
        <w:t xml:space="preserve"> </w:t>
      </w:r>
      <w:r w:rsidRPr="009456D8">
        <w:rPr>
          <w:rStyle w:val="ECCParagraph"/>
        </w:rPr>
        <w:t>m height.</w:t>
      </w:r>
    </w:p>
    <w:p w14:paraId="08D08A0E" w14:textId="2449A77C" w:rsidR="007E29B1" w:rsidRPr="009456D8" w:rsidRDefault="000244D4" w:rsidP="00795BD1">
      <w:pPr>
        <w:rPr>
          <w:rStyle w:val="ECCParagraph"/>
        </w:rPr>
      </w:pPr>
      <w:r w:rsidRPr="009456D8">
        <w:rPr>
          <w:rStyle w:val="ECCParagraph"/>
        </w:rPr>
        <w:t xml:space="preserve">Simulation results for unsynchronised operation are provided in </w:t>
      </w:r>
      <w:r w:rsidRPr="009456D8">
        <w:rPr>
          <w:rStyle w:val="ECCParagraph"/>
        </w:rPr>
        <w:fldChar w:fldCharType="begin"/>
      </w:r>
      <w:r w:rsidRPr="009456D8">
        <w:rPr>
          <w:rStyle w:val="ECCParagraph"/>
        </w:rPr>
        <w:instrText xml:space="preserve"> REF _Ref161924485 \h </w:instrText>
      </w:r>
      <w:r w:rsidR="004A6E2E"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29</w:t>
      </w:r>
      <w:r w:rsidRPr="009456D8">
        <w:rPr>
          <w:rStyle w:val="ECCParagraph"/>
        </w:rPr>
        <w:fldChar w:fldCharType="end"/>
      </w:r>
      <w:r w:rsidR="007E29B1" w:rsidRPr="009456D8">
        <w:rPr>
          <w:rStyle w:val="ECCParagraph"/>
        </w:rPr>
        <w:t>.</w:t>
      </w:r>
    </w:p>
    <w:p w14:paraId="434CE1F9" w14:textId="49ADDB73" w:rsidR="007E29B1" w:rsidRPr="009456D8" w:rsidRDefault="007E29B1" w:rsidP="0023574E">
      <w:pPr>
        <w:pStyle w:val="Caption"/>
        <w:rPr>
          <w:rStyle w:val="ECCParagraph"/>
        </w:rPr>
      </w:pPr>
      <w:bookmarkStart w:id="246" w:name="_Ref161924485"/>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29</w:t>
      </w:r>
      <w:r w:rsidRPr="009456D8">
        <w:rPr>
          <w:rStyle w:val="ECCParagraph"/>
        </w:rPr>
        <w:fldChar w:fldCharType="end"/>
      </w:r>
      <w:bookmarkEnd w:id="246"/>
      <w:r w:rsidRPr="009456D8">
        <w:rPr>
          <w:rStyle w:val="ECCParagraph"/>
        </w:rPr>
        <w:t>: Field strength values (dBµV</w:t>
      </w:r>
      <w:r w:rsidRPr="009456D8">
        <w:rPr>
          <w:rStyle w:val="ECCParagraph"/>
          <w:rFonts w:eastAsia="Calibri"/>
        </w:rPr>
        <w:t>/m/5 MHz</w:t>
      </w:r>
      <w:r w:rsidRPr="009456D8">
        <w:rPr>
          <w:rStyle w:val="ECCParagraph"/>
        </w:rPr>
        <w:t>) at 3</w:t>
      </w:r>
      <w:r w:rsidR="007F43E2" w:rsidRPr="009456D8">
        <w:rPr>
          <w:rStyle w:val="ECCParagraph"/>
        </w:rPr>
        <w:t xml:space="preserve"> </w:t>
      </w:r>
      <w:r w:rsidRPr="009456D8">
        <w:rPr>
          <w:rStyle w:val="ECCParagraph"/>
        </w:rPr>
        <w:t>m at each local area network coverage border for unsynchroni</w:t>
      </w:r>
      <w:r w:rsidR="00987007" w:rsidRPr="009456D8">
        <w:rPr>
          <w:rStyle w:val="ECCParagraph"/>
        </w:rPr>
        <w:t>s</w:t>
      </w:r>
      <w:r w:rsidRPr="009456D8">
        <w:rPr>
          <w:rStyle w:val="ECCParagraph"/>
        </w:rPr>
        <w:t>ed operation with neighbouring local area networks</w:t>
      </w:r>
    </w:p>
    <w:tbl>
      <w:tblPr>
        <w:tblStyle w:val="ECCTable-redheader"/>
        <w:tblW w:w="5000" w:type="pct"/>
        <w:tblInd w:w="0" w:type="dxa"/>
        <w:tblLook w:val="04A0" w:firstRow="1" w:lastRow="0" w:firstColumn="1" w:lastColumn="0" w:noHBand="0" w:noVBand="1"/>
      </w:tblPr>
      <w:tblGrid>
        <w:gridCol w:w="1441"/>
        <w:gridCol w:w="1531"/>
        <w:gridCol w:w="1558"/>
        <w:gridCol w:w="1007"/>
        <w:gridCol w:w="1546"/>
        <w:gridCol w:w="1184"/>
        <w:gridCol w:w="1362"/>
      </w:tblGrid>
      <w:tr w:rsidR="007E29B1" w:rsidRPr="009456D8" w14:paraId="46948C24" w14:textId="77777777" w:rsidTr="00A152A7">
        <w:trPr>
          <w:cnfStyle w:val="100000000000" w:firstRow="1" w:lastRow="0" w:firstColumn="0" w:lastColumn="0" w:oddVBand="0" w:evenVBand="0" w:oddHBand="0" w:evenHBand="0" w:firstRowFirstColumn="0" w:firstRowLastColumn="0" w:lastRowFirstColumn="0" w:lastRowLastColumn="0"/>
          <w:trHeight w:val="265"/>
        </w:trPr>
        <w:tc>
          <w:tcPr>
            <w:tcW w:w="748" w:type="pct"/>
            <w:tcBorders>
              <w:top w:val="single" w:sz="4" w:space="0" w:color="FFFFFF" w:themeColor="background1"/>
              <w:left w:val="single" w:sz="4" w:space="0" w:color="FFFFFF" w:themeColor="background1"/>
            </w:tcBorders>
            <w:vAlign w:val="top"/>
          </w:tcPr>
          <w:p w14:paraId="7785F1B5" w14:textId="77777777" w:rsidR="007E29B1" w:rsidRPr="009456D8" w:rsidRDefault="007E29B1" w:rsidP="006B4169">
            <w:pPr>
              <w:rPr>
                <w:rStyle w:val="ECCParagraph"/>
              </w:rPr>
            </w:pPr>
            <w:r w:rsidRPr="009456D8">
              <w:rPr>
                <w:rStyle w:val="ECCParagraph"/>
              </w:rPr>
              <w:t>Environment</w:t>
            </w:r>
          </w:p>
        </w:tc>
        <w:tc>
          <w:tcPr>
            <w:tcW w:w="2127" w:type="pct"/>
            <w:gridSpan w:val="3"/>
            <w:tcBorders>
              <w:top w:val="single" w:sz="4" w:space="0" w:color="FFFFFF" w:themeColor="background1"/>
            </w:tcBorders>
            <w:vAlign w:val="top"/>
          </w:tcPr>
          <w:p w14:paraId="6896AE4E" w14:textId="3524763C" w:rsidR="007E29B1" w:rsidRPr="009456D8" w:rsidRDefault="007E29B1" w:rsidP="006B4169">
            <w:pPr>
              <w:rPr>
                <w:rStyle w:val="ECCParagraph"/>
              </w:rPr>
            </w:pPr>
            <w:r w:rsidRPr="009456D8">
              <w:rPr>
                <w:rStyle w:val="ECCParagraph"/>
              </w:rPr>
              <w:t>Urban/Suburban</w:t>
            </w:r>
          </w:p>
        </w:tc>
        <w:tc>
          <w:tcPr>
            <w:tcW w:w="2125" w:type="pct"/>
            <w:gridSpan w:val="3"/>
            <w:tcBorders>
              <w:top w:val="single" w:sz="4" w:space="0" w:color="FFFFFF" w:themeColor="background1"/>
            </w:tcBorders>
            <w:vAlign w:val="top"/>
          </w:tcPr>
          <w:p w14:paraId="77A9C26B" w14:textId="77777777" w:rsidR="007E29B1" w:rsidRPr="009456D8" w:rsidRDefault="007E29B1" w:rsidP="006B4169">
            <w:pPr>
              <w:rPr>
                <w:rStyle w:val="ECCParagraph"/>
              </w:rPr>
            </w:pPr>
            <w:r w:rsidRPr="009456D8">
              <w:rPr>
                <w:rStyle w:val="ECCParagraph"/>
              </w:rPr>
              <w:t>Rural</w:t>
            </w:r>
          </w:p>
        </w:tc>
      </w:tr>
      <w:tr w:rsidR="007E29B1" w:rsidRPr="009456D8" w14:paraId="077A86AA" w14:textId="77777777" w:rsidTr="007342CA">
        <w:trPr>
          <w:trHeight w:val="265"/>
        </w:trPr>
        <w:tc>
          <w:tcPr>
            <w:tcW w:w="748" w:type="pct"/>
            <w:vAlign w:val="top"/>
          </w:tcPr>
          <w:p w14:paraId="4BD111ED" w14:textId="77777777" w:rsidR="007E29B1" w:rsidRPr="009456D8" w:rsidRDefault="007E29B1" w:rsidP="00BB7E6E">
            <w:pPr>
              <w:pStyle w:val="ECCTabletext"/>
              <w:rPr>
                <w:rStyle w:val="ECCParagraph"/>
              </w:rPr>
            </w:pPr>
            <w:r w:rsidRPr="009456D8">
              <w:rPr>
                <w:rStyle w:val="ECCParagraph"/>
              </w:rPr>
              <w:t>Power class</w:t>
            </w:r>
          </w:p>
        </w:tc>
        <w:tc>
          <w:tcPr>
            <w:tcW w:w="795" w:type="pct"/>
            <w:vAlign w:val="top"/>
          </w:tcPr>
          <w:p w14:paraId="39358B82" w14:textId="2B4B76C9" w:rsidR="007E29B1" w:rsidRPr="009456D8" w:rsidRDefault="007E29B1" w:rsidP="00BB7E6E">
            <w:pPr>
              <w:pStyle w:val="ECCTabletext"/>
              <w:rPr>
                <w:rStyle w:val="ECCParagraph"/>
              </w:rPr>
            </w:pPr>
            <w:r w:rsidRPr="009456D8">
              <w:rPr>
                <w:rStyle w:val="ECCParagraph"/>
              </w:rPr>
              <w:t xml:space="preserve">LP </w:t>
            </w:r>
            <w:r w:rsidR="005F1B7F" w:rsidRPr="0051547E">
              <w:rPr>
                <w:rStyle w:val="ECCParagraph"/>
                <w:i/>
                <w:iCs/>
              </w:rPr>
              <w:t>e.i.r.p.</w:t>
            </w:r>
            <w:r w:rsidRPr="009456D8">
              <w:rPr>
                <w:rStyle w:val="ECCParagraph"/>
              </w:rPr>
              <w:t>&lt;=31 dBm/100 MHz</w:t>
            </w:r>
          </w:p>
        </w:tc>
        <w:tc>
          <w:tcPr>
            <w:tcW w:w="1332" w:type="pct"/>
            <w:gridSpan w:val="2"/>
            <w:vAlign w:val="top"/>
          </w:tcPr>
          <w:p w14:paraId="5635C1DB" w14:textId="0918D6DD" w:rsidR="007E29B1" w:rsidRPr="009456D8" w:rsidRDefault="007E29B1" w:rsidP="00BB7E6E">
            <w:pPr>
              <w:pStyle w:val="ECCTabletext"/>
              <w:rPr>
                <w:rStyle w:val="ECCParagraph"/>
              </w:rPr>
            </w:pPr>
            <w:r w:rsidRPr="009456D8">
              <w:rPr>
                <w:rStyle w:val="ECCParagraph"/>
              </w:rPr>
              <w:t>MP 31 dBm/100</w:t>
            </w:r>
            <w:r w:rsidR="00701DBA">
              <w:rPr>
                <w:rStyle w:val="ECCParagraph"/>
              </w:rPr>
              <w:t xml:space="preserve"> </w:t>
            </w:r>
            <w:r w:rsidRPr="009456D8">
              <w:rPr>
                <w:rStyle w:val="ECCParagraph"/>
              </w:rPr>
              <w:t xml:space="preserve">MHz &lt; </w:t>
            </w:r>
            <w:r w:rsidR="00A86A00" w:rsidRPr="0051547E">
              <w:rPr>
                <w:rStyle w:val="ECCParagraph"/>
                <w:i/>
                <w:iCs/>
              </w:rPr>
              <w:t>e.i.r.p.</w:t>
            </w:r>
            <w:r w:rsidRPr="009456D8">
              <w:rPr>
                <w:rStyle w:val="ECCParagraph"/>
              </w:rPr>
              <w:t>&lt;= 51 dBm/100 MHz</w:t>
            </w:r>
          </w:p>
        </w:tc>
        <w:tc>
          <w:tcPr>
            <w:tcW w:w="803" w:type="pct"/>
            <w:vAlign w:val="top"/>
          </w:tcPr>
          <w:p w14:paraId="675AE146" w14:textId="18F78799" w:rsidR="007E29B1" w:rsidRPr="009456D8" w:rsidRDefault="007E29B1" w:rsidP="00BB7E6E">
            <w:pPr>
              <w:pStyle w:val="ECCTabletext"/>
              <w:rPr>
                <w:rStyle w:val="ECCParagraph"/>
              </w:rPr>
            </w:pPr>
            <w:r w:rsidRPr="009456D8">
              <w:rPr>
                <w:rStyle w:val="ECCParagraph"/>
              </w:rPr>
              <w:t xml:space="preserve">LP </w:t>
            </w:r>
            <w:r w:rsidR="00A86A00" w:rsidRPr="0051547E">
              <w:rPr>
                <w:rStyle w:val="ECCParagraph"/>
                <w:i/>
                <w:iCs/>
              </w:rPr>
              <w:t>e.i.r.p.</w:t>
            </w:r>
            <w:r w:rsidR="00A86A00">
              <w:rPr>
                <w:rStyle w:val="ECCParagraph"/>
              </w:rPr>
              <w:t xml:space="preserve"> </w:t>
            </w:r>
            <w:r w:rsidRPr="009456D8">
              <w:rPr>
                <w:rStyle w:val="ECCParagraph"/>
              </w:rPr>
              <w:t>&lt;=31 dBm/100 MHz</w:t>
            </w:r>
          </w:p>
        </w:tc>
        <w:tc>
          <w:tcPr>
            <w:tcW w:w="1322" w:type="pct"/>
            <w:gridSpan w:val="2"/>
            <w:vAlign w:val="top"/>
          </w:tcPr>
          <w:p w14:paraId="248117CB" w14:textId="6B19AB9B" w:rsidR="007E29B1" w:rsidRPr="009456D8" w:rsidRDefault="007E29B1" w:rsidP="00BB7E6E">
            <w:pPr>
              <w:pStyle w:val="ECCTabletext"/>
              <w:rPr>
                <w:rStyle w:val="ECCParagraph"/>
              </w:rPr>
            </w:pPr>
            <w:r w:rsidRPr="009456D8">
              <w:rPr>
                <w:rStyle w:val="ECCParagraph"/>
              </w:rPr>
              <w:t>MP 31 dBm/100</w:t>
            </w:r>
            <w:r w:rsidR="00701DBA">
              <w:rPr>
                <w:rStyle w:val="ECCParagraph"/>
              </w:rPr>
              <w:t xml:space="preserve"> </w:t>
            </w:r>
            <w:r w:rsidRPr="009456D8">
              <w:rPr>
                <w:rStyle w:val="ECCParagraph"/>
              </w:rPr>
              <w:t xml:space="preserve">MHz &lt; </w:t>
            </w:r>
            <w:r w:rsidR="00A86A00" w:rsidRPr="0051547E">
              <w:rPr>
                <w:rStyle w:val="ECCParagraph"/>
                <w:i/>
                <w:iCs/>
              </w:rPr>
              <w:t>e.i.r.p.</w:t>
            </w:r>
            <w:r w:rsidR="00A86A00">
              <w:rPr>
                <w:rStyle w:val="ECCParagraph"/>
              </w:rPr>
              <w:t xml:space="preserve"> </w:t>
            </w:r>
            <w:r w:rsidRPr="009456D8">
              <w:rPr>
                <w:rStyle w:val="ECCParagraph"/>
              </w:rPr>
              <w:t>&lt;= 51 dBm/100 MHz</w:t>
            </w:r>
          </w:p>
        </w:tc>
      </w:tr>
      <w:tr w:rsidR="00E83B89" w:rsidRPr="009456D8" w14:paraId="23C2DA5D" w14:textId="77777777" w:rsidTr="007342CA">
        <w:trPr>
          <w:trHeight w:val="265"/>
        </w:trPr>
        <w:tc>
          <w:tcPr>
            <w:tcW w:w="748" w:type="pct"/>
            <w:vAlign w:val="top"/>
          </w:tcPr>
          <w:p w14:paraId="028CD8EA" w14:textId="77777777" w:rsidR="007E29B1" w:rsidRPr="009456D8" w:rsidRDefault="007E29B1" w:rsidP="006B4169">
            <w:pPr>
              <w:rPr>
                <w:rStyle w:val="ECCParagraph"/>
              </w:rPr>
            </w:pPr>
            <w:r w:rsidRPr="009456D8">
              <w:rPr>
                <w:rStyle w:val="ECCParagraph"/>
              </w:rPr>
              <w:t>BS type</w:t>
            </w:r>
          </w:p>
        </w:tc>
        <w:tc>
          <w:tcPr>
            <w:tcW w:w="795" w:type="pct"/>
            <w:vAlign w:val="top"/>
          </w:tcPr>
          <w:p w14:paraId="706A427A" w14:textId="77777777" w:rsidR="007E29B1" w:rsidRPr="009456D8" w:rsidRDefault="007E29B1" w:rsidP="006B4169">
            <w:pPr>
              <w:rPr>
                <w:rStyle w:val="ECCParagraph"/>
              </w:rPr>
            </w:pPr>
            <w:r w:rsidRPr="009456D8">
              <w:rPr>
                <w:rStyle w:val="ECCParagraph"/>
              </w:rPr>
              <w:t>Non-AAS</w:t>
            </w:r>
          </w:p>
        </w:tc>
        <w:tc>
          <w:tcPr>
            <w:tcW w:w="809" w:type="pct"/>
            <w:vAlign w:val="top"/>
          </w:tcPr>
          <w:p w14:paraId="37852860" w14:textId="77777777" w:rsidR="007E29B1" w:rsidRPr="009456D8" w:rsidRDefault="007E29B1" w:rsidP="006B4169">
            <w:pPr>
              <w:rPr>
                <w:rStyle w:val="ECCParagraph"/>
              </w:rPr>
            </w:pPr>
            <w:r w:rsidRPr="009456D8">
              <w:rPr>
                <w:rStyle w:val="ECCParagraph"/>
              </w:rPr>
              <w:t>Non-AAS</w:t>
            </w:r>
          </w:p>
        </w:tc>
        <w:tc>
          <w:tcPr>
            <w:tcW w:w="523" w:type="pct"/>
            <w:vAlign w:val="top"/>
          </w:tcPr>
          <w:p w14:paraId="0A6AC491" w14:textId="77777777" w:rsidR="007E29B1" w:rsidRPr="009456D8" w:rsidRDefault="007E29B1" w:rsidP="006B4169">
            <w:pPr>
              <w:rPr>
                <w:rStyle w:val="ECCParagraph"/>
              </w:rPr>
            </w:pPr>
            <w:r w:rsidRPr="009456D8">
              <w:rPr>
                <w:rStyle w:val="ECCParagraph"/>
              </w:rPr>
              <w:t>AAS</w:t>
            </w:r>
          </w:p>
        </w:tc>
        <w:tc>
          <w:tcPr>
            <w:tcW w:w="803" w:type="pct"/>
            <w:vAlign w:val="top"/>
          </w:tcPr>
          <w:p w14:paraId="3D03B269" w14:textId="77777777" w:rsidR="007E29B1" w:rsidRPr="009456D8" w:rsidRDefault="007E29B1" w:rsidP="006B4169">
            <w:pPr>
              <w:rPr>
                <w:rStyle w:val="ECCParagraph"/>
              </w:rPr>
            </w:pPr>
            <w:r w:rsidRPr="009456D8">
              <w:rPr>
                <w:rStyle w:val="ECCParagraph"/>
              </w:rPr>
              <w:t>Non-AAS</w:t>
            </w:r>
          </w:p>
        </w:tc>
        <w:tc>
          <w:tcPr>
            <w:tcW w:w="615" w:type="pct"/>
            <w:vAlign w:val="top"/>
          </w:tcPr>
          <w:p w14:paraId="51E047C6" w14:textId="77777777" w:rsidR="007E29B1" w:rsidRPr="009456D8" w:rsidRDefault="007E29B1" w:rsidP="006B4169">
            <w:pPr>
              <w:rPr>
                <w:rStyle w:val="ECCParagraph"/>
              </w:rPr>
            </w:pPr>
            <w:r w:rsidRPr="009456D8">
              <w:rPr>
                <w:rStyle w:val="ECCParagraph"/>
              </w:rPr>
              <w:t>Non-AAS</w:t>
            </w:r>
          </w:p>
        </w:tc>
        <w:tc>
          <w:tcPr>
            <w:tcW w:w="707" w:type="pct"/>
            <w:vAlign w:val="top"/>
          </w:tcPr>
          <w:p w14:paraId="242E6AC5" w14:textId="77777777" w:rsidR="007E29B1" w:rsidRPr="009456D8" w:rsidRDefault="007E29B1" w:rsidP="006B4169">
            <w:pPr>
              <w:rPr>
                <w:rStyle w:val="ECCParagraph"/>
              </w:rPr>
            </w:pPr>
            <w:r w:rsidRPr="009456D8">
              <w:rPr>
                <w:rStyle w:val="ECCParagraph"/>
              </w:rPr>
              <w:t>AAS</w:t>
            </w:r>
          </w:p>
        </w:tc>
      </w:tr>
      <w:tr w:rsidR="00E83B89" w:rsidRPr="009456D8" w14:paraId="43B83EC0" w14:textId="77777777" w:rsidTr="007342CA">
        <w:trPr>
          <w:trHeight w:val="265"/>
        </w:trPr>
        <w:tc>
          <w:tcPr>
            <w:tcW w:w="748" w:type="pct"/>
            <w:vAlign w:val="top"/>
          </w:tcPr>
          <w:p w14:paraId="053FF09D" w14:textId="2CA39D56" w:rsidR="007E29B1" w:rsidRPr="009456D8" w:rsidRDefault="007E29B1" w:rsidP="006B4169">
            <w:pPr>
              <w:rPr>
                <w:rStyle w:val="ECCParagraph"/>
              </w:rPr>
            </w:pPr>
            <w:r w:rsidRPr="009456D8">
              <w:rPr>
                <w:rStyle w:val="ECCParagraph"/>
              </w:rPr>
              <w:t>Non-Preferential frequency</w:t>
            </w:r>
          </w:p>
        </w:tc>
        <w:tc>
          <w:tcPr>
            <w:tcW w:w="795" w:type="pct"/>
            <w:vAlign w:val="top"/>
          </w:tcPr>
          <w:p w14:paraId="00FE6DD0" w14:textId="77777777" w:rsidR="007E29B1" w:rsidRPr="009456D8" w:rsidRDefault="007E29B1" w:rsidP="006B4169">
            <w:pPr>
              <w:rPr>
                <w:rStyle w:val="ECCParagraph"/>
              </w:rPr>
            </w:pPr>
            <w:r w:rsidRPr="009456D8">
              <w:rPr>
                <w:rStyle w:val="ECCParagraph"/>
              </w:rPr>
              <w:t>37</w:t>
            </w:r>
          </w:p>
        </w:tc>
        <w:tc>
          <w:tcPr>
            <w:tcW w:w="809" w:type="pct"/>
            <w:vAlign w:val="top"/>
          </w:tcPr>
          <w:p w14:paraId="3BC76F92" w14:textId="77777777" w:rsidR="007E29B1" w:rsidRPr="009456D8" w:rsidRDefault="007E29B1" w:rsidP="006B4169">
            <w:pPr>
              <w:rPr>
                <w:rStyle w:val="ECCParagraph"/>
              </w:rPr>
            </w:pPr>
            <w:r w:rsidRPr="009456D8">
              <w:rPr>
                <w:rStyle w:val="ECCParagraph"/>
              </w:rPr>
              <w:t>-17</w:t>
            </w:r>
          </w:p>
        </w:tc>
        <w:tc>
          <w:tcPr>
            <w:tcW w:w="523" w:type="pct"/>
            <w:vAlign w:val="top"/>
          </w:tcPr>
          <w:p w14:paraId="6D1017EB" w14:textId="77777777" w:rsidR="007E29B1" w:rsidRPr="009456D8" w:rsidRDefault="007E29B1" w:rsidP="006B4169">
            <w:pPr>
              <w:rPr>
                <w:rStyle w:val="ECCParagraph"/>
              </w:rPr>
            </w:pPr>
            <w:r w:rsidRPr="009456D8">
              <w:rPr>
                <w:rStyle w:val="ECCParagraph"/>
              </w:rPr>
              <w:t>0</w:t>
            </w:r>
          </w:p>
        </w:tc>
        <w:tc>
          <w:tcPr>
            <w:tcW w:w="803" w:type="pct"/>
            <w:vAlign w:val="top"/>
          </w:tcPr>
          <w:p w14:paraId="1D727C8C" w14:textId="77777777" w:rsidR="007E29B1" w:rsidRPr="009456D8" w:rsidRDefault="007E29B1" w:rsidP="006B4169">
            <w:pPr>
              <w:rPr>
                <w:rStyle w:val="ECCParagraph"/>
              </w:rPr>
            </w:pPr>
            <w:r w:rsidRPr="009456D8">
              <w:rPr>
                <w:rStyle w:val="ECCParagraph"/>
              </w:rPr>
              <w:t>33</w:t>
            </w:r>
          </w:p>
        </w:tc>
        <w:tc>
          <w:tcPr>
            <w:tcW w:w="615" w:type="pct"/>
            <w:vAlign w:val="top"/>
          </w:tcPr>
          <w:p w14:paraId="4C20C92C" w14:textId="77777777" w:rsidR="007E29B1" w:rsidRPr="009456D8" w:rsidRDefault="007E29B1" w:rsidP="006B4169">
            <w:pPr>
              <w:rPr>
                <w:rStyle w:val="ECCParagraph"/>
              </w:rPr>
            </w:pPr>
            <w:r w:rsidRPr="009456D8">
              <w:rPr>
                <w:rStyle w:val="ECCParagraph"/>
              </w:rPr>
              <w:t>22</w:t>
            </w:r>
          </w:p>
        </w:tc>
        <w:tc>
          <w:tcPr>
            <w:tcW w:w="707" w:type="pct"/>
            <w:vAlign w:val="top"/>
          </w:tcPr>
          <w:p w14:paraId="20D26D4F" w14:textId="77777777" w:rsidR="007E29B1" w:rsidRPr="009456D8" w:rsidRDefault="007E29B1" w:rsidP="006B4169">
            <w:pPr>
              <w:rPr>
                <w:rStyle w:val="ECCParagraph"/>
              </w:rPr>
            </w:pPr>
            <w:r w:rsidRPr="009456D8">
              <w:rPr>
                <w:rStyle w:val="ECCParagraph"/>
              </w:rPr>
              <w:t>35</w:t>
            </w:r>
          </w:p>
        </w:tc>
      </w:tr>
      <w:tr w:rsidR="007E29B1" w:rsidRPr="009456D8" w14:paraId="7598407A" w14:textId="77777777" w:rsidTr="007342CA">
        <w:trPr>
          <w:trHeight w:val="265"/>
        </w:trPr>
        <w:tc>
          <w:tcPr>
            <w:tcW w:w="748" w:type="pct"/>
            <w:vAlign w:val="top"/>
          </w:tcPr>
          <w:p w14:paraId="0E4C176E" w14:textId="1BD7ACC2" w:rsidR="007E29B1" w:rsidRPr="009456D8" w:rsidRDefault="007E29B1" w:rsidP="006B4169">
            <w:pPr>
              <w:rPr>
                <w:rStyle w:val="ECCParagraph"/>
              </w:rPr>
            </w:pPr>
            <w:r w:rsidRPr="009456D8">
              <w:rPr>
                <w:rStyle w:val="ECCParagraph"/>
              </w:rPr>
              <w:t>Preferential frequency</w:t>
            </w:r>
          </w:p>
        </w:tc>
        <w:tc>
          <w:tcPr>
            <w:tcW w:w="795" w:type="pct"/>
            <w:vAlign w:val="top"/>
          </w:tcPr>
          <w:p w14:paraId="182B9BF9" w14:textId="77777777" w:rsidR="007E29B1" w:rsidRPr="009456D8" w:rsidRDefault="007E29B1" w:rsidP="006B4169">
            <w:pPr>
              <w:rPr>
                <w:rStyle w:val="ECCParagraph"/>
              </w:rPr>
            </w:pPr>
            <w:r w:rsidRPr="009456D8">
              <w:rPr>
                <w:rStyle w:val="ECCParagraph"/>
              </w:rPr>
              <w:t>48</w:t>
            </w:r>
          </w:p>
        </w:tc>
        <w:tc>
          <w:tcPr>
            <w:tcW w:w="809" w:type="pct"/>
            <w:vAlign w:val="top"/>
          </w:tcPr>
          <w:p w14:paraId="5C0B5E18" w14:textId="77777777" w:rsidR="007E29B1" w:rsidRPr="009456D8" w:rsidRDefault="007E29B1" w:rsidP="006B4169">
            <w:pPr>
              <w:rPr>
                <w:rStyle w:val="ECCParagraph"/>
              </w:rPr>
            </w:pPr>
            <w:r w:rsidRPr="009456D8">
              <w:rPr>
                <w:rStyle w:val="ECCParagraph"/>
              </w:rPr>
              <w:t>26</w:t>
            </w:r>
          </w:p>
        </w:tc>
        <w:tc>
          <w:tcPr>
            <w:tcW w:w="523" w:type="pct"/>
            <w:vAlign w:val="top"/>
          </w:tcPr>
          <w:p w14:paraId="3B25B93A" w14:textId="77777777" w:rsidR="007E29B1" w:rsidRPr="009456D8" w:rsidRDefault="007E29B1" w:rsidP="006B4169">
            <w:pPr>
              <w:rPr>
                <w:rStyle w:val="ECCParagraph"/>
              </w:rPr>
            </w:pPr>
            <w:r w:rsidRPr="009456D8">
              <w:rPr>
                <w:rStyle w:val="ECCParagraph"/>
              </w:rPr>
              <w:t>48</w:t>
            </w:r>
          </w:p>
        </w:tc>
        <w:tc>
          <w:tcPr>
            <w:tcW w:w="2125" w:type="pct"/>
            <w:gridSpan w:val="3"/>
            <w:vAlign w:val="top"/>
          </w:tcPr>
          <w:p w14:paraId="313FBF3C" w14:textId="77777777" w:rsidR="007E29B1" w:rsidRPr="009456D8" w:rsidRDefault="007E29B1" w:rsidP="006B4169">
            <w:pPr>
              <w:rPr>
                <w:rStyle w:val="ECCParagraph"/>
              </w:rPr>
            </w:pPr>
            <w:r w:rsidRPr="009456D8">
              <w:rPr>
                <w:rStyle w:val="ECCParagraph"/>
              </w:rPr>
              <w:t>48</w:t>
            </w:r>
          </w:p>
        </w:tc>
      </w:tr>
      <w:tr w:rsidR="00D713CC" w:rsidRPr="00440CC5" w14:paraId="6194EAF5" w14:textId="77777777" w:rsidTr="00D713CC">
        <w:trPr>
          <w:trHeight w:val="265"/>
        </w:trPr>
        <w:tc>
          <w:tcPr>
            <w:tcW w:w="5000" w:type="pct"/>
            <w:gridSpan w:val="7"/>
            <w:vAlign w:val="top"/>
          </w:tcPr>
          <w:p w14:paraId="4FB2BD6A" w14:textId="4EBD3E74" w:rsidR="00D713CC" w:rsidRPr="00440CC5" w:rsidRDefault="00D713CC" w:rsidP="00440CC5">
            <w:pPr>
              <w:pStyle w:val="ECCTablenote"/>
              <w:rPr>
                <w:rStyle w:val="ECCParagraph"/>
                <w:sz w:val="16"/>
              </w:rPr>
            </w:pPr>
            <w:r w:rsidRPr="00440CC5">
              <w:rPr>
                <w:rStyle w:val="ECCParagraph"/>
                <w:sz w:val="16"/>
              </w:rPr>
              <w:t>Note:</w:t>
            </w:r>
          </w:p>
          <w:p w14:paraId="17196666" w14:textId="3C0B5103" w:rsidR="00D713CC" w:rsidRPr="00440CC5" w:rsidRDefault="00D713CC" w:rsidP="007342CA">
            <w:pPr>
              <w:pStyle w:val="ECCTablenote"/>
              <w:ind w:left="0" w:firstLine="0"/>
              <w:rPr>
                <w:rStyle w:val="ECCParagraph"/>
                <w:sz w:val="16"/>
              </w:rPr>
            </w:pPr>
            <w:r w:rsidRPr="00440CC5">
              <w:rPr>
                <w:rStyle w:val="ECCParagraph"/>
                <w:sz w:val="16"/>
              </w:rPr>
              <w:t xml:space="preserve">Non-Preferential frequency is defined as the case where the local area network has full or partial frequency overlap with at least one of the neighbouring local area networks. </w:t>
            </w:r>
          </w:p>
          <w:p w14:paraId="528208B5" w14:textId="192FC552" w:rsidR="00D713CC" w:rsidRPr="00440CC5" w:rsidRDefault="00D713CC" w:rsidP="007342CA">
            <w:pPr>
              <w:pStyle w:val="ECCTablenote"/>
              <w:ind w:left="0" w:firstLine="0"/>
              <w:rPr>
                <w:rStyle w:val="ECCParagraph"/>
                <w:sz w:val="16"/>
              </w:rPr>
            </w:pPr>
            <w:r w:rsidRPr="00440CC5">
              <w:rPr>
                <w:rStyle w:val="ECCParagraph"/>
                <w:sz w:val="16"/>
              </w:rPr>
              <w:t>Preferential frequency is defined as the case where the local area network has no-frequency overlap (full or partial) with any neighbouring local area networks.</w:t>
            </w:r>
          </w:p>
        </w:tc>
      </w:tr>
    </w:tbl>
    <w:p w14:paraId="7FAF1AE6" w14:textId="0AFB0871" w:rsidR="00A65EE7" w:rsidRPr="009456D8" w:rsidRDefault="00A65EE7" w:rsidP="00A65EE7">
      <w:pPr>
        <w:rPr>
          <w:rStyle w:val="ECCParagraph"/>
        </w:rPr>
      </w:pPr>
      <w:r w:rsidRPr="009456D8">
        <w:rPr>
          <w:rStyle w:val="ECCParagraph"/>
        </w:rPr>
        <w:t>Based on the simulation results, it is proposed to use the following field strength values at the local area network coverage border</w:t>
      </w:r>
      <w:r w:rsidR="000244D4" w:rsidRPr="009456D8">
        <w:rPr>
          <w:rStyle w:val="ECCParagraph"/>
        </w:rPr>
        <w:t xml:space="preserve"> for unsynchronised operation</w:t>
      </w:r>
      <w:r w:rsidRPr="009456D8">
        <w:rPr>
          <w:rStyle w:val="ECCParagraph"/>
        </w:rPr>
        <w:t>.</w:t>
      </w:r>
    </w:p>
    <w:p w14:paraId="3023D5DB" w14:textId="4D11B731" w:rsidR="00DF472E" w:rsidRPr="009456D8" w:rsidRDefault="00DF472E" w:rsidP="00C12604">
      <w:pPr>
        <w:pStyle w:val="Caption"/>
        <w:keepNext/>
        <w:rPr>
          <w:rStyle w:val="ECCParagraph"/>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30</w:t>
      </w:r>
      <w:r w:rsidRPr="009456D8">
        <w:rPr>
          <w:rStyle w:val="ECCParagraph"/>
        </w:rPr>
        <w:fldChar w:fldCharType="end"/>
      </w:r>
      <w:r w:rsidR="007E29B1" w:rsidRPr="009456D8">
        <w:rPr>
          <w:rStyle w:val="ECCParagraph"/>
        </w:rPr>
        <w:t>: Field strength values (dBµV/m/5 MHz) at 3</w:t>
      </w:r>
      <w:r w:rsidR="007F43E2" w:rsidRPr="009456D8">
        <w:rPr>
          <w:rStyle w:val="ECCParagraph"/>
        </w:rPr>
        <w:t xml:space="preserve"> </w:t>
      </w:r>
      <w:r w:rsidR="007E29B1" w:rsidRPr="009456D8">
        <w:rPr>
          <w:rStyle w:val="ECCParagraph"/>
        </w:rPr>
        <w:t>m at each local area network coverage border between WBB LMP neighbouring local area networks in unsynchroni</w:t>
      </w:r>
      <w:r w:rsidR="00987007" w:rsidRPr="009456D8">
        <w:rPr>
          <w:rStyle w:val="ECCParagraph"/>
        </w:rPr>
        <w:t>s</w:t>
      </w:r>
      <w:r w:rsidR="007E29B1" w:rsidRPr="009456D8">
        <w:rPr>
          <w:rStyle w:val="ECCParagraph"/>
        </w:rPr>
        <w:t>ed operation</w:t>
      </w:r>
    </w:p>
    <w:tbl>
      <w:tblPr>
        <w:tblStyle w:val="ECCTable-redheader"/>
        <w:tblW w:w="0" w:type="auto"/>
        <w:tblInd w:w="0" w:type="dxa"/>
        <w:tblLook w:val="04A0" w:firstRow="1" w:lastRow="0" w:firstColumn="1" w:lastColumn="0" w:noHBand="0" w:noVBand="1"/>
      </w:tblPr>
      <w:tblGrid>
        <w:gridCol w:w="2607"/>
        <w:gridCol w:w="2350"/>
        <w:gridCol w:w="2350"/>
      </w:tblGrid>
      <w:tr w:rsidR="007E29B1" w:rsidRPr="009456D8" w14:paraId="2A38DC19" w14:textId="77777777" w:rsidTr="006B4169">
        <w:trPr>
          <w:cnfStyle w:val="100000000000" w:firstRow="1" w:lastRow="0" w:firstColumn="0" w:lastColumn="0" w:oddVBand="0" w:evenVBand="0" w:oddHBand="0" w:evenHBand="0" w:firstRowFirstColumn="0" w:firstRowLastColumn="0" w:lastRowFirstColumn="0" w:lastRowLastColumn="0"/>
          <w:trHeight w:val="265"/>
        </w:trPr>
        <w:tc>
          <w:tcPr>
            <w:tcW w:w="0" w:type="auto"/>
          </w:tcPr>
          <w:p w14:paraId="4192BE80" w14:textId="77777777" w:rsidR="007E29B1" w:rsidRPr="009456D8" w:rsidRDefault="007E29B1" w:rsidP="00C12604">
            <w:pPr>
              <w:keepNext/>
              <w:keepLines/>
              <w:rPr>
                <w:rStyle w:val="ECCParagraph"/>
              </w:rPr>
            </w:pPr>
            <w:r w:rsidRPr="009456D8">
              <w:rPr>
                <w:rStyle w:val="ECCParagraph"/>
              </w:rPr>
              <w:t>Environment</w:t>
            </w:r>
          </w:p>
        </w:tc>
        <w:tc>
          <w:tcPr>
            <w:tcW w:w="0" w:type="auto"/>
          </w:tcPr>
          <w:p w14:paraId="35A30E6A" w14:textId="77777777" w:rsidR="007E29B1" w:rsidRPr="009456D8" w:rsidRDefault="007E29B1" w:rsidP="005448C0">
            <w:pPr>
              <w:keepNext/>
              <w:keepLines/>
              <w:spacing w:after="0"/>
              <w:rPr>
                <w:rStyle w:val="ECCParagraph"/>
              </w:rPr>
            </w:pPr>
            <w:r w:rsidRPr="009456D8">
              <w:rPr>
                <w:rStyle w:val="ECCParagraph"/>
              </w:rPr>
              <w:t>LP BS</w:t>
            </w:r>
          </w:p>
          <w:p w14:paraId="4B6CD126" w14:textId="2A057B3F" w:rsidR="007E29B1" w:rsidRPr="009456D8" w:rsidRDefault="007E29B1" w:rsidP="005448C0">
            <w:pPr>
              <w:keepNext/>
              <w:keepLines/>
              <w:spacing w:before="0"/>
              <w:rPr>
                <w:rStyle w:val="ECCParagraph"/>
              </w:rPr>
            </w:pPr>
            <w:r w:rsidRPr="009456D8">
              <w:rPr>
                <w:rStyle w:val="ECCParagraph"/>
              </w:rPr>
              <w:t>Urban/Suburban/Rural</w:t>
            </w:r>
          </w:p>
        </w:tc>
        <w:tc>
          <w:tcPr>
            <w:tcW w:w="0" w:type="auto"/>
          </w:tcPr>
          <w:p w14:paraId="28A07413" w14:textId="77777777" w:rsidR="007E29B1" w:rsidRPr="009456D8" w:rsidRDefault="007E29B1" w:rsidP="005448C0">
            <w:pPr>
              <w:keepNext/>
              <w:keepLines/>
              <w:spacing w:after="0"/>
              <w:rPr>
                <w:rStyle w:val="ECCParagraph"/>
              </w:rPr>
            </w:pPr>
            <w:r w:rsidRPr="009456D8">
              <w:rPr>
                <w:rStyle w:val="ECCParagraph"/>
              </w:rPr>
              <w:t>MP BS</w:t>
            </w:r>
          </w:p>
          <w:p w14:paraId="2E91CB81" w14:textId="2F55F754" w:rsidR="007E29B1" w:rsidRPr="009456D8" w:rsidRDefault="007E29B1" w:rsidP="005448C0">
            <w:pPr>
              <w:keepNext/>
              <w:keepLines/>
              <w:spacing w:before="0"/>
              <w:rPr>
                <w:rStyle w:val="ECCParagraph"/>
              </w:rPr>
            </w:pPr>
            <w:r w:rsidRPr="009456D8">
              <w:rPr>
                <w:rStyle w:val="ECCParagraph"/>
              </w:rPr>
              <w:t>Urban/Suburban/Rural</w:t>
            </w:r>
          </w:p>
        </w:tc>
      </w:tr>
      <w:tr w:rsidR="007E29B1" w:rsidRPr="009456D8" w14:paraId="5B4C16F0" w14:textId="77777777" w:rsidTr="006B4169">
        <w:trPr>
          <w:trHeight w:val="265"/>
        </w:trPr>
        <w:tc>
          <w:tcPr>
            <w:tcW w:w="0" w:type="auto"/>
          </w:tcPr>
          <w:p w14:paraId="62606274" w14:textId="58B19D79" w:rsidR="007E29B1" w:rsidRPr="009456D8" w:rsidRDefault="007E29B1" w:rsidP="00C12604">
            <w:pPr>
              <w:keepNext/>
              <w:keepLines/>
              <w:rPr>
                <w:rStyle w:val="ECCParagraph"/>
              </w:rPr>
            </w:pPr>
            <w:r w:rsidRPr="009456D8">
              <w:rPr>
                <w:rStyle w:val="ECCParagraph"/>
              </w:rPr>
              <w:t>Non-Preferential frequency</w:t>
            </w:r>
          </w:p>
        </w:tc>
        <w:tc>
          <w:tcPr>
            <w:tcW w:w="0" w:type="auto"/>
          </w:tcPr>
          <w:p w14:paraId="26ADDEE6" w14:textId="77777777" w:rsidR="007E29B1" w:rsidRPr="009456D8" w:rsidRDefault="007E29B1" w:rsidP="00C12604">
            <w:pPr>
              <w:keepNext/>
              <w:keepLines/>
              <w:rPr>
                <w:rStyle w:val="ECCParagraph"/>
              </w:rPr>
            </w:pPr>
            <w:r w:rsidRPr="009456D8">
              <w:rPr>
                <w:rStyle w:val="ECCParagraph"/>
              </w:rPr>
              <w:t>32</w:t>
            </w:r>
          </w:p>
        </w:tc>
        <w:tc>
          <w:tcPr>
            <w:tcW w:w="0" w:type="auto"/>
          </w:tcPr>
          <w:p w14:paraId="774CE076" w14:textId="77777777" w:rsidR="007E29B1" w:rsidRPr="009456D8" w:rsidRDefault="007E29B1" w:rsidP="00C12604">
            <w:pPr>
              <w:keepNext/>
              <w:keepLines/>
              <w:rPr>
                <w:rStyle w:val="ECCParagraph"/>
              </w:rPr>
            </w:pPr>
            <w:r w:rsidRPr="009456D8">
              <w:rPr>
                <w:rStyle w:val="ECCParagraph"/>
              </w:rPr>
              <w:t>N.A</w:t>
            </w:r>
          </w:p>
        </w:tc>
      </w:tr>
      <w:tr w:rsidR="007E29B1" w:rsidRPr="009456D8" w14:paraId="400771B7" w14:textId="77777777" w:rsidTr="006B4169">
        <w:trPr>
          <w:trHeight w:val="265"/>
        </w:trPr>
        <w:tc>
          <w:tcPr>
            <w:tcW w:w="0" w:type="auto"/>
          </w:tcPr>
          <w:p w14:paraId="1118C9A3" w14:textId="79D76C11" w:rsidR="007E29B1" w:rsidRPr="009456D8" w:rsidRDefault="007E29B1" w:rsidP="00C12604">
            <w:pPr>
              <w:keepNext/>
              <w:keepLines/>
              <w:rPr>
                <w:rStyle w:val="ECCParagraph"/>
              </w:rPr>
            </w:pPr>
            <w:r w:rsidRPr="009456D8">
              <w:rPr>
                <w:rStyle w:val="ECCParagraph"/>
              </w:rPr>
              <w:t>Preferential frequency</w:t>
            </w:r>
          </w:p>
        </w:tc>
        <w:tc>
          <w:tcPr>
            <w:tcW w:w="0" w:type="auto"/>
          </w:tcPr>
          <w:p w14:paraId="7EFC1A86" w14:textId="77777777" w:rsidR="007E29B1" w:rsidRPr="009456D8" w:rsidRDefault="007E29B1" w:rsidP="00C12604">
            <w:pPr>
              <w:keepNext/>
              <w:keepLines/>
              <w:rPr>
                <w:rStyle w:val="ECCParagraph"/>
              </w:rPr>
            </w:pPr>
            <w:r w:rsidRPr="009456D8">
              <w:rPr>
                <w:rStyle w:val="ECCParagraph"/>
              </w:rPr>
              <w:t>48</w:t>
            </w:r>
          </w:p>
        </w:tc>
        <w:tc>
          <w:tcPr>
            <w:tcW w:w="0" w:type="auto"/>
          </w:tcPr>
          <w:p w14:paraId="28927C3E" w14:textId="77777777" w:rsidR="007E29B1" w:rsidRPr="009456D8" w:rsidRDefault="007E29B1" w:rsidP="00C12604">
            <w:pPr>
              <w:keepNext/>
              <w:keepLines/>
              <w:rPr>
                <w:rStyle w:val="ECCParagraph"/>
              </w:rPr>
            </w:pPr>
            <w:r w:rsidRPr="009456D8">
              <w:rPr>
                <w:rStyle w:val="ECCParagraph"/>
              </w:rPr>
              <w:t>26 for non-AAS BS</w:t>
            </w:r>
          </w:p>
          <w:p w14:paraId="16B53037" w14:textId="77777777" w:rsidR="007E29B1" w:rsidRPr="009456D8" w:rsidRDefault="007E29B1" w:rsidP="00C12604">
            <w:pPr>
              <w:keepNext/>
              <w:keepLines/>
              <w:rPr>
                <w:rStyle w:val="ECCParagraph"/>
              </w:rPr>
            </w:pPr>
            <w:r w:rsidRPr="009456D8">
              <w:rPr>
                <w:rStyle w:val="ECCParagraph"/>
              </w:rPr>
              <w:t>48 for AAS BS</w:t>
            </w:r>
          </w:p>
        </w:tc>
      </w:tr>
    </w:tbl>
    <w:p w14:paraId="78A25B1C" w14:textId="0EA599B2" w:rsidR="007E29B1" w:rsidRPr="009456D8" w:rsidRDefault="007E29B1" w:rsidP="00795BD1">
      <w:pPr>
        <w:rPr>
          <w:rStyle w:val="ECCParagraph"/>
        </w:rPr>
      </w:pPr>
      <w:r w:rsidRPr="009456D8">
        <w:rPr>
          <w:rStyle w:val="ECCParagraph"/>
        </w:rPr>
        <w:t xml:space="preserve">In case of synchronised operation with neighbouring local area networks, the </w:t>
      </w:r>
      <w:r w:rsidR="00961488" w:rsidRPr="009456D8">
        <w:rPr>
          <w:rStyle w:val="ECCParagraph"/>
        </w:rPr>
        <w:t>field s</w:t>
      </w:r>
      <w:r w:rsidRPr="009456D8">
        <w:rPr>
          <w:rStyle w:val="ECCParagraph"/>
        </w:rPr>
        <w:t xml:space="preserve">trength values in </w:t>
      </w:r>
      <w:r w:rsidR="00A65EE7" w:rsidRPr="009456D8">
        <w:rPr>
          <w:rStyle w:val="ECCParagraph"/>
        </w:rPr>
        <w:fldChar w:fldCharType="begin"/>
      </w:r>
      <w:r w:rsidR="00A65EE7" w:rsidRPr="009456D8">
        <w:rPr>
          <w:rStyle w:val="ECCParagraph"/>
        </w:rPr>
        <w:instrText xml:space="preserve"> REF _Ref161924369 \h </w:instrText>
      </w:r>
      <w:r w:rsidR="004A6E2E" w:rsidRPr="009456D8">
        <w:rPr>
          <w:rStyle w:val="ECCParagraph"/>
        </w:rPr>
        <w:instrText xml:space="preserve"> \* MERGEFORMAT </w:instrText>
      </w:r>
      <w:r w:rsidR="00A65EE7" w:rsidRPr="009456D8">
        <w:rPr>
          <w:rStyle w:val="ECCParagraph"/>
        </w:rPr>
      </w:r>
      <w:r w:rsidR="00A65EE7" w:rsidRPr="009456D8">
        <w:rPr>
          <w:rStyle w:val="ECCParagraph"/>
        </w:rPr>
        <w:fldChar w:fldCharType="separate"/>
      </w:r>
      <w:r w:rsidR="00C12604" w:rsidRPr="009456D8">
        <w:rPr>
          <w:rStyle w:val="ECCParagraph"/>
        </w:rPr>
        <w:t>Table 31</w:t>
      </w:r>
      <w:r w:rsidR="00A65EE7" w:rsidRPr="009456D8">
        <w:rPr>
          <w:rStyle w:val="ECCParagraph"/>
        </w:rPr>
        <w:fldChar w:fldCharType="end"/>
      </w:r>
      <w:r w:rsidRPr="009456D8">
        <w:rPr>
          <w:rStyle w:val="ECCParagraph"/>
        </w:rPr>
        <w:t xml:space="preserve"> can be considered for both non-AAS and AAS.</w:t>
      </w:r>
    </w:p>
    <w:p w14:paraId="078E3504" w14:textId="5E65E33F" w:rsidR="007E29B1" w:rsidRPr="009456D8" w:rsidRDefault="007E29B1" w:rsidP="0023574E">
      <w:pPr>
        <w:pStyle w:val="Caption"/>
        <w:keepNext/>
        <w:rPr>
          <w:rStyle w:val="ECCParagraph"/>
        </w:rPr>
      </w:pPr>
      <w:bookmarkStart w:id="247" w:name="_Ref161924369"/>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31</w:t>
      </w:r>
      <w:r w:rsidRPr="009456D8">
        <w:rPr>
          <w:rStyle w:val="ECCParagraph"/>
        </w:rPr>
        <w:fldChar w:fldCharType="end"/>
      </w:r>
      <w:bookmarkEnd w:id="247"/>
      <w:r w:rsidRPr="009456D8">
        <w:rPr>
          <w:rStyle w:val="ECCParagraph"/>
        </w:rPr>
        <w:t>: Field strength values (dBµV/m/5 MHz) at 3</w:t>
      </w:r>
      <w:r w:rsidR="007F43E2" w:rsidRPr="009456D8">
        <w:rPr>
          <w:rStyle w:val="ECCParagraph"/>
        </w:rPr>
        <w:t xml:space="preserve"> </w:t>
      </w:r>
      <w:r w:rsidRPr="009456D8">
        <w:rPr>
          <w:rStyle w:val="ECCParagraph"/>
        </w:rPr>
        <w:t>m at each local area network coverage border for synchroni</w:t>
      </w:r>
      <w:r w:rsidR="006B4169" w:rsidRPr="009456D8">
        <w:rPr>
          <w:rStyle w:val="ECCParagraph"/>
        </w:rPr>
        <w:t>s</w:t>
      </w:r>
      <w:r w:rsidRPr="009456D8">
        <w:rPr>
          <w:rStyle w:val="ECCParagraph"/>
        </w:rPr>
        <w:t>ed operation with neighbouring local area networks (for both non-AAS and AAS BS)</w:t>
      </w:r>
    </w:p>
    <w:tbl>
      <w:tblPr>
        <w:tblStyle w:val="ECCTable-redheader"/>
        <w:tblW w:w="3752" w:type="pct"/>
        <w:tblInd w:w="0" w:type="dxa"/>
        <w:tblLook w:val="04A0" w:firstRow="1" w:lastRow="0" w:firstColumn="1" w:lastColumn="0" w:noHBand="0" w:noVBand="1"/>
      </w:tblPr>
      <w:tblGrid>
        <w:gridCol w:w="2718"/>
        <w:gridCol w:w="4508"/>
      </w:tblGrid>
      <w:tr w:rsidR="00C12604" w:rsidRPr="009456D8" w14:paraId="3D84A4F3" w14:textId="77777777" w:rsidTr="00C12604">
        <w:trPr>
          <w:cnfStyle w:val="100000000000" w:firstRow="1" w:lastRow="0" w:firstColumn="0" w:lastColumn="0" w:oddVBand="0" w:evenVBand="0" w:oddHBand="0" w:evenHBand="0" w:firstRowFirstColumn="0" w:firstRowLastColumn="0" w:lastRowFirstColumn="0" w:lastRowLastColumn="0"/>
          <w:trHeight w:val="265"/>
        </w:trPr>
        <w:tc>
          <w:tcPr>
            <w:tcW w:w="1881" w:type="pct"/>
            <w:tcBorders>
              <w:top w:val="single" w:sz="4" w:space="0" w:color="FFFFFF" w:themeColor="background1"/>
              <w:left w:val="single" w:sz="4" w:space="0" w:color="FFFFFF" w:themeColor="background1"/>
            </w:tcBorders>
            <w:vAlign w:val="top"/>
          </w:tcPr>
          <w:p w14:paraId="75948708" w14:textId="77777777" w:rsidR="007E29B1" w:rsidRPr="009456D8" w:rsidRDefault="007E29B1" w:rsidP="00F10428">
            <w:pPr>
              <w:keepNext/>
              <w:rPr>
                <w:rStyle w:val="ECCParagraph"/>
              </w:rPr>
            </w:pPr>
            <w:r w:rsidRPr="009456D8">
              <w:rPr>
                <w:rStyle w:val="ECCParagraph"/>
              </w:rPr>
              <w:t>Environment</w:t>
            </w:r>
          </w:p>
        </w:tc>
        <w:tc>
          <w:tcPr>
            <w:tcW w:w="3119" w:type="pct"/>
            <w:tcBorders>
              <w:top w:val="single" w:sz="4" w:space="0" w:color="FFFFFF" w:themeColor="background1"/>
            </w:tcBorders>
            <w:vAlign w:val="top"/>
          </w:tcPr>
          <w:p w14:paraId="5E0D4107" w14:textId="0206004F" w:rsidR="007E29B1" w:rsidRPr="009456D8" w:rsidRDefault="007E29B1" w:rsidP="00F10428">
            <w:pPr>
              <w:keepNext/>
              <w:rPr>
                <w:rStyle w:val="ECCParagraph"/>
              </w:rPr>
            </w:pPr>
            <w:r w:rsidRPr="009456D8">
              <w:rPr>
                <w:rStyle w:val="ECCParagraph"/>
              </w:rPr>
              <w:t xml:space="preserve">Field </w:t>
            </w:r>
            <w:r w:rsidR="00B7255B" w:rsidRPr="009456D8">
              <w:rPr>
                <w:rStyle w:val="ECCParagraph"/>
              </w:rPr>
              <w:t>strength</w:t>
            </w:r>
            <w:r w:rsidRPr="009456D8">
              <w:rPr>
                <w:rStyle w:val="ECCParagraph"/>
              </w:rPr>
              <w:t xml:space="preserve"> </w:t>
            </w:r>
            <w:r w:rsidR="00961488" w:rsidRPr="009456D8">
              <w:rPr>
                <w:rStyle w:val="ECCParagraph"/>
              </w:rPr>
              <w:t xml:space="preserve">value </w:t>
            </w:r>
            <w:r w:rsidRPr="009456D8">
              <w:rPr>
                <w:rStyle w:val="ECCParagraph"/>
              </w:rPr>
              <w:t>(dBµV/m/5 MHz)</w:t>
            </w:r>
          </w:p>
        </w:tc>
      </w:tr>
      <w:tr w:rsidR="007E29B1" w:rsidRPr="009456D8" w14:paraId="37BAB75B" w14:textId="77777777" w:rsidTr="00C12604">
        <w:trPr>
          <w:trHeight w:val="265"/>
        </w:trPr>
        <w:tc>
          <w:tcPr>
            <w:tcW w:w="1881" w:type="pct"/>
            <w:vAlign w:val="top"/>
          </w:tcPr>
          <w:p w14:paraId="24B8DE56" w14:textId="0FFE2A62" w:rsidR="007E29B1" w:rsidRPr="009456D8" w:rsidRDefault="007E29B1" w:rsidP="00F10428">
            <w:pPr>
              <w:keepNext/>
              <w:rPr>
                <w:rStyle w:val="ECCParagraph"/>
              </w:rPr>
            </w:pPr>
            <w:r w:rsidRPr="009456D8">
              <w:rPr>
                <w:rStyle w:val="ECCParagraph"/>
              </w:rPr>
              <w:t>Urban/Suburban/Rural</w:t>
            </w:r>
          </w:p>
        </w:tc>
        <w:tc>
          <w:tcPr>
            <w:tcW w:w="3119" w:type="pct"/>
            <w:vAlign w:val="top"/>
          </w:tcPr>
          <w:p w14:paraId="63365DD6" w14:textId="77777777" w:rsidR="007E29B1" w:rsidRPr="009456D8" w:rsidRDefault="007E29B1" w:rsidP="00F10428">
            <w:pPr>
              <w:keepNext/>
              <w:rPr>
                <w:rStyle w:val="ECCParagraph"/>
              </w:rPr>
            </w:pPr>
            <w:r w:rsidRPr="009456D8">
              <w:rPr>
                <w:rStyle w:val="ECCParagraph"/>
              </w:rPr>
              <w:t>61</w:t>
            </w:r>
          </w:p>
        </w:tc>
      </w:tr>
    </w:tbl>
    <w:p w14:paraId="1118E505" w14:textId="10070ED5" w:rsidR="007E29B1" w:rsidRPr="009456D8" w:rsidRDefault="007E29B1" w:rsidP="00795BD1">
      <w:pPr>
        <w:rPr>
          <w:rStyle w:val="ECCParagraph"/>
        </w:rPr>
      </w:pPr>
      <w:r w:rsidRPr="009456D8">
        <w:rPr>
          <w:rStyle w:val="ECCParagraph"/>
        </w:rPr>
        <w:t>There are several possible case</w:t>
      </w:r>
      <w:r w:rsidR="00813446" w:rsidRPr="009456D8">
        <w:rPr>
          <w:rStyle w:val="ECCParagraph"/>
        </w:rPr>
        <w:t>-</w:t>
      </w:r>
      <w:r w:rsidRPr="009456D8">
        <w:rPr>
          <w:rStyle w:val="ECCParagraph"/>
        </w:rPr>
        <w:t>by</w:t>
      </w:r>
      <w:r w:rsidR="00813446" w:rsidRPr="009456D8">
        <w:rPr>
          <w:rStyle w:val="ECCParagraph"/>
        </w:rPr>
        <w:t>-</w:t>
      </w:r>
      <w:r w:rsidRPr="009456D8">
        <w:rPr>
          <w:rStyle w:val="ECCParagraph"/>
        </w:rPr>
        <w:t>case coordination solutions between two local area networks. This study proposes two:</w:t>
      </w:r>
    </w:p>
    <w:p w14:paraId="0316A4D2" w14:textId="358F18A1" w:rsidR="007E29B1" w:rsidRPr="009456D8" w:rsidRDefault="007E29B1" w:rsidP="00795BD1">
      <w:pPr>
        <w:pStyle w:val="ECCBulletsLv1"/>
        <w:rPr>
          <w:rStyle w:val="ECCParagraph"/>
        </w:rPr>
      </w:pPr>
      <w:r w:rsidRPr="009456D8">
        <w:rPr>
          <w:rStyle w:val="ECCParagraph"/>
        </w:rPr>
        <w:t xml:space="preserve">1) Synchronisation between two neighbouring local area networks; </w:t>
      </w:r>
    </w:p>
    <w:p w14:paraId="16BDC204" w14:textId="77777777" w:rsidR="007E29B1" w:rsidRPr="009456D8" w:rsidRDefault="007E29B1" w:rsidP="00795BD1">
      <w:pPr>
        <w:pStyle w:val="ECCBulletsLv1"/>
        <w:rPr>
          <w:rStyle w:val="ECCParagraph"/>
        </w:rPr>
      </w:pPr>
      <w:r w:rsidRPr="009456D8">
        <w:rPr>
          <w:rStyle w:val="ECCParagraph"/>
        </w:rPr>
        <w:t>2) Field strength levels at the local area network coverage edge between two local area networks.</w:t>
      </w:r>
    </w:p>
    <w:p w14:paraId="387F7BD3" w14:textId="44B0FD9A" w:rsidR="00DF5746" w:rsidRPr="009456D8" w:rsidRDefault="007E29B1" w:rsidP="006B4169">
      <w:pPr>
        <w:rPr>
          <w:rStyle w:val="ECCParagraph"/>
        </w:rPr>
      </w:pPr>
      <w:r w:rsidRPr="009456D8">
        <w:rPr>
          <w:rStyle w:val="ECCParagraph"/>
        </w:rPr>
        <w:t>The field strength level can be defined as function of the acceptable throughput loss. As a sensitivity analysis the field strength level of</w:t>
      </w:r>
      <w:r w:rsidR="00F46F23" w:rsidRPr="009456D8">
        <w:rPr>
          <w:rStyle w:val="ECCParagraph"/>
        </w:rPr>
        <w:t xml:space="preserve"> throughput losses of 10%, 20%, </w:t>
      </w:r>
      <w:r w:rsidR="00961488" w:rsidRPr="009456D8">
        <w:rPr>
          <w:rStyle w:val="ECCParagraph"/>
        </w:rPr>
        <w:t xml:space="preserve">and </w:t>
      </w:r>
      <w:r w:rsidRPr="009456D8">
        <w:rPr>
          <w:rStyle w:val="ECCParagraph"/>
        </w:rPr>
        <w:t xml:space="preserve">30% was given for information in addition to the agreed 5% throughput loss. The choice of the field </w:t>
      </w:r>
      <w:r w:rsidR="00F46F23" w:rsidRPr="009456D8">
        <w:rPr>
          <w:rStyle w:val="ECCParagraph"/>
        </w:rPr>
        <w:t>strength</w:t>
      </w:r>
      <w:r w:rsidRPr="009456D8">
        <w:rPr>
          <w:rStyle w:val="ECCParagraph"/>
        </w:rPr>
        <w:t xml:space="preserve"> values at different throughput losses can be made at national level (on </w:t>
      </w:r>
      <w:r w:rsidR="006B4169" w:rsidRPr="009456D8">
        <w:rPr>
          <w:rStyle w:val="ECCParagraph"/>
        </w:rPr>
        <w:t>case-by-case</w:t>
      </w:r>
      <w:r w:rsidRPr="009456D8">
        <w:rPr>
          <w:rStyle w:val="ECCParagraph"/>
        </w:rPr>
        <w:t xml:space="preserve"> basis) based on the principle of equ</w:t>
      </w:r>
      <w:r w:rsidR="00414F00" w:rsidRPr="009456D8">
        <w:rPr>
          <w:rStyle w:val="ECCParagraph"/>
        </w:rPr>
        <w:t>al access to the spectrum use.</w:t>
      </w:r>
    </w:p>
    <w:p w14:paraId="52EA9497" w14:textId="77777777" w:rsidR="00130CB9" w:rsidRPr="009456D8" w:rsidRDefault="00130CB9" w:rsidP="00130CB9">
      <w:pPr>
        <w:pStyle w:val="Heading3"/>
        <w:rPr>
          <w:rStyle w:val="ECCParagraph"/>
        </w:rPr>
      </w:pPr>
      <w:bookmarkStart w:id="248" w:name="_Toc155777262"/>
      <w:bookmarkStart w:id="249" w:name="_Toc160031476"/>
      <w:bookmarkStart w:id="250" w:name="_Toc160181042"/>
      <w:bookmarkStart w:id="251" w:name="_Toc172791735"/>
      <w:r w:rsidRPr="009456D8">
        <w:rPr>
          <w:rStyle w:val="ECCParagraph"/>
        </w:rPr>
        <w:lastRenderedPageBreak/>
        <w:t>Summary and Conclusions</w:t>
      </w:r>
      <w:bookmarkEnd w:id="248"/>
      <w:bookmarkEnd w:id="249"/>
      <w:bookmarkEnd w:id="250"/>
      <w:bookmarkEnd w:id="251"/>
    </w:p>
    <w:p w14:paraId="1761A535" w14:textId="1AA33F7A" w:rsidR="008D4CBA" w:rsidRPr="009456D8" w:rsidRDefault="008D4CBA" w:rsidP="00046686">
      <w:pPr>
        <w:pStyle w:val="Caption"/>
        <w:keepNext/>
        <w:rPr>
          <w:rStyle w:val="ECCParagraph"/>
          <w:rFonts w:eastAsia="Calibri"/>
        </w:rPr>
      </w:pPr>
      <w:r w:rsidRPr="009456D8">
        <w:rPr>
          <w:rStyle w:val="ECCParagraph"/>
          <w:rFonts w:eastAsia="Calibri"/>
        </w:rPr>
        <w:t xml:space="preserve">Table </w:t>
      </w:r>
      <w:r w:rsidRPr="009456D8">
        <w:rPr>
          <w:rStyle w:val="ECCParagraph"/>
          <w:rFonts w:eastAsia="Calibri"/>
        </w:rPr>
        <w:fldChar w:fldCharType="begin"/>
      </w:r>
      <w:r w:rsidRPr="009456D8">
        <w:rPr>
          <w:rStyle w:val="ECCParagraph"/>
          <w:rFonts w:eastAsia="Calibri"/>
        </w:rPr>
        <w:instrText xml:space="preserve"> SEQ Table \* ARABIC </w:instrText>
      </w:r>
      <w:r w:rsidRPr="009456D8">
        <w:rPr>
          <w:rStyle w:val="ECCParagraph"/>
          <w:rFonts w:eastAsia="Calibri"/>
        </w:rPr>
        <w:fldChar w:fldCharType="separate"/>
      </w:r>
      <w:r w:rsidR="00C12604" w:rsidRPr="009456D8">
        <w:rPr>
          <w:rStyle w:val="ECCParagraph"/>
          <w:rFonts w:eastAsia="Calibri"/>
        </w:rPr>
        <w:t>32</w:t>
      </w:r>
      <w:r w:rsidRPr="009456D8">
        <w:rPr>
          <w:rStyle w:val="ECCParagraph"/>
          <w:rFonts w:eastAsia="Calibri"/>
        </w:rPr>
        <w:fldChar w:fldCharType="end"/>
      </w:r>
      <w:r w:rsidRPr="009456D8">
        <w:rPr>
          <w:rStyle w:val="ECCParagraph"/>
          <w:rFonts w:eastAsia="Calibri"/>
        </w:rPr>
        <w:t>: Separation distances between WBB LMPs in unsynchronised operation</w:t>
      </w:r>
    </w:p>
    <w:p w14:paraId="3F0213A0" w14:textId="09762980" w:rsidR="008D4CBA" w:rsidRPr="009456D8" w:rsidRDefault="00725AD0" w:rsidP="00046686">
      <w:pPr>
        <w:keepNext/>
        <w:rPr>
          <w:rStyle w:val="ECCParagraph"/>
        </w:rPr>
      </w:pPr>
      <w:r w:rsidRPr="009456D8">
        <w:rPr>
          <w:rStyle w:val="ECCParagraph"/>
          <w:noProof/>
          <w:lang w:val="de-DE" w:eastAsia="de-DE"/>
        </w:rPr>
        <w:drawing>
          <wp:inline distT="0" distB="0" distL="0" distR="0" wp14:anchorId="604FB616" wp14:editId="79BA7458">
            <wp:extent cx="5967046" cy="3401774"/>
            <wp:effectExtent l="0" t="0" r="0" b="8255"/>
            <wp:docPr id="82317238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5974055" cy="3405770"/>
                    </a:xfrm>
                    <a:prstGeom prst="rect">
                      <a:avLst/>
                    </a:prstGeom>
                    <a:noFill/>
                    <a:ln>
                      <a:noFill/>
                    </a:ln>
                  </pic:spPr>
                </pic:pic>
              </a:graphicData>
            </a:graphic>
          </wp:inline>
        </w:drawing>
      </w:r>
      <w:r w:rsidR="00034C19" w:rsidRPr="009456D8">
        <w:rPr>
          <w:rStyle w:val="ECCParagraph"/>
          <w:noProof/>
          <w:lang w:val="de-DE" w:eastAsia="de-DE"/>
        </w:rPr>
        <w:drawing>
          <wp:inline distT="0" distB="0" distL="0" distR="0" wp14:anchorId="7EEDE067" wp14:editId="1EB0C65A">
            <wp:extent cx="5978769" cy="3035948"/>
            <wp:effectExtent l="0" t="0" r="3175" b="0"/>
            <wp:docPr id="183627031"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986356" cy="3039801"/>
                    </a:xfrm>
                    <a:prstGeom prst="rect">
                      <a:avLst/>
                    </a:prstGeom>
                    <a:noFill/>
                    <a:ln>
                      <a:noFill/>
                    </a:ln>
                  </pic:spPr>
                </pic:pic>
              </a:graphicData>
            </a:graphic>
          </wp:inline>
        </w:drawing>
      </w:r>
      <w:r w:rsidR="007D500C" w:rsidRPr="009456D8">
        <w:rPr>
          <w:rStyle w:val="ECCParagraph"/>
          <w:noProof/>
          <w:lang w:val="de-DE" w:eastAsia="de-DE"/>
        </w:rPr>
        <w:drawing>
          <wp:inline distT="0" distB="0" distL="0" distR="0" wp14:anchorId="58AF20BF" wp14:editId="535DD4BB">
            <wp:extent cx="5978525" cy="1340978"/>
            <wp:effectExtent l="0" t="0" r="3175" b="0"/>
            <wp:docPr id="73709960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5992489" cy="1344110"/>
                    </a:xfrm>
                    <a:prstGeom prst="rect">
                      <a:avLst/>
                    </a:prstGeom>
                    <a:noFill/>
                    <a:ln>
                      <a:noFill/>
                    </a:ln>
                  </pic:spPr>
                </pic:pic>
              </a:graphicData>
            </a:graphic>
          </wp:inline>
        </w:drawing>
      </w:r>
    </w:p>
    <w:p w14:paraId="752C6D10" w14:textId="77777777" w:rsidR="007342CA" w:rsidRDefault="007342CA" w:rsidP="00FE608B">
      <w:pPr>
        <w:pStyle w:val="Caption"/>
        <w:keepNext/>
        <w:rPr>
          <w:rStyle w:val="ECCParagraph"/>
          <w:rFonts w:eastAsia="Calibri"/>
        </w:rPr>
      </w:pPr>
    </w:p>
    <w:p w14:paraId="07C7FB60" w14:textId="55FE93A6" w:rsidR="008D4CBA" w:rsidRPr="009456D8" w:rsidRDefault="008D4CBA" w:rsidP="00FE608B">
      <w:pPr>
        <w:pStyle w:val="Caption"/>
        <w:keepNext/>
        <w:rPr>
          <w:rStyle w:val="ECCParagraph"/>
          <w:rFonts w:eastAsia="Calibri"/>
        </w:rPr>
      </w:pPr>
      <w:r w:rsidRPr="009456D8">
        <w:rPr>
          <w:rStyle w:val="ECCParagraph"/>
          <w:rFonts w:eastAsia="Calibri"/>
        </w:rPr>
        <w:lastRenderedPageBreak/>
        <w:t xml:space="preserve">Table </w:t>
      </w:r>
      <w:r w:rsidRPr="009456D8">
        <w:rPr>
          <w:rStyle w:val="ECCParagraph"/>
          <w:rFonts w:eastAsia="Calibri"/>
        </w:rPr>
        <w:fldChar w:fldCharType="begin"/>
      </w:r>
      <w:r w:rsidRPr="009456D8">
        <w:rPr>
          <w:rStyle w:val="ECCParagraph"/>
          <w:rFonts w:eastAsia="Calibri"/>
        </w:rPr>
        <w:instrText xml:space="preserve"> SEQ Table \* ARABIC </w:instrText>
      </w:r>
      <w:r w:rsidRPr="009456D8">
        <w:rPr>
          <w:rStyle w:val="ECCParagraph"/>
          <w:rFonts w:eastAsia="Calibri"/>
        </w:rPr>
        <w:fldChar w:fldCharType="separate"/>
      </w:r>
      <w:r w:rsidR="00C12604" w:rsidRPr="009456D8">
        <w:rPr>
          <w:rStyle w:val="ECCParagraph"/>
          <w:rFonts w:eastAsia="Calibri"/>
        </w:rPr>
        <w:t>33</w:t>
      </w:r>
      <w:r w:rsidRPr="009456D8">
        <w:rPr>
          <w:rStyle w:val="ECCParagraph"/>
          <w:rFonts w:eastAsia="Calibri"/>
        </w:rPr>
        <w:fldChar w:fldCharType="end"/>
      </w:r>
      <w:r w:rsidRPr="009456D8">
        <w:rPr>
          <w:rStyle w:val="ECCParagraph"/>
          <w:rFonts w:eastAsia="Calibri"/>
        </w:rPr>
        <w:t>: Separation distances - for different throughput losses (5% is reference)</w:t>
      </w:r>
    </w:p>
    <w:p w14:paraId="01E4C082" w14:textId="1522CF5F" w:rsidR="008D4CBA" w:rsidRPr="009456D8" w:rsidRDefault="001707AC" w:rsidP="00F10428">
      <w:pPr>
        <w:keepNext/>
        <w:rPr>
          <w:rStyle w:val="ECCParagraph"/>
        </w:rPr>
      </w:pPr>
      <w:r w:rsidRPr="009456D8">
        <w:rPr>
          <w:rStyle w:val="ECCParagraph"/>
          <w:noProof/>
          <w:lang w:val="de-DE" w:eastAsia="de-DE"/>
        </w:rPr>
        <w:drawing>
          <wp:inline distT="0" distB="0" distL="0" distR="0" wp14:anchorId="689D304A" wp14:editId="4CEF552E">
            <wp:extent cx="6115050" cy="3829050"/>
            <wp:effectExtent l="0" t="0" r="0" b="0"/>
            <wp:docPr id="1630971048"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6115050" cy="3829050"/>
                    </a:xfrm>
                    <a:prstGeom prst="rect">
                      <a:avLst/>
                    </a:prstGeom>
                    <a:noFill/>
                    <a:ln>
                      <a:noFill/>
                    </a:ln>
                  </pic:spPr>
                </pic:pic>
              </a:graphicData>
            </a:graphic>
          </wp:inline>
        </w:drawing>
      </w:r>
      <w:r w:rsidRPr="009456D8">
        <w:rPr>
          <w:rStyle w:val="ECCParagraph"/>
          <w:noProof/>
          <w:lang w:val="de-DE" w:eastAsia="de-DE"/>
        </w:rPr>
        <w:drawing>
          <wp:inline distT="0" distB="0" distL="0" distR="0" wp14:anchorId="126F7F88" wp14:editId="12A89237">
            <wp:extent cx="6115050" cy="1924050"/>
            <wp:effectExtent l="0" t="0" r="0" b="0"/>
            <wp:docPr id="1679043191"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6115050" cy="1924050"/>
                    </a:xfrm>
                    <a:prstGeom prst="rect">
                      <a:avLst/>
                    </a:prstGeom>
                    <a:noFill/>
                    <a:ln>
                      <a:noFill/>
                    </a:ln>
                  </pic:spPr>
                </pic:pic>
              </a:graphicData>
            </a:graphic>
          </wp:inline>
        </w:drawing>
      </w:r>
    </w:p>
    <w:p w14:paraId="598A408F" w14:textId="2A86538B" w:rsidR="006F74E5" w:rsidRPr="00A3702F" w:rsidRDefault="006F74E5" w:rsidP="00A3702F">
      <w:r w:rsidRPr="00A3702F">
        <w:t xml:space="preserve">Both studies (Study 1 and Study 2) described in the section </w:t>
      </w:r>
      <w:r w:rsidR="005665CD" w:rsidRPr="00A3702F">
        <w:fldChar w:fldCharType="begin"/>
      </w:r>
      <w:r w:rsidR="005665CD" w:rsidRPr="00A3702F">
        <w:instrText xml:space="preserve"> REF _Ref161925009 \n \h </w:instrText>
      </w:r>
      <w:r w:rsidR="009D6508" w:rsidRPr="00A3702F">
        <w:instrText xml:space="preserve"> \* MERGEFORMAT </w:instrText>
      </w:r>
      <w:r w:rsidR="005665CD" w:rsidRPr="00A3702F">
        <w:fldChar w:fldCharType="separate"/>
      </w:r>
      <w:r w:rsidR="00C12604" w:rsidRPr="00A3702F">
        <w:t>6.1</w:t>
      </w:r>
      <w:r w:rsidR="005665CD" w:rsidRPr="00A3702F">
        <w:fldChar w:fldCharType="end"/>
      </w:r>
      <w:r w:rsidRPr="00A3702F">
        <w:t xml:space="preserve"> provide Monte-Carlo simulations on the co-existence between two WBB LMP local area networks. </w:t>
      </w:r>
      <w:r w:rsidR="004C062F" w:rsidRPr="00A3702F">
        <w:t>S</w:t>
      </w:r>
      <w:r w:rsidRPr="00A3702F">
        <w:t xml:space="preserve">tudy 1 simulated the separation distance using a protection </w:t>
      </w:r>
      <w:r w:rsidR="004C062F" w:rsidRPr="00A3702F">
        <w:t xml:space="preserve">criterion </w:t>
      </w:r>
      <w:r w:rsidRPr="00A3702F">
        <w:t xml:space="preserve">of I/N=-6 dB for </w:t>
      </w:r>
      <w:r w:rsidR="004C062F" w:rsidRPr="00A3702F">
        <w:t xml:space="preserve">a </w:t>
      </w:r>
      <w:r w:rsidRPr="00A3702F">
        <w:t xml:space="preserve">co-channel </w:t>
      </w:r>
      <w:r w:rsidR="004C062F" w:rsidRPr="00A3702F">
        <w:t>scenario</w:t>
      </w:r>
      <w:r w:rsidRPr="00A3702F">
        <w:t xml:space="preserve">, </w:t>
      </w:r>
      <w:r w:rsidR="004C062F" w:rsidRPr="00A3702F">
        <w:t xml:space="preserve">while </w:t>
      </w:r>
      <w:r w:rsidRPr="00A3702F">
        <w:t xml:space="preserve">study 2 simulated the separation distance and the field strength values at the middle point for co-channel and adjacent channel </w:t>
      </w:r>
      <w:r w:rsidR="004C062F" w:rsidRPr="00A3702F">
        <w:t xml:space="preserve">scenarios based on the criterion that uplink throughput loss should not be exceeded by </w:t>
      </w:r>
      <w:r w:rsidRPr="00A3702F">
        <w:t>5%, 10%, 20% and 30%.</w:t>
      </w:r>
    </w:p>
    <w:p w14:paraId="7E56FD14" w14:textId="77777777" w:rsidR="006F74E5" w:rsidRPr="009456D8" w:rsidRDefault="006F74E5" w:rsidP="00795BD1">
      <w:pPr>
        <w:rPr>
          <w:rStyle w:val="ECCParagraph"/>
        </w:rPr>
      </w:pPr>
      <w:r w:rsidRPr="009456D8">
        <w:rPr>
          <w:rStyle w:val="ECCParagraph"/>
        </w:rPr>
        <w:t>The simulation results show that</w:t>
      </w:r>
      <w:r w:rsidR="005665CD" w:rsidRPr="009456D8">
        <w:rPr>
          <w:rStyle w:val="ECCParagraph"/>
        </w:rPr>
        <w:t>:</w:t>
      </w:r>
    </w:p>
    <w:p w14:paraId="6A37E9F7" w14:textId="5400619E" w:rsidR="006F74E5" w:rsidRPr="009456D8" w:rsidRDefault="006F74E5" w:rsidP="00D7460F">
      <w:pPr>
        <w:pStyle w:val="ECCNumberedList"/>
        <w:numPr>
          <w:ilvl w:val="0"/>
          <w:numId w:val="30"/>
        </w:numPr>
        <w:rPr>
          <w:rStyle w:val="ECCParagraph"/>
        </w:rPr>
      </w:pPr>
      <w:r w:rsidRPr="009456D8">
        <w:rPr>
          <w:rStyle w:val="ECCParagraph"/>
        </w:rPr>
        <w:t>In urban/suburban areas, when WBB non-AAS Low Power BSs are within clutter</w:t>
      </w:r>
      <w:r w:rsidR="00A1304A" w:rsidRPr="009456D8">
        <w:rPr>
          <w:rStyle w:val="ECCParagraph"/>
        </w:rPr>
        <w:t xml:space="preserve"> (minimum 250 m apart as per study assumption)</w:t>
      </w:r>
      <w:r w:rsidRPr="009456D8">
        <w:rPr>
          <w:rStyle w:val="ECCParagraph"/>
        </w:rPr>
        <w:t>, there is no particular requirement of separation distance</w:t>
      </w:r>
      <w:r w:rsidR="00A1304A" w:rsidRPr="009456D8">
        <w:rPr>
          <w:rStyle w:val="ECCParagraph"/>
        </w:rPr>
        <w:t xml:space="preserve"> </w:t>
      </w:r>
      <w:r w:rsidR="004C062F" w:rsidRPr="009456D8">
        <w:rPr>
          <w:rStyle w:val="ECCParagraph"/>
        </w:rPr>
        <w:t xml:space="preserve">and </w:t>
      </w:r>
      <w:r w:rsidRPr="009456D8">
        <w:rPr>
          <w:rStyle w:val="ECCParagraph"/>
        </w:rPr>
        <w:t xml:space="preserve">no coordination measure is required for this situation even in co-channel </w:t>
      </w:r>
      <w:r w:rsidR="004C062F" w:rsidRPr="009456D8">
        <w:rPr>
          <w:rStyle w:val="ECCParagraph"/>
        </w:rPr>
        <w:t>in such scenarios</w:t>
      </w:r>
      <w:r w:rsidRPr="009456D8">
        <w:rPr>
          <w:rStyle w:val="ECCParagraph"/>
        </w:rPr>
        <w:t>.</w:t>
      </w:r>
    </w:p>
    <w:p w14:paraId="7E1792C0" w14:textId="6F5E7324" w:rsidR="006F74E5" w:rsidRPr="009456D8" w:rsidRDefault="006F74E5" w:rsidP="00D7460F">
      <w:pPr>
        <w:pStyle w:val="ECCNumberedList"/>
        <w:rPr>
          <w:rStyle w:val="ECCParagraph"/>
        </w:rPr>
      </w:pPr>
      <w:r w:rsidRPr="009456D8">
        <w:rPr>
          <w:rStyle w:val="ECCParagraph"/>
        </w:rPr>
        <w:t xml:space="preserve">In </w:t>
      </w:r>
      <w:r w:rsidR="004C062F" w:rsidRPr="009456D8">
        <w:rPr>
          <w:rStyle w:val="ECCParagraph"/>
        </w:rPr>
        <w:t>r</w:t>
      </w:r>
      <w:r w:rsidRPr="009456D8">
        <w:rPr>
          <w:rStyle w:val="ECCParagraph"/>
        </w:rPr>
        <w:t>ural area</w:t>
      </w:r>
      <w:r w:rsidR="004C062F" w:rsidRPr="009456D8">
        <w:rPr>
          <w:rStyle w:val="ECCParagraph"/>
        </w:rPr>
        <w:t>s</w:t>
      </w:r>
      <w:r w:rsidRPr="009456D8">
        <w:rPr>
          <w:rStyle w:val="ECCParagraph"/>
        </w:rPr>
        <w:t xml:space="preserve">, when </w:t>
      </w:r>
      <w:r w:rsidR="004C062F" w:rsidRPr="009456D8">
        <w:rPr>
          <w:rStyle w:val="ECCParagraph"/>
        </w:rPr>
        <w:t xml:space="preserve">non-AAS </w:t>
      </w:r>
      <w:r w:rsidRPr="009456D8">
        <w:rPr>
          <w:rStyle w:val="ECCParagraph"/>
        </w:rPr>
        <w:t xml:space="preserve">WBB low power BSs are above clutter, the required separation distance between low power </w:t>
      </w:r>
      <w:r w:rsidR="004C062F" w:rsidRPr="009456D8">
        <w:rPr>
          <w:rStyle w:val="ECCParagraph"/>
        </w:rPr>
        <w:t xml:space="preserve">non-AAS </w:t>
      </w:r>
      <w:r w:rsidRPr="009456D8">
        <w:rPr>
          <w:rStyle w:val="ECCParagraph"/>
        </w:rPr>
        <w:t xml:space="preserve">WBB BSs in </w:t>
      </w:r>
      <w:r w:rsidR="004C062F" w:rsidRPr="009456D8">
        <w:rPr>
          <w:rStyle w:val="ECCParagraph"/>
        </w:rPr>
        <w:t xml:space="preserve">the </w:t>
      </w:r>
      <w:r w:rsidRPr="009456D8">
        <w:rPr>
          <w:rStyle w:val="ECCParagraph"/>
        </w:rPr>
        <w:t xml:space="preserve">co-channel </w:t>
      </w:r>
      <w:r w:rsidR="004C062F" w:rsidRPr="009456D8">
        <w:rPr>
          <w:rStyle w:val="ECCParagraph"/>
        </w:rPr>
        <w:t xml:space="preserve">scenario </w:t>
      </w:r>
      <w:r w:rsidRPr="009456D8">
        <w:rPr>
          <w:rStyle w:val="ECCParagraph"/>
        </w:rPr>
        <w:t>can be up to 3 km depending the antenna height, downtilt etc.</w:t>
      </w:r>
    </w:p>
    <w:p w14:paraId="11B9DB8C" w14:textId="47E3BFA5" w:rsidR="006F74E5" w:rsidRPr="009456D8" w:rsidRDefault="006F74E5" w:rsidP="00D7460F">
      <w:pPr>
        <w:pStyle w:val="ECCNumberedList"/>
        <w:rPr>
          <w:rStyle w:val="ECCParagraph"/>
        </w:rPr>
      </w:pPr>
      <w:r w:rsidRPr="009456D8">
        <w:rPr>
          <w:rStyle w:val="ECCParagraph"/>
        </w:rPr>
        <w:t>The mo</w:t>
      </w:r>
      <w:r w:rsidR="00A74EF1" w:rsidRPr="009456D8">
        <w:rPr>
          <w:rStyle w:val="ECCParagraph"/>
        </w:rPr>
        <w:t>re</w:t>
      </w:r>
      <w:r w:rsidRPr="009456D8">
        <w:rPr>
          <w:rStyle w:val="ECCParagraph"/>
        </w:rPr>
        <w:t xml:space="preserve"> </w:t>
      </w:r>
      <w:r w:rsidR="004C062F" w:rsidRPr="009456D8">
        <w:rPr>
          <w:rStyle w:val="ECCParagraph"/>
        </w:rPr>
        <w:t xml:space="preserve">challenging </w:t>
      </w:r>
      <w:r w:rsidRPr="009456D8">
        <w:rPr>
          <w:rStyle w:val="ECCParagraph"/>
        </w:rPr>
        <w:t xml:space="preserve">co-existence </w:t>
      </w:r>
      <w:r w:rsidR="004C062F" w:rsidRPr="009456D8">
        <w:rPr>
          <w:rStyle w:val="ECCParagraph"/>
        </w:rPr>
        <w:t xml:space="preserve">scenario </w:t>
      </w:r>
      <w:r w:rsidRPr="009456D8">
        <w:rPr>
          <w:rStyle w:val="ECCParagraph"/>
        </w:rPr>
        <w:t xml:space="preserve">is </w:t>
      </w:r>
      <w:r w:rsidR="004C062F" w:rsidRPr="009456D8">
        <w:rPr>
          <w:rStyle w:val="ECCParagraph"/>
        </w:rPr>
        <w:t xml:space="preserve">that </w:t>
      </w:r>
      <w:r w:rsidR="00A74EF1" w:rsidRPr="009456D8">
        <w:rPr>
          <w:rStyle w:val="ECCParagraph"/>
        </w:rPr>
        <w:t xml:space="preserve">between </w:t>
      </w:r>
      <w:r w:rsidRPr="009456D8">
        <w:rPr>
          <w:rStyle w:val="ECCParagraph"/>
        </w:rPr>
        <w:t>the WBB Medium Power BS</w:t>
      </w:r>
      <w:r w:rsidR="00A74EF1" w:rsidRPr="009456D8">
        <w:rPr>
          <w:rStyle w:val="ECCParagraph"/>
        </w:rPr>
        <w:t>s</w:t>
      </w:r>
      <w:r w:rsidR="004C062F" w:rsidRPr="009456D8">
        <w:rPr>
          <w:rStyle w:val="ECCParagraph"/>
        </w:rPr>
        <w:t>. In those cases t</w:t>
      </w:r>
      <w:r w:rsidRPr="009456D8">
        <w:rPr>
          <w:rStyle w:val="ECCParagraph"/>
        </w:rPr>
        <w:t xml:space="preserve">he required separation distance can go up to 26.8 km depending </w:t>
      </w:r>
      <w:r w:rsidR="005665CD" w:rsidRPr="009456D8">
        <w:rPr>
          <w:rStyle w:val="ECCParagraph"/>
        </w:rPr>
        <w:t xml:space="preserve">on </w:t>
      </w:r>
      <w:r w:rsidRPr="009456D8">
        <w:rPr>
          <w:rStyle w:val="ECCParagraph"/>
        </w:rPr>
        <w:t xml:space="preserve">the </w:t>
      </w:r>
      <w:r w:rsidR="004C062F" w:rsidRPr="009456D8">
        <w:rPr>
          <w:rStyle w:val="ECCParagraph"/>
        </w:rPr>
        <w:t xml:space="preserve">type of </w:t>
      </w:r>
      <w:r w:rsidRPr="009456D8">
        <w:rPr>
          <w:rStyle w:val="ECCParagraph"/>
        </w:rPr>
        <w:t>antenna</w:t>
      </w:r>
      <w:r w:rsidR="004C062F" w:rsidRPr="009456D8">
        <w:rPr>
          <w:rStyle w:val="ECCParagraph"/>
        </w:rPr>
        <w:t xml:space="preserve">, the antenna </w:t>
      </w:r>
      <w:r w:rsidRPr="009456D8">
        <w:rPr>
          <w:rStyle w:val="ECCParagraph"/>
        </w:rPr>
        <w:lastRenderedPageBreak/>
        <w:t>height, downtilt, environment, etc.</w:t>
      </w:r>
      <w:r w:rsidR="00A74EF1" w:rsidRPr="009456D8">
        <w:rPr>
          <w:rStyle w:val="ECCParagraph"/>
        </w:rPr>
        <w:t xml:space="preserve"> </w:t>
      </w:r>
      <w:r w:rsidRPr="009456D8">
        <w:rPr>
          <w:rStyle w:val="ECCParagraph"/>
        </w:rPr>
        <w:t xml:space="preserve">The </w:t>
      </w:r>
      <w:r w:rsidR="004C062F" w:rsidRPr="009456D8">
        <w:rPr>
          <w:rStyle w:val="ECCParagraph"/>
        </w:rPr>
        <w:t>result of the studies also indicate</w:t>
      </w:r>
      <w:r w:rsidR="00D4503B" w:rsidRPr="009456D8">
        <w:rPr>
          <w:rStyle w:val="ECCParagraph"/>
        </w:rPr>
        <w:t>s</w:t>
      </w:r>
      <w:r w:rsidR="004C062F" w:rsidRPr="009456D8">
        <w:rPr>
          <w:rStyle w:val="ECCParagraph"/>
        </w:rPr>
        <w:t xml:space="preserve"> that </w:t>
      </w:r>
      <w:r w:rsidRPr="009456D8">
        <w:rPr>
          <w:rStyle w:val="ECCParagraph"/>
        </w:rPr>
        <w:t xml:space="preserve">co-existence between </w:t>
      </w:r>
      <w:r w:rsidR="004C062F" w:rsidRPr="009456D8">
        <w:rPr>
          <w:rStyle w:val="ECCParagraph"/>
        </w:rPr>
        <w:t xml:space="preserve">co-channel </w:t>
      </w:r>
      <w:r w:rsidRPr="009456D8">
        <w:rPr>
          <w:rStyle w:val="ECCParagraph"/>
        </w:rPr>
        <w:t xml:space="preserve">WBB Medium Power BSs </w:t>
      </w:r>
      <w:r w:rsidR="004C062F" w:rsidRPr="009456D8">
        <w:rPr>
          <w:rStyle w:val="ECCParagraph"/>
        </w:rPr>
        <w:t xml:space="preserve">using AAS antennas </w:t>
      </w:r>
      <w:r w:rsidRPr="009456D8">
        <w:rPr>
          <w:rStyle w:val="ECCParagraph"/>
        </w:rPr>
        <w:t xml:space="preserve">is </w:t>
      </w:r>
      <w:r w:rsidR="004C062F" w:rsidRPr="009456D8">
        <w:rPr>
          <w:rStyle w:val="ECCParagraph"/>
        </w:rPr>
        <w:t>less challenging c</w:t>
      </w:r>
      <w:r w:rsidR="00A74EF1" w:rsidRPr="009456D8">
        <w:rPr>
          <w:rStyle w:val="ECCParagraph"/>
        </w:rPr>
        <w:t>o</w:t>
      </w:r>
      <w:r w:rsidR="004C062F" w:rsidRPr="009456D8">
        <w:rPr>
          <w:rStyle w:val="ECCParagraph"/>
        </w:rPr>
        <w:t>m</w:t>
      </w:r>
      <w:r w:rsidR="00A74EF1" w:rsidRPr="009456D8">
        <w:rPr>
          <w:rStyle w:val="ECCParagraph"/>
        </w:rPr>
        <w:t>p</w:t>
      </w:r>
      <w:r w:rsidR="004C062F" w:rsidRPr="009456D8">
        <w:rPr>
          <w:rStyle w:val="ECCParagraph"/>
        </w:rPr>
        <w:t xml:space="preserve">ared to </w:t>
      </w:r>
      <w:r w:rsidR="00A74EF1" w:rsidRPr="009456D8">
        <w:rPr>
          <w:rStyle w:val="ECCParagraph"/>
        </w:rPr>
        <w:t>using non-AAS antennas. T</w:t>
      </w:r>
      <w:r w:rsidRPr="009456D8">
        <w:rPr>
          <w:rStyle w:val="ECCParagraph"/>
        </w:rPr>
        <w:t>he required separation distance</w:t>
      </w:r>
      <w:r w:rsidR="00A74EF1" w:rsidRPr="009456D8">
        <w:rPr>
          <w:rStyle w:val="ECCParagraph"/>
        </w:rPr>
        <w:t>s</w:t>
      </w:r>
      <w:r w:rsidRPr="009456D8">
        <w:rPr>
          <w:rStyle w:val="ECCParagraph"/>
        </w:rPr>
        <w:t xml:space="preserve"> </w:t>
      </w:r>
      <w:r w:rsidR="00A74EF1" w:rsidRPr="009456D8">
        <w:rPr>
          <w:rStyle w:val="ECCParagraph"/>
        </w:rPr>
        <w:t>for WBB AAS Medium Power BS range up to 23</w:t>
      </w:r>
      <w:r w:rsidR="005665CD" w:rsidRPr="009456D8">
        <w:rPr>
          <w:rStyle w:val="ECCParagraph"/>
        </w:rPr>
        <w:t> </w:t>
      </w:r>
      <w:r w:rsidR="00A74EF1" w:rsidRPr="009456D8">
        <w:rPr>
          <w:rStyle w:val="ECCParagraph"/>
        </w:rPr>
        <w:t xml:space="preserve">km depending on the AAS configuration, the </w:t>
      </w:r>
      <w:r w:rsidR="00A86A00" w:rsidRPr="0051547E">
        <w:rPr>
          <w:rStyle w:val="ECCParagraph"/>
          <w:i/>
          <w:iCs/>
        </w:rPr>
        <w:t>e.i.r.p.</w:t>
      </w:r>
      <w:r w:rsidR="00A74EF1" w:rsidRPr="009456D8">
        <w:rPr>
          <w:rStyle w:val="ECCParagraph"/>
        </w:rPr>
        <w:t>, antenna height, downtilt, environment etc.</w:t>
      </w:r>
    </w:p>
    <w:p w14:paraId="2FDD9CFB" w14:textId="5DFF117D" w:rsidR="006F74E5" w:rsidRPr="009456D8" w:rsidRDefault="006F74E5" w:rsidP="00D7460F">
      <w:pPr>
        <w:pStyle w:val="ECCNumberedList"/>
        <w:rPr>
          <w:rStyle w:val="ECCParagraph"/>
        </w:rPr>
      </w:pPr>
      <w:r w:rsidRPr="009456D8">
        <w:rPr>
          <w:rStyle w:val="ECCParagraph"/>
        </w:rPr>
        <w:t>Adjacent channel operation between neighbouring WBB Medium Power BSs is</w:t>
      </w:r>
      <w:r w:rsidR="00A74EF1" w:rsidRPr="009456D8">
        <w:rPr>
          <w:rStyle w:val="ECCParagraph"/>
        </w:rPr>
        <w:t xml:space="preserve"> more feasible</w:t>
      </w:r>
      <w:r w:rsidR="00A1304A" w:rsidRPr="009456D8">
        <w:rPr>
          <w:rStyle w:val="ECCParagraph"/>
        </w:rPr>
        <w:t xml:space="preserve"> than co-channel</w:t>
      </w:r>
      <w:r w:rsidRPr="009456D8">
        <w:rPr>
          <w:rStyle w:val="ECCParagraph"/>
        </w:rPr>
        <w:t xml:space="preserve"> based on the simulation results.</w:t>
      </w:r>
    </w:p>
    <w:p w14:paraId="03255097" w14:textId="1BCF4628" w:rsidR="006F74E5" w:rsidRPr="009456D8" w:rsidRDefault="00A74EF1" w:rsidP="00795BD1">
      <w:pPr>
        <w:rPr>
          <w:rStyle w:val="ECCParagraph"/>
        </w:rPr>
      </w:pPr>
      <w:r w:rsidRPr="009456D8">
        <w:rPr>
          <w:rStyle w:val="ECCParagraph"/>
        </w:rPr>
        <w:t>S</w:t>
      </w:r>
      <w:r w:rsidR="006F74E5" w:rsidRPr="009456D8">
        <w:rPr>
          <w:rStyle w:val="ECCParagraph"/>
        </w:rPr>
        <w:t xml:space="preserve">tudy 2 also </w:t>
      </w:r>
      <w:r w:rsidR="00A1304A" w:rsidRPr="009456D8">
        <w:rPr>
          <w:rStyle w:val="ECCParagraph"/>
        </w:rPr>
        <w:t>investigated</w:t>
      </w:r>
      <w:r w:rsidR="00AE6506" w:rsidRPr="009456D8">
        <w:rPr>
          <w:rStyle w:val="ECCParagraph"/>
        </w:rPr>
        <w:t xml:space="preserve"> the separation distance and maximum field strength values in the middle point between two LMPs for co-channel and adjacent channel scenarios based on the criterion that uplink throughput loss should not be exceeded by 5%, 10%, 20%, and 30%. The</w:t>
      </w:r>
      <w:r w:rsidR="00135192" w:rsidRPr="009456D8">
        <w:rPr>
          <w:rStyle w:val="ECCParagraph"/>
        </w:rPr>
        <w:t xml:space="preserve"> </w:t>
      </w:r>
      <w:r w:rsidR="006F74E5" w:rsidRPr="009456D8">
        <w:rPr>
          <w:rStyle w:val="ECCParagraph"/>
        </w:rPr>
        <w:t>proposed mean/medi</w:t>
      </w:r>
      <w:r w:rsidR="009A0417" w:rsidRPr="009456D8">
        <w:rPr>
          <w:rStyle w:val="ECCParagraph"/>
        </w:rPr>
        <w:t>an</w:t>
      </w:r>
      <w:r w:rsidR="006F74E5" w:rsidRPr="009456D8">
        <w:rPr>
          <w:rStyle w:val="ECCParagraph"/>
        </w:rPr>
        <w:t xml:space="preserve"> field strength values (not to be exceeded)</w:t>
      </w:r>
      <w:r w:rsidR="00A1304A" w:rsidRPr="009456D8">
        <w:rPr>
          <w:rStyle w:val="ECCParagraph"/>
        </w:rPr>
        <w:t xml:space="preserve"> </w:t>
      </w:r>
      <w:r w:rsidR="006F74E5" w:rsidRPr="009456D8">
        <w:rPr>
          <w:rStyle w:val="ECCParagraph"/>
        </w:rPr>
        <w:t xml:space="preserve">at the WBB LMP local area network licensed area edge </w:t>
      </w:r>
      <w:r w:rsidR="00AE6506" w:rsidRPr="009456D8">
        <w:rPr>
          <w:rStyle w:val="ECCParagraph"/>
        </w:rPr>
        <w:t xml:space="preserve">was proposed to be considered for improving planning and coordination at network licensed area border </w:t>
      </w:r>
      <w:r w:rsidR="005665CD" w:rsidRPr="009456D8">
        <w:rPr>
          <w:rStyle w:val="ECCParagraph"/>
        </w:rPr>
        <w:t xml:space="preserve">provided in </w:t>
      </w:r>
      <w:r w:rsidR="005665CD" w:rsidRPr="009456D8">
        <w:rPr>
          <w:rStyle w:val="ECCParagraph"/>
        </w:rPr>
        <w:fldChar w:fldCharType="begin"/>
      </w:r>
      <w:r w:rsidR="005665CD" w:rsidRPr="009456D8">
        <w:rPr>
          <w:rStyle w:val="ECCParagraph"/>
        </w:rPr>
        <w:instrText xml:space="preserve"> REF _Ref161925252 \h </w:instrText>
      </w:r>
      <w:r w:rsidR="00A1304A" w:rsidRPr="009456D8">
        <w:rPr>
          <w:rStyle w:val="ECCParagraph"/>
        </w:rPr>
        <w:instrText xml:space="preserve"> \* MERGEFORMAT </w:instrText>
      </w:r>
      <w:r w:rsidR="005665CD" w:rsidRPr="009456D8">
        <w:rPr>
          <w:rStyle w:val="ECCParagraph"/>
        </w:rPr>
      </w:r>
      <w:r w:rsidR="005665CD" w:rsidRPr="009456D8">
        <w:rPr>
          <w:rStyle w:val="ECCParagraph"/>
        </w:rPr>
        <w:fldChar w:fldCharType="separate"/>
      </w:r>
      <w:r w:rsidR="00C12604" w:rsidRPr="009456D8">
        <w:rPr>
          <w:rStyle w:val="ECCParagraph"/>
        </w:rPr>
        <w:t>Table 34</w:t>
      </w:r>
      <w:r w:rsidR="005665CD" w:rsidRPr="009456D8">
        <w:rPr>
          <w:rStyle w:val="ECCParagraph"/>
        </w:rPr>
        <w:fldChar w:fldCharType="end"/>
      </w:r>
      <w:r w:rsidR="005665CD" w:rsidRPr="009456D8">
        <w:rPr>
          <w:rStyle w:val="ECCParagraph"/>
        </w:rPr>
        <w:t>.</w:t>
      </w:r>
    </w:p>
    <w:p w14:paraId="47FCA7CA" w14:textId="79C32DDE" w:rsidR="006F74E5" w:rsidRPr="009456D8" w:rsidRDefault="00167B5E" w:rsidP="00FE608B">
      <w:pPr>
        <w:pStyle w:val="Caption"/>
        <w:rPr>
          <w:rStyle w:val="ECCParagraph"/>
          <w:highlight w:val="yellow"/>
        </w:rPr>
      </w:pPr>
      <w:bookmarkStart w:id="252" w:name="_Ref161925252"/>
      <w:r w:rsidRPr="009456D8">
        <w:rPr>
          <w:rStyle w:val="ECCParagraph"/>
          <w:rFonts w:eastAsia="Calibri"/>
        </w:rPr>
        <w:t xml:space="preserve">Table </w:t>
      </w:r>
      <w:r w:rsidRPr="009456D8">
        <w:rPr>
          <w:rStyle w:val="ECCParagraph"/>
          <w:rFonts w:eastAsia="Calibri"/>
        </w:rPr>
        <w:fldChar w:fldCharType="begin"/>
      </w:r>
      <w:r w:rsidRPr="009456D8">
        <w:rPr>
          <w:rStyle w:val="ECCParagraph"/>
          <w:rFonts w:eastAsia="Calibri"/>
        </w:rPr>
        <w:instrText xml:space="preserve"> SEQ Table \* ARABIC </w:instrText>
      </w:r>
      <w:r w:rsidRPr="009456D8">
        <w:rPr>
          <w:rStyle w:val="ECCParagraph"/>
          <w:rFonts w:eastAsia="Calibri"/>
        </w:rPr>
        <w:fldChar w:fldCharType="separate"/>
      </w:r>
      <w:r w:rsidR="00C12604" w:rsidRPr="009456D8">
        <w:rPr>
          <w:rStyle w:val="ECCParagraph"/>
          <w:rFonts w:eastAsia="Calibri"/>
        </w:rPr>
        <w:t>34</w:t>
      </w:r>
      <w:r w:rsidRPr="009456D8">
        <w:rPr>
          <w:rStyle w:val="ECCParagraph"/>
          <w:rFonts w:eastAsia="Calibri"/>
        </w:rPr>
        <w:fldChar w:fldCharType="end"/>
      </w:r>
      <w:bookmarkEnd w:id="252"/>
      <w:r w:rsidRPr="009456D8">
        <w:rPr>
          <w:rStyle w:val="ECCParagraph"/>
          <w:rFonts w:eastAsia="Calibri"/>
        </w:rPr>
        <w:t>: Field strength values (dBµV/m/5 MHz) at 3</w:t>
      </w:r>
      <w:r w:rsidR="007F43E2" w:rsidRPr="009456D8">
        <w:rPr>
          <w:rStyle w:val="ECCParagraph"/>
          <w:rFonts w:eastAsia="Calibri"/>
        </w:rPr>
        <w:t xml:space="preserve"> </w:t>
      </w:r>
      <w:r w:rsidRPr="009456D8">
        <w:rPr>
          <w:rStyle w:val="ECCParagraph"/>
          <w:rFonts w:eastAsia="Calibri"/>
        </w:rPr>
        <w:t>m at each local area network licensed area border between neighbouring local area networks in unsynchroni</w:t>
      </w:r>
      <w:r w:rsidR="00987007" w:rsidRPr="009456D8">
        <w:rPr>
          <w:rStyle w:val="ECCParagraph"/>
          <w:rFonts w:eastAsia="Calibri"/>
        </w:rPr>
        <w:t>s</w:t>
      </w:r>
      <w:r w:rsidRPr="009456D8">
        <w:rPr>
          <w:rStyle w:val="ECCParagraph"/>
          <w:rFonts w:eastAsia="Calibri"/>
        </w:rPr>
        <w:t>ed operation</w:t>
      </w:r>
    </w:p>
    <w:tbl>
      <w:tblPr>
        <w:tblStyle w:val="ECCTable-redheader"/>
        <w:tblW w:w="0" w:type="auto"/>
        <w:tblInd w:w="0" w:type="dxa"/>
        <w:tblLook w:val="04A0" w:firstRow="1" w:lastRow="0" w:firstColumn="1" w:lastColumn="0" w:noHBand="0" w:noVBand="1"/>
      </w:tblPr>
      <w:tblGrid>
        <w:gridCol w:w="2519"/>
        <w:gridCol w:w="3555"/>
        <w:gridCol w:w="3555"/>
      </w:tblGrid>
      <w:tr w:rsidR="006F74E5" w:rsidRPr="007F4DF9" w14:paraId="4C817449" w14:textId="77777777" w:rsidTr="006B4169">
        <w:trPr>
          <w:cnfStyle w:val="100000000000" w:firstRow="1" w:lastRow="0" w:firstColumn="0" w:lastColumn="0" w:oddVBand="0" w:evenVBand="0" w:oddHBand="0" w:evenHBand="0" w:firstRowFirstColumn="0" w:firstRowLastColumn="0" w:lastRowFirstColumn="0" w:lastRowLastColumn="0"/>
          <w:trHeight w:val="265"/>
        </w:trPr>
        <w:tc>
          <w:tcPr>
            <w:tcW w:w="0" w:type="auto"/>
          </w:tcPr>
          <w:p w14:paraId="42BDC893" w14:textId="3166AFD2" w:rsidR="006F74E5" w:rsidRPr="009456D8" w:rsidRDefault="006F74E5" w:rsidP="00C12604">
            <w:pPr>
              <w:pStyle w:val="ECCTableHeaderwhitefont"/>
              <w:rPr>
                <w:rStyle w:val="ECCParagraph"/>
                <w:highlight w:val="cyan"/>
              </w:rPr>
            </w:pPr>
            <w:r w:rsidRPr="009456D8">
              <w:rPr>
                <w:rStyle w:val="ECCParagraph"/>
              </w:rPr>
              <w:t>Environment</w:t>
            </w:r>
          </w:p>
        </w:tc>
        <w:tc>
          <w:tcPr>
            <w:tcW w:w="0" w:type="auto"/>
          </w:tcPr>
          <w:p w14:paraId="774E3376" w14:textId="77777777" w:rsidR="006F74E5" w:rsidRPr="009456D8" w:rsidRDefault="006F74E5" w:rsidP="00D154E6">
            <w:pPr>
              <w:spacing w:after="0"/>
              <w:rPr>
                <w:rStyle w:val="ECCParagraph"/>
              </w:rPr>
            </w:pPr>
            <w:r w:rsidRPr="009456D8">
              <w:rPr>
                <w:rStyle w:val="ECCParagraph"/>
              </w:rPr>
              <w:t>LP WBB BS</w:t>
            </w:r>
          </w:p>
          <w:p w14:paraId="0E192A16" w14:textId="467D093D" w:rsidR="006F74E5" w:rsidRPr="009456D8" w:rsidRDefault="006F74E5" w:rsidP="00D154E6">
            <w:pPr>
              <w:spacing w:before="0" w:after="0"/>
              <w:rPr>
                <w:rStyle w:val="ECCParagraph"/>
              </w:rPr>
            </w:pPr>
            <w:r w:rsidRPr="009456D8">
              <w:rPr>
                <w:rStyle w:val="ECCParagraph"/>
              </w:rPr>
              <w:t>Urban/Suburban/Rural</w:t>
            </w:r>
          </w:p>
          <w:p w14:paraId="7A4AD240" w14:textId="0B4F0B69" w:rsidR="006F74E5" w:rsidRPr="005448C0" w:rsidRDefault="006F74E5" w:rsidP="00D154E6">
            <w:pPr>
              <w:spacing w:before="0"/>
              <w:rPr>
                <w:rStyle w:val="ECCParagraph"/>
                <w:b w:val="0"/>
                <w:color w:val="auto"/>
                <w:highlight w:val="cyan"/>
                <w:lang w:val="da-DK" w:eastAsia="en-US"/>
              </w:rPr>
            </w:pPr>
            <w:r w:rsidRPr="005448C0">
              <w:rPr>
                <w:rStyle w:val="ECCParagraph"/>
                <w:lang w:val="da-DK"/>
              </w:rPr>
              <w:t>(dBµV/m/5 MHz) at 3</w:t>
            </w:r>
            <w:r w:rsidR="006B4169" w:rsidRPr="005448C0">
              <w:rPr>
                <w:rStyle w:val="ECCParagraph"/>
                <w:lang w:val="da-DK"/>
              </w:rPr>
              <w:t xml:space="preserve"> </w:t>
            </w:r>
            <w:r w:rsidRPr="005448C0">
              <w:rPr>
                <w:rStyle w:val="ECCParagraph"/>
                <w:lang w:val="da-DK"/>
              </w:rPr>
              <w:t>m</w:t>
            </w:r>
          </w:p>
        </w:tc>
        <w:tc>
          <w:tcPr>
            <w:tcW w:w="0" w:type="auto"/>
          </w:tcPr>
          <w:p w14:paraId="4DC146EF" w14:textId="77777777" w:rsidR="006F74E5" w:rsidRPr="009456D8" w:rsidRDefault="006F74E5" w:rsidP="00D154E6">
            <w:pPr>
              <w:spacing w:after="0"/>
              <w:rPr>
                <w:rStyle w:val="ECCParagraph"/>
              </w:rPr>
            </w:pPr>
            <w:r w:rsidRPr="009456D8">
              <w:rPr>
                <w:rStyle w:val="ECCParagraph"/>
              </w:rPr>
              <w:t>MP WBB BS</w:t>
            </w:r>
          </w:p>
          <w:p w14:paraId="71D45E21" w14:textId="45D849D1" w:rsidR="005665CD" w:rsidRPr="009456D8" w:rsidRDefault="006F74E5" w:rsidP="00D154E6">
            <w:pPr>
              <w:pStyle w:val="ECCTableHeaderwhitefont"/>
              <w:spacing w:before="0" w:after="0"/>
              <w:rPr>
                <w:rStyle w:val="ECCParagraph"/>
              </w:rPr>
            </w:pPr>
            <w:r w:rsidRPr="009456D8">
              <w:rPr>
                <w:rStyle w:val="ECCParagraph"/>
              </w:rPr>
              <w:t>Urban/Suburban/Rural</w:t>
            </w:r>
          </w:p>
          <w:p w14:paraId="3A8647E8" w14:textId="0ACB2E2C" w:rsidR="006F74E5" w:rsidRPr="005448C0" w:rsidRDefault="005665CD" w:rsidP="00D154E6">
            <w:pPr>
              <w:spacing w:before="0"/>
              <w:rPr>
                <w:rStyle w:val="ECCParagraph"/>
                <w:highlight w:val="cyan"/>
                <w:lang w:val="da-DK"/>
              </w:rPr>
            </w:pPr>
            <w:r w:rsidRPr="005448C0">
              <w:rPr>
                <w:rStyle w:val="ECCParagraph"/>
                <w:lang w:val="da-DK"/>
              </w:rPr>
              <w:t>(dBµV/m/5 MHz) at 3 m</w:t>
            </w:r>
          </w:p>
        </w:tc>
      </w:tr>
      <w:tr w:rsidR="006F74E5" w:rsidRPr="009456D8" w14:paraId="1E43F3FD" w14:textId="77777777" w:rsidTr="006B4169">
        <w:trPr>
          <w:trHeight w:val="265"/>
        </w:trPr>
        <w:tc>
          <w:tcPr>
            <w:tcW w:w="0" w:type="auto"/>
          </w:tcPr>
          <w:p w14:paraId="1D56E8AB" w14:textId="0F94244E" w:rsidR="006F74E5" w:rsidRPr="009456D8" w:rsidRDefault="006F74E5" w:rsidP="006B4169">
            <w:pPr>
              <w:rPr>
                <w:rStyle w:val="ECCParagraph"/>
                <w:highlight w:val="yellow"/>
              </w:rPr>
            </w:pPr>
            <w:r w:rsidRPr="009456D8">
              <w:rPr>
                <w:rStyle w:val="ECCParagraph"/>
              </w:rPr>
              <w:t>Co-channel</w:t>
            </w:r>
          </w:p>
        </w:tc>
        <w:tc>
          <w:tcPr>
            <w:tcW w:w="0" w:type="auto"/>
          </w:tcPr>
          <w:p w14:paraId="2A289AED" w14:textId="0FC9003F" w:rsidR="006F74E5" w:rsidRPr="009456D8" w:rsidRDefault="006F74E5" w:rsidP="006B4169">
            <w:pPr>
              <w:rPr>
                <w:rStyle w:val="ECCParagraph"/>
                <w:highlight w:val="yellow"/>
              </w:rPr>
            </w:pPr>
            <w:r w:rsidRPr="009456D8">
              <w:rPr>
                <w:rStyle w:val="ECCParagraph"/>
              </w:rPr>
              <w:t>32</w:t>
            </w:r>
          </w:p>
        </w:tc>
        <w:tc>
          <w:tcPr>
            <w:tcW w:w="0" w:type="auto"/>
          </w:tcPr>
          <w:p w14:paraId="72CC2F6A" w14:textId="1C7F983A" w:rsidR="006F74E5" w:rsidRPr="009456D8" w:rsidRDefault="006F74E5" w:rsidP="006B4169">
            <w:pPr>
              <w:rPr>
                <w:rStyle w:val="ECCParagraph"/>
                <w:highlight w:val="yellow"/>
              </w:rPr>
            </w:pPr>
            <w:r w:rsidRPr="009456D8">
              <w:rPr>
                <w:rStyle w:val="ECCParagraph"/>
              </w:rPr>
              <w:t>NA</w:t>
            </w:r>
          </w:p>
        </w:tc>
      </w:tr>
      <w:tr w:rsidR="006F74E5" w:rsidRPr="009456D8" w14:paraId="013C13A7" w14:textId="77777777" w:rsidTr="006B4169">
        <w:trPr>
          <w:trHeight w:val="265"/>
        </w:trPr>
        <w:tc>
          <w:tcPr>
            <w:tcW w:w="0" w:type="auto"/>
          </w:tcPr>
          <w:p w14:paraId="2FF3FBC4" w14:textId="76D2253A" w:rsidR="006F74E5" w:rsidRPr="009456D8" w:rsidRDefault="006F74E5" w:rsidP="006B4169">
            <w:pPr>
              <w:rPr>
                <w:rStyle w:val="ECCParagraph"/>
                <w:highlight w:val="yellow"/>
              </w:rPr>
            </w:pPr>
            <w:r w:rsidRPr="009456D8">
              <w:rPr>
                <w:rStyle w:val="ECCParagraph"/>
              </w:rPr>
              <w:t>Adjacent channel</w:t>
            </w:r>
          </w:p>
        </w:tc>
        <w:tc>
          <w:tcPr>
            <w:tcW w:w="0" w:type="auto"/>
          </w:tcPr>
          <w:p w14:paraId="3E0E534A" w14:textId="3B599B93" w:rsidR="006F74E5" w:rsidRPr="009456D8" w:rsidRDefault="006F74E5" w:rsidP="006B4169">
            <w:pPr>
              <w:rPr>
                <w:rStyle w:val="ECCParagraph"/>
                <w:highlight w:val="yellow"/>
              </w:rPr>
            </w:pPr>
            <w:r w:rsidRPr="009456D8">
              <w:rPr>
                <w:rStyle w:val="ECCParagraph"/>
              </w:rPr>
              <w:t>48</w:t>
            </w:r>
          </w:p>
        </w:tc>
        <w:tc>
          <w:tcPr>
            <w:tcW w:w="0" w:type="auto"/>
          </w:tcPr>
          <w:p w14:paraId="18F8751E" w14:textId="77777777" w:rsidR="006F74E5" w:rsidRPr="009456D8" w:rsidRDefault="006F74E5" w:rsidP="006B4169">
            <w:pPr>
              <w:rPr>
                <w:rStyle w:val="ECCParagraph"/>
              </w:rPr>
            </w:pPr>
            <w:r w:rsidRPr="009456D8">
              <w:rPr>
                <w:rStyle w:val="ECCParagraph"/>
              </w:rPr>
              <w:t>26 for non-AAS BS</w:t>
            </w:r>
          </w:p>
          <w:p w14:paraId="36F8C8CC" w14:textId="266B4948" w:rsidR="006F74E5" w:rsidRPr="009456D8" w:rsidRDefault="006F74E5" w:rsidP="006B4169">
            <w:pPr>
              <w:rPr>
                <w:rStyle w:val="ECCParagraph"/>
                <w:highlight w:val="yellow"/>
              </w:rPr>
            </w:pPr>
            <w:r w:rsidRPr="009456D8">
              <w:rPr>
                <w:rStyle w:val="ECCParagraph"/>
              </w:rPr>
              <w:t>48 for AAS BS</w:t>
            </w:r>
          </w:p>
        </w:tc>
      </w:tr>
      <w:tr w:rsidR="00D713CC" w:rsidRPr="00440CC5" w14:paraId="50607276" w14:textId="77777777" w:rsidTr="00264533">
        <w:trPr>
          <w:trHeight w:val="265"/>
        </w:trPr>
        <w:tc>
          <w:tcPr>
            <w:tcW w:w="0" w:type="auto"/>
            <w:gridSpan w:val="3"/>
          </w:tcPr>
          <w:p w14:paraId="449EEE35" w14:textId="77777777" w:rsidR="00D713CC" w:rsidRPr="00440CC5" w:rsidRDefault="00D713CC" w:rsidP="00440CC5">
            <w:pPr>
              <w:pStyle w:val="ECCTablenote"/>
              <w:rPr>
                <w:rStyle w:val="ECCParagraph"/>
                <w:sz w:val="16"/>
              </w:rPr>
            </w:pPr>
            <w:r w:rsidRPr="00440CC5">
              <w:rPr>
                <w:rStyle w:val="ECCParagraph"/>
                <w:sz w:val="16"/>
              </w:rPr>
              <w:t>Note:</w:t>
            </w:r>
          </w:p>
          <w:p w14:paraId="20254BA9" w14:textId="77777777" w:rsidR="00D713CC" w:rsidRPr="00440CC5" w:rsidRDefault="00D713CC" w:rsidP="00D154E6">
            <w:pPr>
              <w:pStyle w:val="ECCTablenote"/>
              <w:ind w:left="0" w:firstLine="0"/>
              <w:rPr>
                <w:rStyle w:val="ECCParagraph"/>
                <w:sz w:val="16"/>
              </w:rPr>
            </w:pPr>
            <w:r w:rsidRPr="00440CC5">
              <w:rPr>
                <w:rStyle w:val="ECCParagraph"/>
                <w:sz w:val="16"/>
              </w:rPr>
              <w:t xml:space="preserve">Co-channel case is defined as the case where the local area network has full or partial frequency overlap with at least one of the neighbouring local area networks. </w:t>
            </w:r>
          </w:p>
          <w:p w14:paraId="4CA4265C" w14:textId="3F764C5E" w:rsidR="00D713CC" w:rsidRPr="00440CC5" w:rsidRDefault="00D713CC" w:rsidP="00D154E6">
            <w:pPr>
              <w:pStyle w:val="ECCTablenote"/>
              <w:ind w:left="0" w:firstLine="0"/>
              <w:rPr>
                <w:rStyle w:val="ECCParagraph"/>
                <w:sz w:val="16"/>
              </w:rPr>
            </w:pPr>
            <w:r w:rsidRPr="00440CC5">
              <w:rPr>
                <w:rStyle w:val="ECCParagraph"/>
                <w:sz w:val="16"/>
              </w:rPr>
              <w:t>Adjacent channel case is defined as the case where the local area network has no-frequency overlap (full or partial) with any neighbouring local area networks.</w:t>
            </w:r>
          </w:p>
        </w:tc>
      </w:tr>
    </w:tbl>
    <w:p w14:paraId="05D3F266" w14:textId="4FC38679" w:rsidR="006F74E5" w:rsidRPr="009456D8" w:rsidRDefault="006F74E5" w:rsidP="00795BD1">
      <w:pPr>
        <w:pStyle w:val="Caption"/>
        <w:rPr>
          <w:rStyle w:val="ECCParagraph"/>
          <w:rFonts w:eastAsia="Calibri"/>
          <w:highlight w:val="yellow"/>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35</w:t>
      </w:r>
      <w:r w:rsidRPr="009456D8">
        <w:rPr>
          <w:rStyle w:val="ECCParagraph"/>
        </w:rPr>
        <w:fldChar w:fldCharType="end"/>
      </w:r>
      <w:r w:rsidRPr="009456D8">
        <w:rPr>
          <w:rStyle w:val="ECCParagraph"/>
        </w:rPr>
        <w:t>: Field strength values (dBµV/m/5 MHz) at 3</w:t>
      </w:r>
      <w:r w:rsidR="007F43E2" w:rsidRPr="009456D8">
        <w:rPr>
          <w:rStyle w:val="ECCParagraph"/>
        </w:rPr>
        <w:t xml:space="preserve"> </w:t>
      </w:r>
      <w:r w:rsidRPr="009456D8">
        <w:rPr>
          <w:rStyle w:val="ECCParagraph"/>
        </w:rPr>
        <w:t>m at each local area network coverage border for synchroni</w:t>
      </w:r>
      <w:r w:rsidR="00987007" w:rsidRPr="009456D8">
        <w:rPr>
          <w:rStyle w:val="ECCParagraph"/>
        </w:rPr>
        <w:t>s</w:t>
      </w:r>
      <w:r w:rsidRPr="009456D8">
        <w:rPr>
          <w:rStyle w:val="ECCParagraph"/>
        </w:rPr>
        <w:t>ed operation with neighbouring local area networks (for both non-AAS and AAS BS)</w:t>
      </w:r>
    </w:p>
    <w:tbl>
      <w:tblPr>
        <w:tblStyle w:val="ECCTable-redheader"/>
        <w:tblW w:w="0" w:type="auto"/>
        <w:tblInd w:w="0" w:type="dxa"/>
        <w:tblLook w:val="04A0" w:firstRow="1" w:lastRow="0" w:firstColumn="1" w:lastColumn="0" w:noHBand="0" w:noVBand="1"/>
      </w:tblPr>
      <w:tblGrid>
        <w:gridCol w:w="2998"/>
        <w:gridCol w:w="3677"/>
      </w:tblGrid>
      <w:tr w:rsidR="006F74E5" w:rsidRPr="009456D8" w14:paraId="24E0AD73" w14:textId="77777777" w:rsidTr="00D154E6">
        <w:trPr>
          <w:cnfStyle w:val="100000000000" w:firstRow="1" w:lastRow="0" w:firstColumn="0" w:lastColumn="0" w:oddVBand="0" w:evenVBand="0" w:oddHBand="0" w:evenHBand="0" w:firstRowFirstColumn="0" w:firstRowLastColumn="0" w:lastRowFirstColumn="0" w:lastRowLastColumn="0"/>
          <w:trHeight w:val="265"/>
        </w:trPr>
        <w:tc>
          <w:tcPr>
            <w:tcW w:w="2998" w:type="dxa"/>
            <w:tcBorders>
              <w:top w:val="single" w:sz="4" w:space="0" w:color="FFFFFF" w:themeColor="background1"/>
              <w:left w:val="single" w:sz="4" w:space="0" w:color="FFFFFF" w:themeColor="background1"/>
            </w:tcBorders>
            <w:vAlign w:val="top"/>
          </w:tcPr>
          <w:p w14:paraId="2F06F9DD" w14:textId="46944662" w:rsidR="006F74E5" w:rsidRPr="009456D8" w:rsidRDefault="006F74E5" w:rsidP="00B7255B">
            <w:pPr>
              <w:pStyle w:val="ECCTableHeaderwhitefont"/>
              <w:rPr>
                <w:rStyle w:val="ECCParagraph"/>
                <w:highlight w:val="yellow"/>
              </w:rPr>
            </w:pPr>
            <w:r w:rsidRPr="009456D8">
              <w:rPr>
                <w:rStyle w:val="ECCParagraph"/>
              </w:rPr>
              <w:t>Environment</w:t>
            </w:r>
          </w:p>
        </w:tc>
        <w:tc>
          <w:tcPr>
            <w:tcW w:w="0" w:type="auto"/>
            <w:tcBorders>
              <w:top w:val="single" w:sz="4" w:space="0" w:color="FFFFFF" w:themeColor="background1"/>
            </w:tcBorders>
            <w:vAlign w:val="top"/>
          </w:tcPr>
          <w:p w14:paraId="39AC5FB6" w14:textId="0119F74A" w:rsidR="006F74E5" w:rsidRPr="009456D8" w:rsidRDefault="006F74E5" w:rsidP="00B7255B">
            <w:pPr>
              <w:pStyle w:val="ECCTableHeaderwhitefont"/>
              <w:rPr>
                <w:rStyle w:val="ECCParagraph"/>
                <w:highlight w:val="yellow"/>
              </w:rPr>
            </w:pPr>
            <w:r w:rsidRPr="009456D8">
              <w:rPr>
                <w:rStyle w:val="ECCParagraph"/>
              </w:rPr>
              <w:t xml:space="preserve">Field </w:t>
            </w:r>
            <w:r w:rsidR="00FE756A" w:rsidRPr="009456D8">
              <w:rPr>
                <w:rStyle w:val="ECCParagraph"/>
              </w:rPr>
              <w:t>strength</w:t>
            </w:r>
            <w:r w:rsidRPr="009456D8">
              <w:rPr>
                <w:rStyle w:val="ECCParagraph"/>
              </w:rPr>
              <w:t xml:space="preserve"> </w:t>
            </w:r>
            <w:r w:rsidR="00C63D90" w:rsidRPr="009456D8">
              <w:rPr>
                <w:rStyle w:val="ECCParagraph"/>
              </w:rPr>
              <w:t>v</w:t>
            </w:r>
            <w:r w:rsidRPr="009456D8">
              <w:rPr>
                <w:rStyle w:val="ECCParagraph"/>
              </w:rPr>
              <w:t>alue (dBµV/m/5 MHz)</w:t>
            </w:r>
          </w:p>
        </w:tc>
      </w:tr>
      <w:tr w:rsidR="006F74E5" w:rsidRPr="009456D8" w14:paraId="278AAEC6" w14:textId="77777777" w:rsidTr="00D154E6">
        <w:trPr>
          <w:trHeight w:val="265"/>
        </w:trPr>
        <w:tc>
          <w:tcPr>
            <w:tcW w:w="2998" w:type="dxa"/>
            <w:vAlign w:val="top"/>
          </w:tcPr>
          <w:p w14:paraId="5A6AD092" w14:textId="1594BCE8" w:rsidR="006F74E5" w:rsidRPr="009456D8" w:rsidRDefault="006F74E5" w:rsidP="00FE756A">
            <w:pPr>
              <w:rPr>
                <w:rStyle w:val="ECCParagraph"/>
                <w:highlight w:val="yellow"/>
              </w:rPr>
            </w:pPr>
            <w:r w:rsidRPr="009456D8">
              <w:rPr>
                <w:rStyle w:val="ECCParagraph"/>
              </w:rPr>
              <w:t>Urban/Suburban/Rural</w:t>
            </w:r>
          </w:p>
        </w:tc>
        <w:tc>
          <w:tcPr>
            <w:tcW w:w="0" w:type="auto"/>
            <w:vAlign w:val="top"/>
          </w:tcPr>
          <w:p w14:paraId="4ED048EE" w14:textId="3084B122" w:rsidR="006F74E5" w:rsidRPr="009456D8" w:rsidRDefault="006F74E5" w:rsidP="00FE756A">
            <w:pPr>
              <w:rPr>
                <w:rStyle w:val="ECCParagraph"/>
              </w:rPr>
            </w:pPr>
            <w:r w:rsidRPr="009456D8">
              <w:rPr>
                <w:rStyle w:val="ECCParagraph"/>
              </w:rPr>
              <w:t>61</w:t>
            </w:r>
          </w:p>
        </w:tc>
      </w:tr>
    </w:tbl>
    <w:p w14:paraId="4ECB6CD2" w14:textId="3D39CE7D" w:rsidR="00DE7FA1" w:rsidRPr="009456D8" w:rsidRDefault="00DE7FA1" w:rsidP="00795BD1">
      <w:pPr>
        <w:rPr>
          <w:rStyle w:val="ECCParagraph"/>
        </w:rPr>
      </w:pPr>
      <w:r w:rsidRPr="009456D8">
        <w:rPr>
          <w:rStyle w:val="ECCParagraph"/>
        </w:rPr>
        <w:t xml:space="preserve">The above study results could be used for developing guidelines for managing co-existence between WBB LMPs. </w:t>
      </w:r>
    </w:p>
    <w:p w14:paraId="6080A567" w14:textId="29997CCF" w:rsidR="00130CB9" w:rsidRPr="009456D8" w:rsidRDefault="00130CB9" w:rsidP="006B4169">
      <w:pPr>
        <w:pStyle w:val="Heading2"/>
        <w:rPr>
          <w:rStyle w:val="ECCParagraph"/>
        </w:rPr>
      </w:pPr>
      <w:bookmarkStart w:id="253" w:name="_Toc155777263"/>
      <w:bookmarkStart w:id="254" w:name="_Toc160031477"/>
      <w:bookmarkStart w:id="255" w:name="_Ref164339566"/>
      <w:bookmarkStart w:id="256" w:name="_Toc160181043"/>
      <w:bookmarkStart w:id="257" w:name="_Toc172791736"/>
      <w:r w:rsidRPr="009456D8">
        <w:rPr>
          <w:rStyle w:val="ECCParagraph"/>
        </w:rPr>
        <w:t xml:space="preserve">Between </w:t>
      </w:r>
      <w:r w:rsidR="00350162" w:rsidRPr="009456D8">
        <w:rPr>
          <w:rStyle w:val="ECCParagraph"/>
        </w:rPr>
        <w:t xml:space="preserve">3GPP </w:t>
      </w:r>
      <w:r w:rsidRPr="009456D8">
        <w:rPr>
          <w:rStyle w:val="ECCParagraph"/>
        </w:rPr>
        <w:t xml:space="preserve">WBB LMP and FS in </w:t>
      </w:r>
      <w:r w:rsidR="008C6073">
        <w:rPr>
          <w:rStyle w:val="ECCParagraph"/>
        </w:rPr>
        <w:t xml:space="preserve">frequency band </w:t>
      </w:r>
      <w:r w:rsidRPr="009456D8">
        <w:rPr>
          <w:rStyle w:val="ECCParagraph"/>
        </w:rPr>
        <w:t>3.8-4.2 GHz</w:t>
      </w:r>
      <w:bookmarkEnd w:id="253"/>
      <w:bookmarkEnd w:id="254"/>
      <w:bookmarkEnd w:id="255"/>
      <w:bookmarkEnd w:id="256"/>
      <w:bookmarkEnd w:id="257"/>
    </w:p>
    <w:p w14:paraId="3DB1850C" w14:textId="7B10B8BF" w:rsidR="00130CB9" w:rsidRPr="009456D8" w:rsidRDefault="00130CB9" w:rsidP="00EB67D0">
      <w:pPr>
        <w:pStyle w:val="Heading3"/>
        <w:rPr>
          <w:rStyle w:val="ECCParagraph"/>
        </w:rPr>
      </w:pPr>
      <w:bookmarkStart w:id="258" w:name="_Toc155777264"/>
      <w:bookmarkStart w:id="259" w:name="_Toc160031478"/>
      <w:bookmarkStart w:id="260" w:name="_Toc160181044"/>
      <w:bookmarkStart w:id="261" w:name="_Toc172791737"/>
      <w:r w:rsidRPr="009456D8">
        <w:rPr>
          <w:rStyle w:val="ECCParagraph"/>
        </w:rPr>
        <w:t xml:space="preserve">Study 1 – Sharing study between WBB LMP and FS in the </w:t>
      </w:r>
      <w:r w:rsidR="008C6073">
        <w:rPr>
          <w:rStyle w:val="ECCParagraph"/>
        </w:rPr>
        <w:t xml:space="preserve">frequency </w:t>
      </w:r>
      <w:r w:rsidRPr="009456D8">
        <w:rPr>
          <w:rStyle w:val="ECCParagraph"/>
        </w:rPr>
        <w:t>band 3.8-4.2 GHz for co-frequency case</w:t>
      </w:r>
      <w:bookmarkEnd w:id="258"/>
      <w:bookmarkEnd w:id="259"/>
      <w:bookmarkEnd w:id="260"/>
      <w:bookmarkEnd w:id="261"/>
    </w:p>
    <w:p w14:paraId="04D719B5" w14:textId="1569E9B2" w:rsidR="007E1D00" w:rsidRPr="009456D8" w:rsidRDefault="009A0417" w:rsidP="00795BD1">
      <w:pPr>
        <w:rPr>
          <w:rStyle w:val="ECCParagraph"/>
        </w:rPr>
      </w:pPr>
      <w:r w:rsidRPr="009456D8">
        <w:rPr>
          <w:rStyle w:val="ECCParagraph"/>
        </w:rPr>
        <w:t>The d</w:t>
      </w:r>
      <w:r w:rsidR="00797C1F" w:rsidRPr="009456D8">
        <w:rPr>
          <w:rStyle w:val="ECCParagraph"/>
        </w:rPr>
        <w:t>etailed study can be found in Attachment 03</w:t>
      </w:r>
      <w:r w:rsidR="00623F6E">
        <w:rPr>
          <w:rStyle w:val="ECCParagraph"/>
        </w:rPr>
        <w:t xml:space="preserve"> </w:t>
      </w:r>
      <w:r w:rsidR="00623F6E" w:rsidRPr="00B10E31">
        <w:t xml:space="preserve">which is attached to this </w:t>
      </w:r>
      <w:hyperlink r:id="rId28" w:history="1">
        <w:r w:rsidR="00623F6E">
          <w:rPr>
            <w:rStyle w:val="Hyperlink"/>
          </w:rPr>
          <w:t>Report</w:t>
        </w:r>
      </w:hyperlink>
      <w:r w:rsidR="00623F6E">
        <w:rPr>
          <w:rStyle w:val="Hyperlink"/>
        </w:rPr>
        <w:t>.</w:t>
      </w:r>
    </w:p>
    <w:p w14:paraId="5EB7AB8D" w14:textId="35118260" w:rsidR="009A7569" w:rsidRPr="009456D8" w:rsidRDefault="009A7569" w:rsidP="00795BD1">
      <w:pPr>
        <w:rPr>
          <w:rStyle w:val="ECCParagraph"/>
        </w:rPr>
      </w:pPr>
      <w:r w:rsidRPr="009456D8">
        <w:rPr>
          <w:rStyle w:val="ECCParagraph"/>
        </w:rPr>
        <w:t>This sharing study describes the interference scenarios from a single WBB LMP BS transmitter to a co-frequency FS receiver (50 m above ground</w:t>
      </w:r>
      <w:r w:rsidR="005C587C" w:rsidRPr="009456D8">
        <w:rPr>
          <w:rStyle w:val="ECCParagraph"/>
        </w:rPr>
        <w:t xml:space="preserve"> for generic case, 80 m for real deployment/average </w:t>
      </w:r>
      <w:r w:rsidR="0012523E" w:rsidRPr="009456D8">
        <w:rPr>
          <w:rStyle w:val="ECCParagraph"/>
        </w:rPr>
        <w:t>height</w:t>
      </w:r>
      <w:r w:rsidR="005C587C" w:rsidRPr="009456D8">
        <w:rPr>
          <w:rStyle w:val="ECCParagraph"/>
        </w:rPr>
        <w:t xml:space="preserve"> and 180 m for real deployment/worst case</w:t>
      </w:r>
      <w:r w:rsidRPr="009456D8">
        <w:rPr>
          <w:rStyle w:val="ECCParagraph"/>
        </w:rPr>
        <w:t xml:space="preserve">). </w:t>
      </w:r>
    </w:p>
    <w:p w14:paraId="773C5684" w14:textId="473D3051" w:rsidR="00130CB9" w:rsidRPr="009456D8" w:rsidRDefault="009A7569" w:rsidP="005237B0">
      <w:pPr>
        <w:rPr>
          <w:rStyle w:val="ECCParagraph"/>
        </w:rPr>
      </w:pPr>
      <w:r w:rsidRPr="009456D8">
        <w:rPr>
          <w:rStyle w:val="ECCParagraph"/>
        </w:rPr>
        <w:t xml:space="preserve">The results indicate that the required separation distances to protect FS </w:t>
      </w:r>
      <w:r w:rsidR="007D616C" w:rsidRPr="009456D8">
        <w:rPr>
          <w:rStyle w:val="ECCParagraph"/>
        </w:rPr>
        <w:t>(80</w:t>
      </w:r>
      <w:r w:rsidR="00D42643" w:rsidRPr="009456D8">
        <w:rPr>
          <w:rStyle w:val="ECCParagraph"/>
        </w:rPr>
        <w:t xml:space="preserve"> </w:t>
      </w:r>
      <w:r w:rsidR="007D616C" w:rsidRPr="009456D8">
        <w:rPr>
          <w:rStyle w:val="ECCParagraph"/>
        </w:rPr>
        <w:t xml:space="preserve">m </w:t>
      </w:r>
      <w:r w:rsidR="00D42643" w:rsidRPr="009456D8">
        <w:rPr>
          <w:rStyle w:val="ECCParagraph"/>
        </w:rPr>
        <w:t xml:space="preserve">antenna </w:t>
      </w:r>
      <w:r w:rsidR="007D616C" w:rsidRPr="009456D8">
        <w:rPr>
          <w:rStyle w:val="ECCParagraph"/>
        </w:rPr>
        <w:t>height)</w:t>
      </w:r>
      <w:r w:rsidRPr="009456D8">
        <w:rPr>
          <w:rStyle w:val="ECCParagraph"/>
        </w:rPr>
        <w:t xml:space="preserve"> from WBB LMP may go up to 90.5 km for medium power WBB BS (25 m above ground, i.e. above typical clutter height) and up to 38.5 km for low power WBB BS (10 m above ground, i.e. bellow typical clutter height) for a worst-case </w:t>
      </w:r>
      <w:r w:rsidRPr="009456D8">
        <w:rPr>
          <w:rStyle w:val="ECCParagraph"/>
        </w:rPr>
        <w:lastRenderedPageBreak/>
        <w:t>realistic scenario (MCL). This distance reduces to about 300 m for the WBB low power BS, if the BS is placed in the side lobe of the FS antenna. No clutter was applied for the medium power BS scenario, the antenna height for both services is considered above the average clutter level. The interference distances would decrease significantly if the BS is placed inside the clutter. The results for the medium power WBB BS show interference distances of up to 46 km for the FS side lobe. Coordination with a medium power WBB BS could therefore be challenging.</w:t>
      </w:r>
    </w:p>
    <w:p w14:paraId="5E49EDFB" w14:textId="655DA25F" w:rsidR="00130CB9" w:rsidRPr="009456D8" w:rsidRDefault="00130CB9" w:rsidP="005237B0">
      <w:pPr>
        <w:pStyle w:val="Heading3"/>
        <w:rPr>
          <w:rStyle w:val="ECCParagraph"/>
        </w:rPr>
      </w:pPr>
      <w:bookmarkStart w:id="262" w:name="_Toc155777265"/>
      <w:bookmarkStart w:id="263" w:name="_Toc160031479"/>
      <w:bookmarkStart w:id="264" w:name="_Toc160181045"/>
      <w:bookmarkStart w:id="265" w:name="_Toc172791738"/>
      <w:r w:rsidRPr="009456D8">
        <w:rPr>
          <w:rStyle w:val="ECCParagraph"/>
        </w:rPr>
        <w:t xml:space="preserve">Study 2 – Sharing study between WBB LMP and FS in the </w:t>
      </w:r>
      <w:r w:rsidR="008C6073">
        <w:rPr>
          <w:rStyle w:val="ECCParagraph"/>
        </w:rPr>
        <w:t xml:space="preserve">frequency </w:t>
      </w:r>
      <w:r w:rsidRPr="009456D8">
        <w:rPr>
          <w:rStyle w:val="ECCParagraph"/>
        </w:rPr>
        <w:t xml:space="preserve">band </w:t>
      </w:r>
      <w:bookmarkEnd w:id="262"/>
      <w:bookmarkEnd w:id="263"/>
      <w:r w:rsidR="004D13DC">
        <w:rPr>
          <w:rStyle w:val="ECCParagraph"/>
        </w:rPr>
        <w:t>3.8-4.2 GHz</w:t>
      </w:r>
      <w:bookmarkEnd w:id="264"/>
      <w:bookmarkEnd w:id="265"/>
    </w:p>
    <w:p w14:paraId="4B01DB6B" w14:textId="5D594728" w:rsidR="007E1D00" w:rsidRPr="009456D8" w:rsidRDefault="009A0417" w:rsidP="005237B0">
      <w:pPr>
        <w:rPr>
          <w:rStyle w:val="ECCParagraph"/>
        </w:rPr>
      </w:pPr>
      <w:r w:rsidRPr="009456D8">
        <w:rPr>
          <w:rStyle w:val="ECCParagraph"/>
        </w:rPr>
        <w:t>The d</w:t>
      </w:r>
      <w:r w:rsidR="00797C1F" w:rsidRPr="009456D8">
        <w:rPr>
          <w:rStyle w:val="ECCParagraph"/>
        </w:rPr>
        <w:t>etailed study can be found in Attachment 04</w:t>
      </w:r>
      <w:r w:rsidR="00623F6E">
        <w:rPr>
          <w:rStyle w:val="ECCParagraph"/>
        </w:rPr>
        <w:t xml:space="preserve"> </w:t>
      </w:r>
      <w:r w:rsidR="00623F6E" w:rsidRPr="00B10E31">
        <w:t xml:space="preserve">which is attached to this </w:t>
      </w:r>
      <w:hyperlink r:id="rId29" w:history="1">
        <w:r w:rsidR="00623F6E">
          <w:rPr>
            <w:rStyle w:val="Hyperlink"/>
          </w:rPr>
          <w:t>Report</w:t>
        </w:r>
      </w:hyperlink>
      <w:r w:rsidR="00797C1F" w:rsidRPr="009456D8">
        <w:rPr>
          <w:rStyle w:val="ECCParagraph"/>
        </w:rPr>
        <w:t>.</w:t>
      </w:r>
    </w:p>
    <w:p w14:paraId="238442D4" w14:textId="735D7D53" w:rsidR="009A7569" w:rsidRPr="009456D8" w:rsidRDefault="009A7569" w:rsidP="005237B0">
      <w:pPr>
        <w:rPr>
          <w:rStyle w:val="ECCParagraph"/>
        </w:rPr>
      </w:pPr>
      <w:r w:rsidRPr="009456D8">
        <w:rPr>
          <w:rStyle w:val="ECCParagraph"/>
        </w:rPr>
        <w:t>This sharing study considers co-frequency coexistence analyses between WBB LMP BS interferer and real FS victim receivers in Italy. Results in terms of separation distances</w:t>
      </w:r>
      <w:r w:rsidR="009C2355" w:rsidRPr="009456D8">
        <w:rPr>
          <w:rStyle w:val="ECCParagraph"/>
        </w:rPr>
        <w:t>/exclusion areas</w:t>
      </w:r>
      <w:r w:rsidRPr="009456D8">
        <w:rPr>
          <w:rStyle w:val="ECCParagraph"/>
        </w:rPr>
        <w:t xml:space="preserve"> have been evaluated considering both flat terrain and the real terrain elevation.</w:t>
      </w:r>
    </w:p>
    <w:p w14:paraId="24047903" w14:textId="7492339E" w:rsidR="009A7569" w:rsidRPr="009456D8" w:rsidRDefault="009A7569" w:rsidP="005237B0">
      <w:pPr>
        <w:rPr>
          <w:rStyle w:val="ECCParagraph"/>
        </w:rPr>
      </w:pPr>
      <w:r w:rsidRPr="009456D8">
        <w:rPr>
          <w:rStyle w:val="ECCParagraph"/>
        </w:rPr>
        <w:t>Low Power (LP) WBB deployment (antenna height 10 m, below typical clutter height) has been considered in dense urban, urban and suburban environments. The FS antenna heights range from 7.3 m to 100 m.</w:t>
      </w:r>
    </w:p>
    <w:p w14:paraId="5AA33231" w14:textId="77777777" w:rsidR="009A7569" w:rsidRPr="009456D8" w:rsidRDefault="009A7569" w:rsidP="005237B0">
      <w:pPr>
        <w:rPr>
          <w:rStyle w:val="ECCParagraph"/>
        </w:rPr>
      </w:pPr>
      <w:r w:rsidRPr="009456D8">
        <w:rPr>
          <w:rStyle w:val="ECCParagraph"/>
        </w:rPr>
        <w:t>The separation distances in the direction of the FS main lobe that have been obtained in the coexistence analyses in case of LP WBB considering flat terrain vary from 6 km to almost 46.3 km depending on the FS receiver antenna height, the maximum FS antenna gain, the FS elevation angle and the feeder loss.</w:t>
      </w:r>
    </w:p>
    <w:p w14:paraId="41C9744B" w14:textId="77777777" w:rsidR="009A7569" w:rsidRPr="009456D8" w:rsidRDefault="009A7569" w:rsidP="005237B0">
      <w:pPr>
        <w:rPr>
          <w:rStyle w:val="ECCParagraph"/>
        </w:rPr>
      </w:pPr>
      <w:r w:rsidRPr="009456D8">
        <w:rPr>
          <w:rStyle w:val="ECCParagraph"/>
        </w:rPr>
        <w:t>Medium Power (MP) WBB deployment (antenna height 30 m, above typical clutter height) has been considered in rural environment. The FS antenna heights range from 2.1 m to 84 m. No clutter was applied, the antenna height for both services is considered above the average clutter level.</w:t>
      </w:r>
    </w:p>
    <w:p w14:paraId="687F29B3" w14:textId="77777777" w:rsidR="009A7569" w:rsidRPr="009456D8" w:rsidRDefault="009A7569" w:rsidP="005237B0">
      <w:pPr>
        <w:rPr>
          <w:rStyle w:val="ECCParagraph"/>
        </w:rPr>
      </w:pPr>
      <w:r w:rsidRPr="009456D8">
        <w:rPr>
          <w:rStyle w:val="ECCParagraph"/>
        </w:rPr>
        <w:t>The separation distances in the direction of the FS main lobe that have been obtained in the coexistence analyses in case of MP WBB in rural scenario considering flat terrain vary from 34.5 km to 101 km depending on the FS receiver antenna height, the maximum FS antenna gain, the FS elevation angle and the feeder loss.</w:t>
      </w:r>
    </w:p>
    <w:p w14:paraId="716FAAAA" w14:textId="77777777" w:rsidR="009A7569" w:rsidRPr="009456D8" w:rsidRDefault="009A7569" w:rsidP="005237B0">
      <w:pPr>
        <w:rPr>
          <w:rStyle w:val="ECCParagraph"/>
        </w:rPr>
      </w:pPr>
      <w:r w:rsidRPr="009456D8">
        <w:rPr>
          <w:rStyle w:val="ECCParagraph"/>
        </w:rPr>
        <w:t>Sharing studies considering real data of the FS links as well as real terrain elevation have been performed.</w:t>
      </w:r>
    </w:p>
    <w:p w14:paraId="63F33883" w14:textId="77777777" w:rsidR="009A7569" w:rsidRPr="009456D8" w:rsidRDefault="009A7569" w:rsidP="005237B0">
      <w:pPr>
        <w:rPr>
          <w:rStyle w:val="ECCParagraph"/>
        </w:rPr>
      </w:pPr>
      <w:r w:rsidRPr="009456D8">
        <w:rPr>
          <w:rStyle w:val="ECCParagraph"/>
        </w:rPr>
        <w:t>Comparing the results of the analysis in terms of separation distances and exclusion areas, considering both the flat terrain and the real terrain elevation, some conclusions can be drawn:</w:t>
      </w:r>
    </w:p>
    <w:p w14:paraId="04CBE411" w14:textId="2EA828AD" w:rsidR="009A7569" w:rsidRPr="009456D8" w:rsidRDefault="009A7569" w:rsidP="005237B0">
      <w:pPr>
        <w:pStyle w:val="ECCBulletsLv1"/>
        <w:rPr>
          <w:rStyle w:val="ECCParagraph"/>
        </w:rPr>
      </w:pPr>
      <w:r w:rsidRPr="009456D8">
        <w:rPr>
          <w:rStyle w:val="ECCParagraph"/>
        </w:rPr>
        <w:t>The real terrain</w:t>
      </w:r>
      <w:r w:rsidR="00A1304A" w:rsidRPr="009456D8">
        <w:rPr>
          <w:rStyle w:val="ECCParagraph"/>
        </w:rPr>
        <w:t xml:space="preserve"> data</w:t>
      </w:r>
      <w:r w:rsidRPr="009456D8">
        <w:rPr>
          <w:rStyle w:val="ECCParagraph"/>
        </w:rPr>
        <w:t xml:space="preserve"> should be taken into account in the coexistence assessments on a </w:t>
      </w:r>
      <w:r w:rsidR="00FE756A" w:rsidRPr="009456D8">
        <w:rPr>
          <w:rStyle w:val="ECCParagraph"/>
        </w:rPr>
        <w:t>case-by-case</w:t>
      </w:r>
      <w:r w:rsidRPr="009456D8">
        <w:rPr>
          <w:rStyle w:val="ECCParagraph"/>
        </w:rPr>
        <w:t xml:space="preserve"> basis. Flat terrain is not the worst case, in fact </w:t>
      </w:r>
      <w:r w:rsidR="00BC5BE8" w:rsidRPr="009456D8">
        <w:rPr>
          <w:rStyle w:val="ECCParagraph"/>
        </w:rPr>
        <w:t>real</w:t>
      </w:r>
      <w:r w:rsidRPr="009456D8">
        <w:rPr>
          <w:rStyle w:val="ECCParagraph"/>
        </w:rPr>
        <w:t xml:space="preserve"> </w:t>
      </w:r>
      <w:r w:rsidR="00007CA6" w:rsidRPr="009456D8">
        <w:rPr>
          <w:rStyle w:val="ECCParagraph"/>
        </w:rPr>
        <w:t xml:space="preserve">terrain </w:t>
      </w:r>
      <w:r w:rsidRPr="009456D8">
        <w:rPr>
          <w:rStyle w:val="ECCParagraph"/>
        </w:rPr>
        <w:t>can hinder (this occurs when the first Fresnel zone of the FS link is intersected by the terrain) or favour (when there is not any intersection) propagation</w:t>
      </w:r>
      <w:r w:rsidR="007B4EA0">
        <w:rPr>
          <w:rStyle w:val="ECCParagraph"/>
        </w:rPr>
        <w:t>;</w:t>
      </w:r>
    </w:p>
    <w:p w14:paraId="1CF917ED" w14:textId="042D4FAA" w:rsidR="009A7569" w:rsidRPr="009456D8" w:rsidRDefault="009A7569" w:rsidP="005237B0">
      <w:pPr>
        <w:pStyle w:val="ECCBulletsLv1"/>
        <w:rPr>
          <w:rStyle w:val="ECCParagraph"/>
        </w:rPr>
      </w:pPr>
      <w:r w:rsidRPr="009456D8">
        <w:rPr>
          <w:rStyle w:val="ECCParagraph"/>
        </w:rPr>
        <w:t xml:space="preserve">When </w:t>
      </w:r>
      <w:r w:rsidR="00BC5BE8" w:rsidRPr="009456D8">
        <w:rPr>
          <w:rStyle w:val="ECCParagraph"/>
        </w:rPr>
        <w:t xml:space="preserve">real </w:t>
      </w:r>
      <w:r w:rsidR="00007CA6" w:rsidRPr="009456D8">
        <w:rPr>
          <w:rStyle w:val="ECCParagraph"/>
        </w:rPr>
        <w:t xml:space="preserve">terrain data </w:t>
      </w:r>
      <w:r w:rsidRPr="009456D8">
        <w:rPr>
          <w:rStyle w:val="ECCParagraph"/>
        </w:rPr>
        <w:t>is taken into account</w:t>
      </w:r>
      <w:r w:rsidR="007B4EA0">
        <w:rPr>
          <w:rStyle w:val="ECCParagraph"/>
        </w:rPr>
        <w:t>;</w:t>
      </w:r>
    </w:p>
    <w:p w14:paraId="1B1797F9" w14:textId="34C1AC17" w:rsidR="009A7569" w:rsidRPr="009456D8" w:rsidRDefault="009A7569" w:rsidP="00FE756A">
      <w:pPr>
        <w:pStyle w:val="ECCBulletsLv1"/>
        <w:rPr>
          <w:rStyle w:val="ECCParagraph"/>
        </w:rPr>
      </w:pPr>
      <w:r w:rsidRPr="009456D8">
        <w:rPr>
          <w:rStyle w:val="ECCParagraph"/>
        </w:rPr>
        <w:t>the exclusion area may not be continuous;</w:t>
      </w:r>
    </w:p>
    <w:p w14:paraId="732DD9C3" w14:textId="18708B09" w:rsidR="009A7569" w:rsidRPr="009456D8" w:rsidRDefault="009A7569" w:rsidP="00FE756A">
      <w:pPr>
        <w:pStyle w:val="ECCBulletsLv1"/>
        <w:rPr>
          <w:rStyle w:val="ECCParagraph"/>
        </w:rPr>
      </w:pPr>
      <w:r w:rsidRPr="009456D8">
        <w:rPr>
          <w:rStyle w:val="ECCParagraph"/>
        </w:rPr>
        <w:t>the separation distance alone could be used as a coexistence condition only if the exclusion zone remains continuous;</w:t>
      </w:r>
    </w:p>
    <w:p w14:paraId="4107F16B" w14:textId="031038A8" w:rsidR="009A7569" w:rsidRPr="009456D8" w:rsidRDefault="009A7569" w:rsidP="00FE756A">
      <w:pPr>
        <w:pStyle w:val="ECCBulletsLv1"/>
        <w:rPr>
          <w:rStyle w:val="ECCParagraph"/>
        </w:rPr>
      </w:pPr>
      <w:r w:rsidRPr="009456D8">
        <w:rPr>
          <w:rStyle w:val="ECCParagraph"/>
        </w:rPr>
        <w:t>the calculation of the exclusion area and the population within it provides more relevant information on the reduction of the impact of the interference in real cases.</w:t>
      </w:r>
    </w:p>
    <w:p w14:paraId="68C57F25" w14:textId="5A649A76" w:rsidR="009A7569" w:rsidRPr="009456D8" w:rsidRDefault="009A7569" w:rsidP="005237B0">
      <w:pPr>
        <w:rPr>
          <w:rStyle w:val="ECCParagraph"/>
        </w:rPr>
      </w:pPr>
      <w:r w:rsidRPr="009456D8">
        <w:rPr>
          <w:rStyle w:val="ECCParagraph"/>
        </w:rPr>
        <w:t xml:space="preserve">It follows from the above considerations that in all real cases not only the theoretical maximum separation distance but also the exclusion area should be assessed, both taking into account the </w:t>
      </w:r>
      <w:r w:rsidR="00BC5BE8" w:rsidRPr="009456D8">
        <w:rPr>
          <w:rStyle w:val="ECCParagraph"/>
        </w:rPr>
        <w:t xml:space="preserve">real </w:t>
      </w:r>
      <w:r w:rsidRPr="009456D8">
        <w:rPr>
          <w:rStyle w:val="ECCParagraph"/>
        </w:rPr>
        <w:t>terrain</w:t>
      </w:r>
      <w:r w:rsidR="00BC5BE8" w:rsidRPr="009456D8">
        <w:rPr>
          <w:rStyle w:val="ECCParagraph"/>
        </w:rPr>
        <w:t xml:space="preserve"> data</w:t>
      </w:r>
      <w:r w:rsidRPr="009456D8">
        <w:rPr>
          <w:rStyle w:val="ECCParagraph"/>
        </w:rPr>
        <w:t>, therefore a case-by-case coexistence assessment is needed.</w:t>
      </w:r>
    </w:p>
    <w:p w14:paraId="7BAB9025" w14:textId="77777777" w:rsidR="009A7569" w:rsidRPr="009456D8" w:rsidRDefault="009A7569" w:rsidP="005237B0">
      <w:pPr>
        <w:rPr>
          <w:rStyle w:val="ECCParagraph"/>
        </w:rPr>
      </w:pPr>
      <w:r w:rsidRPr="009456D8">
        <w:rPr>
          <w:rStyle w:val="ECCParagraph"/>
        </w:rPr>
        <w:t xml:space="preserve">Since it is not possible a priori to define the technical conditions that guarantee the protection of the incumbent FS, and its future development, particular attention shall be paid to the borders. </w:t>
      </w:r>
    </w:p>
    <w:p w14:paraId="25C89274" w14:textId="34E2F22B" w:rsidR="00130CB9" w:rsidRPr="009456D8" w:rsidRDefault="009A7569" w:rsidP="005237B0">
      <w:pPr>
        <w:rPr>
          <w:rStyle w:val="ECCParagraph"/>
        </w:rPr>
      </w:pPr>
      <w:r w:rsidRPr="009456D8">
        <w:rPr>
          <w:rStyle w:val="ECCParagraph"/>
        </w:rPr>
        <w:t xml:space="preserve">According to the analyses, coexistence between FS and both low and medium power WBB systems </w:t>
      </w:r>
      <w:r w:rsidR="009C2355" w:rsidRPr="009456D8">
        <w:rPr>
          <w:rStyle w:val="ECCParagraph"/>
        </w:rPr>
        <w:t xml:space="preserve">could </w:t>
      </w:r>
      <w:r w:rsidRPr="009456D8">
        <w:rPr>
          <w:rStyle w:val="ECCParagraph"/>
        </w:rPr>
        <w:t xml:space="preserve">not </w:t>
      </w:r>
      <w:r w:rsidR="009C2355" w:rsidRPr="009456D8">
        <w:rPr>
          <w:rStyle w:val="ECCParagraph"/>
        </w:rPr>
        <w:t xml:space="preserve">always </w:t>
      </w:r>
      <w:r w:rsidRPr="009456D8">
        <w:rPr>
          <w:rStyle w:val="ECCParagraph"/>
        </w:rPr>
        <w:t xml:space="preserve">be managed at national level </w:t>
      </w:r>
      <w:r w:rsidR="009C2355" w:rsidRPr="009456D8">
        <w:rPr>
          <w:rStyle w:val="ECCParagraph"/>
        </w:rPr>
        <w:t xml:space="preserve">and may require </w:t>
      </w:r>
      <w:r w:rsidRPr="009456D8">
        <w:rPr>
          <w:rStyle w:val="ECCParagraph"/>
        </w:rPr>
        <w:t>bilateral or even multilateral agreements among neighbouring countries, taking into account the use of appropriate mitigation techniques that could facilitate coexistence</w:t>
      </w:r>
      <w:r w:rsidR="008575F3" w:rsidRPr="009456D8">
        <w:rPr>
          <w:rStyle w:val="ECCParagraph"/>
        </w:rPr>
        <w:t xml:space="preserve"> on a case</w:t>
      </w:r>
      <w:r w:rsidR="00813446" w:rsidRPr="009456D8">
        <w:rPr>
          <w:rStyle w:val="ECCParagraph"/>
        </w:rPr>
        <w:t>-</w:t>
      </w:r>
      <w:r w:rsidR="008575F3" w:rsidRPr="009456D8">
        <w:rPr>
          <w:rStyle w:val="ECCParagraph"/>
        </w:rPr>
        <w:t>by</w:t>
      </w:r>
      <w:r w:rsidR="00813446" w:rsidRPr="009456D8">
        <w:rPr>
          <w:rStyle w:val="ECCParagraph"/>
        </w:rPr>
        <w:t>-</w:t>
      </w:r>
      <w:r w:rsidR="008575F3" w:rsidRPr="009456D8">
        <w:rPr>
          <w:rStyle w:val="ECCParagraph"/>
        </w:rPr>
        <w:t>case basis</w:t>
      </w:r>
      <w:r w:rsidRPr="009456D8">
        <w:rPr>
          <w:rStyle w:val="ECCParagraph"/>
        </w:rPr>
        <w:t>.</w:t>
      </w:r>
    </w:p>
    <w:p w14:paraId="553BA11B" w14:textId="2F0E5186" w:rsidR="00130CB9" w:rsidRPr="009456D8" w:rsidRDefault="00130CB9" w:rsidP="005237B0">
      <w:pPr>
        <w:pStyle w:val="Heading3"/>
        <w:rPr>
          <w:rStyle w:val="ECCParagraph"/>
        </w:rPr>
      </w:pPr>
      <w:bookmarkStart w:id="266" w:name="_Toc155777266"/>
      <w:bookmarkStart w:id="267" w:name="_Toc160031480"/>
      <w:bookmarkStart w:id="268" w:name="_Toc160181046"/>
      <w:bookmarkStart w:id="269" w:name="_Toc172791739"/>
      <w:r w:rsidRPr="009456D8">
        <w:rPr>
          <w:rStyle w:val="ECCParagraph"/>
        </w:rPr>
        <w:lastRenderedPageBreak/>
        <w:t>Study</w:t>
      </w:r>
      <w:r w:rsidR="007C1D72" w:rsidRPr="009456D8">
        <w:rPr>
          <w:rStyle w:val="ECCParagraph"/>
        </w:rPr>
        <w:t> </w:t>
      </w:r>
      <w:r w:rsidRPr="009456D8">
        <w:rPr>
          <w:rStyle w:val="ECCParagraph"/>
        </w:rPr>
        <w:t xml:space="preserve">3 – Sharing study between WBB LMP and FS in the </w:t>
      </w:r>
      <w:r w:rsidR="008C6073">
        <w:rPr>
          <w:rStyle w:val="ECCParagraph"/>
        </w:rPr>
        <w:t xml:space="preserve">frequency </w:t>
      </w:r>
      <w:r w:rsidRPr="009456D8">
        <w:rPr>
          <w:rStyle w:val="ECCParagraph"/>
        </w:rPr>
        <w:t>band 3.8-4.2 GHz</w:t>
      </w:r>
      <w:bookmarkEnd w:id="266"/>
      <w:bookmarkEnd w:id="267"/>
      <w:bookmarkEnd w:id="268"/>
      <w:bookmarkEnd w:id="269"/>
    </w:p>
    <w:p w14:paraId="00B58A97" w14:textId="5B7CA9CB" w:rsidR="00771162" w:rsidRPr="009456D8" w:rsidRDefault="009A0417" w:rsidP="005237B0">
      <w:pPr>
        <w:rPr>
          <w:rStyle w:val="ECCParagraph"/>
        </w:rPr>
      </w:pPr>
      <w:r w:rsidRPr="009456D8">
        <w:rPr>
          <w:rStyle w:val="ECCParagraph"/>
        </w:rPr>
        <w:t>The d</w:t>
      </w:r>
      <w:r w:rsidR="00797C1F" w:rsidRPr="009456D8">
        <w:rPr>
          <w:rStyle w:val="ECCParagraph"/>
        </w:rPr>
        <w:t>etailed study can be found in Attachment 05</w:t>
      </w:r>
      <w:r w:rsidR="00623F6E">
        <w:rPr>
          <w:rStyle w:val="ECCParagraph"/>
        </w:rPr>
        <w:t xml:space="preserve"> </w:t>
      </w:r>
      <w:r w:rsidR="00623F6E" w:rsidRPr="00B10E31">
        <w:t xml:space="preserve">which is attached to this </w:t>
      </w:r>
      <w:hyperlink r:id="rId30" w:history="1">
        <w:r w:rsidR="00623F6E">
          <w:rPr>
            <w:rStyle w:val="Hyperlink"/>
          </w:rPr>
          <w:t>Report</w:t>
        </w:r>
      </w:hyperlink>
      <w:r w:rsidR="00797C1F" w:rsidRPr="009456D8">
        <w:rPr>
          <w:rStyle w:val="ECCParagraph"/>
        </w:rPr>
        <w:t>.</w:t>
      </w:r>
    </w:p>
    <w:p w14:paraId="5A703A4B" w14:textId="08DEED22" w:rsidR="00A14DF0" w:rsidRPr="009456D8" w:rsidRDefault="00A14DF0" w:rsidP="005237B0">
      <w:pPr>
        <w:rPr>
          <w:rStyle w:val="ECCParagraph"/>
        </w:rPr>
      </w:pPr>
      <w:r w:rsidRPr="009456D8">
        <w:rPr>
          <w:rStyle w:val="ECCParagraph"/>
        </w:rPr>
        <w:t xml:space="preserve">In this study, interference analysis is conducted on various FS stations, with antenna heights ranging from 15 m to 80 m. </w:t>
      </w:r>
      <w:r w:rsidR="0038784E" w:rsidRPr="009456D8">
        <w:rPr>
          <w:rStyle w:val="ECCParagraph"/>
        </w:rPr>
        <w:t xml:space="preserve">The </w:t>
      </w:r>
      <w:r w:rsidRPr="009456D8">
        <w:rPr>
          <w:rStyle w:val="ECCParagraph"/>
        </w:rPr>
        <w:t xml:space="preserve">following specific assumptions </w:t>
      </w:r>
      <w:r w:rsidR="0038784E" w:rsidRPr="009456D8">
        <w:rPr>
          <w:rStyle w:val="ECCParagraph"/>
        </w:rPr>
        <w:t xml:space="preserve">were </w:t>
      </w:r>
      <w:r w:rsidRPr="009456D8">
        <w:rPr>
          <w:rStyle w:val="ECCParagraph"/>
        </w:rPr>
        <w:t>considered in this study:</w:t>
      </w:r>
    </w:p>
    <w:p w14:paraId="1E793E38" w14:textId="5D6ACC55" w:rsidR="00A14DF0" w:rsidRPr="009456D8" w:rsidRDefault="00A14DF0" w:rsidP="005237B0">
      <w:pPr>
        <w:pStyle w:val="ECCBulletsLv1"/>
        <w:rPr>
          <w:rStyle w:val="ECCParagraph"/>
        </w:rPr>
      </w:pPr>
      <w:r w:rsidRPr="009456D8">
        <w:rPr>
          <w:rStyle w:val="ECCParagraph"/>
        </w:rPr>
        <w:t xml:space="preserve">maximum </w:t>
      </w:r>
      <w:r w:rsidR="00A86A00" w:rsidRPr="0051547E">
        <w:rPr>
          <w:rStyle w:val="ECCParagraph"/>
          <w:i/>
          <w:iCs/>
        </w:rPr>
        <w:t>e.i.r.p.</w:t>
      </w:r>
      <w:r w:rsidRPr="009456D8">
        <w:rPr>
          <w:rStyle w:val="ECCParagraph"/>
        </w:rPr>
        <w:t xml:space="preserve"> of 51 dBm of the WBB MP BS;</w:t>
      </w:r>
    </w:p>
    <w:p w14:paraId="2C549E32" w14:textId="77777777" w:rsidR="00A14DF0" w:rsidRPr="009456D8" w:rsidRDefault="00A14DF0" w:rsidP="005237B0">
      <w:pPr>
        <w:pStyle w:val="ECCBulletsLv1"/>
        <w:rPr>
          <w:rStyle w:val="ECCParagraph"/>
        </w:rPr>
      </w:pPr>
      <w:r w:rsidRPr="009456D8">
        <w:rPr>
          <w:rStyle w:val="ECCParagraph"/>
        </w:rPr>
        <w:t>10 m of antenna height of the WBB MP BS;</w:t>
      </w:r>
    </w:p>
    <w:p w14:paraId="4545B250" w14:textId="77777777" w:rsidR="00A14DF0" w:rsidRPr="009456D8" w:rsidRDefault="00A14DF0" w:rsidP="005237B0">
      <w:pPr>
        <w:pStyle w:val="ECCBulletsLv1"/>
        <w:rPr>
          <w:rStyle w:val="ECCParagraph"/>
        </w:rPr>
      </w:pPr>
      <w:r w:rsidRPr="009456D8">
        <w:rPr>
          <w:rStyle w:val="ECCParagraph"/>
        </w:rPr>
        <w:t>flat terrain;</w:t>
      </w:r>
    </w:p>
    <w:p w14:paraId="1DD69236" w14:textId="77777777" w:rsidR="00A14DF0" w:rsidRPr="009456D8" w:rsidRDefault="00A14DF0" w:rsidP="005237B0">
      <w:pPr>
        <w:pStyle w:val="ECCBulletsLv1"/>
        <w:rPr>
          <w:rStyle w:val="ECCParagraph"/>
        </w:rPr>
      </w:pPr>
      <w:r w:rsidRPr="009456D8">
        <w:rPr>
          <w:rStyle w:val="ECCParagraph"/>
        </w:rPr>
        <w:t>urban scenario;</w:t>
      </w:r>
    </w:p>
    <w:p w14:paraId="4BB3F1B7" w14:textId="6B3BF22A" w:rsidR="00A14DF0" w:rsidRPr="009456D8" w:rsidRDefault="00A14DF0" w:rsidP="005237B0">
      <w:pPr>
        <w:pStyle w:val="ECCBulletsLv1"/>
        <w:rPr>
          <w:rStyle w:val="ECCParagraph"/>
        </w:rPr>
      </w:pPr>
      <w:r w:rsidRPr="009456D8">
        <w:rPr>
          <w:rStyle w:val="ECCParagraph"/>
        </w:rPr>
        <w:t>clutter loss based on Rec</w:t>
      </w:r>
      <w:r w:rsidR="007F43E2" w:rsidRPr="009456D8">
        <w:rPr>
          <w:rStyle w:val="ECCParagraph"/>
        </w:rPr>
        <w:t>ommendation</w:t>
      </w:r>
      <w:r w:rsidRPr="009456D8">
        <w:rPr>
          <w:rStyle w:val="ECCParagraph"/>
        </w:rPr>
        <w:t xml:space="preserve"> 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9C2355"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 with fixed percentage of locations equal to 50% (in line with the characteri</w:t>
      </w:r>
      <w:r w:rsidR="00FD6E3B" w:rsidRPr="009456D8">
        <w:rPr>
          <w:rStyle w:val="ECCParagraph"/>
        </w:rPr>
        <w:t>s</w:t>
      </w:r>
      <w:r w:rsidRPr="009456D8">
        <w:rPr>
          <w:rStyle w:val="ECCParagraph"/>
        </w:rPr>
        <w:t>ation of the clutter in urban scenario) on one end of the propagation path, based on the assumption that statistical clutter loss models should only be used to characterise clutter for urban and suburban scenarios when the radio path is not precisely known;</w:t>
      </w:r>
    </w:p>
    <w:p w14:paraId="514CD9FD" w14:textId="4CEAC5F5" w:rsidR="00A14DF0" w:rsidRPr="009456D8" w:rsidRDefault="00A14DF0" w:rsidP="005237B0">
      <w:pPr>
        <w:pStyle w:val="ECCBulletsLv1"/>
        <w:rPr>
          <w:rStyle w:val="ECCParagraph"/>
        </w:rPr>
      </w:pPr>
      <w:r w:rsidRPr="009456D8">
        <w:rPr>
          <w:rStyle w:val="ECCParagraph"/>
        </w:rPr>
        <w:t xml:space="preserve">determination of the basic transmission losses based on </w:t>
      </w:r>
      <w:r w:rsidR="0021256B" w:rsidRPr="009456D8">
        <w:rPr>
          <w:rStyle w:val="ECCParagraph"/>
        </w:rPr>
        <w:t xml:space="preserve">Recommendation </w:t>
      </w:r>
      <w:r w:rsidRPr="009456D8">
        <w:rPr>
          <w:rStyle w:val="ECCParagraph"/>
        </w:rPr>
        <w:t>ITU-R P.452</w:t>
      </w:r>
      <w:r w:rsidR="00611864" w:rsidRPr="009456D8">
        <w:rPr>
          <w:rStyle w:val="ECCParagraph"/>
        </w:rPr>
        <w:t xml:space="preserve"> </w:t>
      </w:r>
      <w:r w:rsidR="00611864" w:rsidRPr="009456D8">
        <w:rPr>
          <w:rStyle w:val="ECCParagraph"/>
        </w:rPr>
        <w:fldChar w:fldCharType="begin"/>
      </w:r>
      <w:r w:rsidR="00611864" w:rsidRPr="009456D8">
        <w:rPr>
          <w:rStyle w:val="ECCParagraph"/>
        </w:rPr>
        <w:instrText xml:space="preserve"> REF _Ref160714619 \r \h </w:instrText>
      </w:r>
      <w:r w:rsidR="009C2355" w:rsidRPr="009456D8">
        <w:rPr>
          <w:rStyle w:val="ECCParagraph"/>
        </w:rPr>
        <w:instrText xml:space="preserve"> \* MERGEFORMAT </w:instrText>
      </w:r>
      <w:r w:rsidR="00611864" w:rsidRPr="009456D8">
        <w:rPr>
          <w:rStyle w:val="ECCParagraph"/>
        </w:rPr>
      </w:r>
      <w:r w:rsidR="00611864" w:rsidRPr="009456D8">
        <w:rPr>
          <w:rStyle w:val="ECCParagraph"/>
        </w:rPr>
        <w:fldChar w:fldCharType="separate"/>
      </w:r>
      <w:r w:rsidR="00C12604" w:rsidRPr="009456D8">
        <w:rPr>
          <w:rStyle w:val="ECCParagraph"/>
        </w:rPr>
        <w:t>[19]</w:t>
      </w:r>
      <w:r w:rsidR="00611864" w:rsidRPr="009456D8">
        <w:rPr>
          <w:rStyle w:val="ECCParagraph"/>
        </w:rPr>
        <w:fldChar w:fldCharType="end"/>
      </w:r>
      <w:r w:rsidRPr="009456D8">
        <w:rPr>
          <w:rStyle w:val="ECCParagraph"/>
        </w:rPr>
        <w:t xml:space="preserve"> with a random time percentage</w:t>
      </w:r>
      <w:r w:rsidR="00F10428" w:rsidRPr="009456D8">
        <w:rPr>
          <w:rStyle w:val="ECCParagraph"/>
        </w:rPr>
        <w:t>.</w:t>
      </w:r>
    </w:p>
    <w:p w14:paraId="0C5396F4" w14:textId="7E459331" w:rsidR="00A14DF0" w:rsidRPr="009456D8" w:rsidRDefault="00602E2E" w:rsidP="005237B0">
      <w:pPr>
        <w:rPr>
          <w:rStyle w:val="ECCParagraph"/>
        </w:rPr>
      </w:pPr>
      <w:r w:rsidRPr="009456D8">
        <w:rPr>
          <w:rStyle w:val="ECCParagraph"/>
        </w:rPr>
        <w:t>S</w:t>
      </w:r>
      <w:r w:rsidR="00A14DF0" w:rsidRPr="009456D8">
        <w:rPr>
          <w:rStyle w:val="ECCParagraph"/>
        </w:rPr>
        <w:t>imulation results indicate that to prevent harmful interference from an active antenna system (AAS) WBB MP base station (BS), separation distances up to 56 km might be necessary in urban or suburban scenario. Additionally, note that for larger AAS antenna arrays, the separation distances decrease due to the enhanced directivity of such larger arrays.</w:t>
      </w:r>
    </w:p>
    <w:p w14:paraId="7DD2D286" w14:textId="77777777" w:rsidR="00A14DF0" w:rsidRPr="009456D8" w:rsidRDefault="00A14DF0" w:rsidP="005237B0">
      <w:pPr>
        <w:rPr>
          <w:rStyle w:val="ECCParagraph"/>
        </w:rPr>
      </w:pPr>
      <w:r w:rsidRPr="009456D8">
        <w:rPr>
          <w:rStyle w:val="ECCParagraph"/>
        </w:rPr>
        <w:t>Furthermore, for sensitivity analyses, additional assumptions on the user terminal (UE) deployments and the WBB BS activity factor are considered to determine their impact on the required separation distances to prevent harmful interference:</w:t>
      </w:r>
    </w:p>
    <w:p w14:paraId="1BE34E40" w14:textId="4AED5BDD" w:rsidR="00A14DF0" w:rsidRPr="009456D8" w:rsidRDefault="00A14DF0" w:rsidP="00D36B01">
      <w:pPr>
        <w:rPr>
          <w:rStyle w:val="ECCParagraph"/>
        </w:rPr>
      </w:pPr>
      <w:r w:rsidRPr="009456D8">
        <w:rPr>
          <w:rStyle w:val="ECCParagraph"/>
        </w:rPr>
        <w:t xml:space="preserve">Assuming that Hotspot deployments are similar to those for WBB MP networks, </w:t>
      </w:r>
      <w:r w:rsidR="0038784E" w:rsidRPr="009456D8">
        <w:rPr>
          <w:rStyle w:val="ECCParagraph"/>
        </w:rPr>
        <w:t>a</w:t>
      </w:r>
      <w:r w:rsidRPr="009456D8">
        <w:rPr>
          <w:rStyle w:val="ECCParagraph"/>
        </w:rPr>
        <w:t xml:space="preserve"> Rayleigh distribution for the UE ground distance from its BS is deemed suitable for non-public local networks provided that these networks are deployed where users are expected to remain in the local network cell, rather than moving between different cells as in MFCN networks.</w:t>
      </w:r>
    </w:p>
    <w:p w14:paraId="7A3DB28E" w14:textId="77777777" w:rsidR="00A14DF0" w:rsidRPr="009456D8" w:rsidRDefault="00A14DF0" w:rsidP="00D36B01">
      <w:pPr>
        <w:rPr>
          <w:rStyle w:val="ECCParagraph"/>
        </w:rPr>
      </w:pPr>
      <w:r w:rsidRPr="009456D8">
        <w:rPr>
          <w:rStyle w:val="ECCParagraph"/>
        </w:rPr>
        <w:t>It is assumed that a WBB base station is active either 100% or 50% of the time, accounting for varying network loading factors. Considering a TDD activity factor of 75% for downlink (3:1), the equivalent activity factors become 75% (100%x0.75) and 37.5% (50%x0.75) respectively.</w:t>
      </w:r>
    </w:p>
    <w:p w14:paraId="2BF7F277" w14:textId="41904896" w:rsidR="00A14DF0" w:rsidRPr="009456D8" w:rsidRDefault="00A14DF0" w:rsidP="005237B0">
      <w:pPr>
        <w:rPr>
          <w:rStyle w:val="ECCParagraph"/>
        </w:rPr>
      </w:pPr>
      <w:r w:rsidRPr="009456D8">
        <w:rPr>
          <w:rStyle w:val="ECCParagraph"/>
        </w:rPr>
        <w:t>This study shows that considering the mentioned factors (BS activity factor, UE Rayleigh distribution, network loading factors), the distances are reduced by an average of 15% in the case of the main lobe and 25% in the case of the side lobe. The accuracy of these results can be improved if local clutter data is used instead of statistical clutter assumptions.</w:t>
      </w:r>
    </w:p>
    <w:p w14:paraId="4F698224" w14:textId="652DCBD1" w:rsidR="00642D28" w:rsidRPr="009456D8" w:rsidRDefault="00A14DF0" w:rsidP="005237B0">
      <w:pPr>
        <w:rPr>
          <w:rStyle w:val="ECCParagraph"/>
        </w:rPr>
      </w:pPr>
      <w:r w:rsidRPr="009456D8">
        <w:rPr>
          <w:rStyle w:val="ECCParagraph"/>
        </w:rPr>
        <w:t>Finally, the sensitivity analysis assessment for the chosen short-term protection criterion indicates that for some instances the required separation distances are nearly the same or lower compared to those needed for the long-term protection criterion, i.e. FS short-term protection is less stringent than long-term protection.</w:t>
      </w:r>
    </w:p>
    <w:p w14:paraId="6BA06A5D" w14:textId="63E3DDC8" w:rsidR="00130CB9" w:rsidRPr="009456D8" w:rsidRDefault="00130CB9" w:rsidP="005237B0">
      <w:pPr>
        <w:pStyle w:val="Heading3"/>
        <w:rPr>
          <w:rStyle w:val="ECCParagraph"/>
        </w:rPr>
      </w:pPr>
      <w:bookmarkStart w:id="270" w:name="_Toc155777267"/>
      <w:bookmarkStart w:id="271" w:name="_Toc160031481"/>
      <w:bookmarkStart w:id="272" w:name="_Toc160181047"/>
      <w:bookmarkStart w:id="273" w:name="_Toc172791740"/>
      <w:r w:rsidRPr="009456D8">
        <w:rPr>
          <w:rStyle w:val="ECCParagraph"/>
        </w:rPr>
        <w:t>Summary and Conclusions</w:t>
      </w:r>
      <w:bookmarkEnd w:id="270"/>
      <w:bookmarkEnd w:id="271"/>
      <w:bookmarkEnd w:id="272"/>
      <w:bookmarkEnd w:id="273"/>
    </w:p>
    <w:p w14:paraId="0E8C48C1" w14:textId="07F02722" w:rsidR="000C43F1" w:rsidRPr="009456D8" w:rsidRDefault="00796353" w:rsidP="005237B0">
      <w:pPr>
        <w:rPr>
          <w:rStyle w:val="ECCParagraph"/>
        </w:rPr>
      </w:pPr>
      <w:r w:rsidRPr="009456D8">
        <w:rPr>
          <w:rStyle w:val="ECCParagraph"/>
        </w:rPr>
        <w:t>Based on agreed assumptions on WBB LMP</w:t>
      </w:r>
      <w:r w:rsidR="00D760E7" w:rsidRPr="009456D8">
        <w:rPr>
          <w:rStyle w:val="ECCParagraph"/>
        </w:rPr>
        <w:t xml:space="preserve"> and </w:t>
      </w:r>
      <w:r w:rsidRPr="009456D8">
        <w:rPr>
          <w:rStyle w:val="ECCParagraph"/>
        </w:rPr>
        <w:t xml:space="preserve">FS parameters, these studies reveal that in case of flat terrain different separation distances may be necessary between WBB LMP and FS systems in order to protect FS links: </w:t>
      </w:r>
    </w:p>
    <w:p w14:paraId="50F3EBF1" w14:textId="20AD59A9" w:rsidR="000C43F1" w:rsidRPr="009456D8" w:rsidRDefault="000C43F1" w:rsidP="005237B0">
      <w:pPr>
        <w:pStyle w:val="ECCBulletsLv1"/>
        <w:rPr>
          <w:rStyle w:val="ECCParagraph"/>
        </w:rPr>
      </w:pPr>
      <w:r w:rsidRPr="009456D8">
        <w:rPr>
          <w:rStyle w:val="ECCParagraph"/>
        </w:rPr>
        <w:t xml:space="preserve">in case of WBB LP </w:t>
      </w:r>
      <w:r w:rsidR="00602E92" w:rsidRPr="009456D8">
        <w:rPr>
          <w:rStyle w:val="ECCParagraph"/>
        </w:rPr>
        <w:t xml:space="preserve">studies show that maximum </w:t>
      </w:r>
      <w:r w:rsidRPr="009456D8">
        <w:rPr>
          <w:rStyle w:val="ECCParagraph"/>
        </w:rPr>
        <w:t xml:space="preserve">separation distances in the direction of the FS main lobe </w:t>
      </w:r>
      <w:r w:rsidR="00602E92" w:rsidRPr="009456D8">
        <w:rPr>
          <w:rStyle w:val="ECCParagraph"/>
        </w:rPr>
        <w:t>could range up to</w:t>
      </w:r>
      <w:r w:rsidRPr="009456D8">
        <w:rPr>
          <w:rStyle w:val="ECCParagraph"/>
        </w:rPr>
        <w:t xml:space="preserve"> 56.5 km while in the side lobe</w:t>
      </w:r>
      <w:r w:rsidR="00602E92" w:rsidRPr="009456D8">
        <w:rPr>
          <w:rStyle w:val="ECCParagraph"/>
        </w:rPr>
        <w:t xml:space="preserve"> maximum </w:t>
      </w:r>
      <w:r w:rsidRPr="009456D8">
        <w:rPr>
          <w:rStyle w:val="ECCParagraph"/>
        </w:rPr>
        <w:t xml:space="preserve">separation distances </w:t>
      </w:r>
      <w:r w:rsidR="00602E92" w:rsidRPr="009456D8">
        <w:rPr>
          <w:rStyle w:val="ECCParagraph"/>
        </w:rPr>
        <w:t>could be</w:t>
      </w:r>
      <w:r w:rsidRPr="009456D8">
        <w:rPr>
          <w:rStyle w:val="ECCParagraph"/>
        </w:rPr>
        <w:t xml:space="preserve"> up to 300 m</w:t>
      </w:r>
      <w:r w:rsidR="003814A3" w:rsidRPr="009456D8">
        <w:rPr>
          <w:rStyle w:val="ECCParagraph"/>
        </w:rPr>
        <w:t xml:space="preserve"> (clutter was assumed for th</w:t>
      </w:r>
      <w:r w:rsidR="00D77815" w:rsidRPr="009456D8">
        <w:rPr>
          <w:rStyle w:val="ECCParagraph"/>
        </w:rPr>
        <w:t>ese</w:t>
      </w:r>
      <w:r w:rsidR="003814A3" w:rsidRPr="009456D8">
        <w:rPr>
          <w:rStyle w:val="ECCParagraph"/>
        </w:rPr>
        <w:t xml:space="preserve"> value</w:t>
      </w:r>
      <w:r w:rsidR="00D77815" w:rsidRPr="009456D8">
        <w:rPr>
          <w:rStyle w:val="ECCParagraph"/>
        </w:rPr>
        <w:t>s</w:t>
      </w:r>
      <w:r w:rsidR="003814A3" w:rsidRPr="009456D8">
        <w:rPr>
          <w:rStyle w:val="ECCParagraph"/>
        </w:rPr>
        <w:t>)</w:t>
      </w:r>
      <w:r w:rsidRPr="009456D8">
        <w:rPr>
          <w:rStyle w:val="ECCParagraph"/>
        </w:rPr>
        <w:t xml:space="preserve">; </w:t>
      </w:r>
    </w:p>
    <w:p w14:paraId="5F40D318" w14:textId="2D6B204C" w:rsidR="000C43F1" w:rsidRPr="009456D8" w:rsidRDefault="000C43F1" w:rsidP="005237B0">
      <w:pPr>
        <w:pStyle w:val="ECCBulletsLv1"/>
        <w:rPr>
          <w:rStyle w:val="ECCParagraph"/>
        </w:rPr>
      </w:pPr>
      <w:r w:rsidRPr="009456D8">
        <w:rPr>
          <w:rStyle w:val="ECCParagraph"/>
        </w:rPr>
        <w:t xml:space="preserve">in case of WBB MP </w:t>
      </w:r>
      <w:r w:rsidR="00602E92" w:rsidRPr="009456D8">
        <w:rPr>
          <w:rStyle w:val="ECCParagraph"/>
        </w:rPr>
        <w:t>studies show that maximum</w:t>
      </w:r>
      <w:r w:rsidRPr="009456D8">
        <w:rPr>
          <w:rStyle w:val="ECCParagraph"/>
        </w:rPr>
        <w:t xml:space="preserve"> separation distances in the direction of the FS main lobe </w:t>
      </w:r>
      <w:r w:rsidR="00602E92" w:rsidRPr="009456D8">
        <w:rPr>
          <w:rStyle w:val="ECCParagraph"/>
        </w:rPr>
        <w:t>could range up</w:t>
      </w:r>
      <w:r w:rsidRPr="009456D8">
        <w:rPr>
          <w:rStyle w:val="ECCParagraph"/>
        </w:rPr>
        <w:t xml:space="preserve"> </w:t>
      </w:r>
      <w:r w:rsidR="00D77815" w:rsidRPr="009456D8">
        <w:rPr>
          <w:rStyle w:val="ECCParagraph"/>
        </w:rPr>
        <w:t xml:space="preserve">to </w:t>
      </w:r>
      <w:r w:rsidRPr="009456D8">
        <w:rPr>
          <w:rStyle w:val="ECCParagraph"/>
        </w:rPr>
        <w:t xml:space="preserve">113 km while in the side lobe </w:t>
      </w:r>
      <w:r w:rsidR="00602E92" w:rsidRPr="009456D8">
        <w:rPr>
          <w:rStyle w:val="ECCParagraph"/>
        </w:rPr>
        <w:t xml:space="preserve">maximum </w:t>
      </w:r>
      <w:r w:rsidRPr="009456D8">
        <w:rPr>
          <w:rStyle w:val="ECCParagraph"/>
        </w:rPr>
        <w:t>separation distance</w:t>
      </w:r>
      <w:r w:rsidR="003814A3" w:rsidRPr="009456D8">
        <w:rPr>
          <w:rStyle w:val="ECCParagraph"/>
        </w:rPr>
        <w:t>s could be up</w:t>
      </w:r>
      <w:r w:rsidRPr="009456D8">
        <w:rPr>
          <w:rStyle w:val="ECCParagraph"/>
        </w:rPr>
        <w:t xml:space="preserve"> </w:t>
      </w:r>
      <w:r w:rsidR="00D77815" w:rsidRPr="009456D8">
        <w:rPr>
          <w:rStyle w:val="ECCParagraph"/>
        </w:rPr>
        <w:t xml:space="preserve">to </w:t>
      </w:r>
      <w:r w:rsidRPr="009456D8">
        <w:rPr>
          <w:rStyle w:val="ECCParagraph"/>
        </w:rPr>
        <w:t>69 km</w:t>
      </w:r>
      <w:r w:rsidR="003814A3" w:rsidRPr="009456D8">
        <w:rPr>
          <w:rStyle w:val="ECCParagraph"/>
        </w:rPr>
        <w:t xml:space="preserve"> (no clutter assumed for </w:t>
      </w:r>
      <w:r w:rsidR="00D77815" w:rsidRPr="009456D8">
        <w:rPr>
          <w:rStyle w:val="ECCParagraph"/>
        </w:rPr>
        <w:t>these values</w:t>
      </w:r>
      <w:r w:rsidR="003814A3" w:rsidRPr="009456D8">
        <w:rPr>
          <w:rStyle w:val="ECCParagraph"/>
        </w:rPr>
        <w:t>).</w:t>
      </w:r>
    </w:p>
    <w:p w14:paraId="07F4F724" w14:textId="47C1CAA2" w:rsidR="00796353" w:rsidRPr="009456D8" w:rsidRDefault="00796353" w:rsidP="005237B0">
      <w:pPr>
        <w:rPr>
          <w:rStyle w:val="ECCParagraph"/>
        </w:rPr>
      </w:pPr>
      <w:r w:rsidRPr="009456D8">
        <w:rPr>
          <w:rStyle w:val="ECCParagraph"/>
        </w:rPr>
        <w:lastRenderedPageBreak/>
        <w:t xml:space="preserve">The </w:t>
      </w:r>
      <w:r w:rsidR="00A828FB" w:rsidRPr="009456D8">
        <w:rPr>
          <w:rStyle w:val="ECCParagraph"/>
        </w:rPr>
        <w:t>mentioned</w:t>
      </w:r>
      <w:r w:rsidR="000C43F1" w:rsidRPr="009456D8">
        <w:rPr>
          <w:rStyle w:val="ECCParagraph"/>
        </w:rPr>
        <w:t xml:space="preserve"> </w:t>
      </w:r>
      <w:r w:rsidRPr="009456D8">
        <w:rPr>
          <w:rStyle w:val="ECCParagraph"/>
        </w:rPr>
        <w:t>separation distance</w:t>
      </w:r>
      <w:r w:rsidR="000C43F1" w:rsidRPr="009456D8">
        <w:rPr>
          <w:rStyle w:val="ECCParagraph"/>
        </w:rPr>
        <w:t>s</w:t>
      </w:r>
      <w:r w:rsidRPr="009456D8">
        <w:rPr>
          <w:rStyle w:val="ECCParagraph"/>
        </w:rPr>
        <w:t xml:space="preserve"> depend </w:t>
      </w:r>
      <w:r w:rsidR="00361E04" w:rsidRPr="009456D8">
        <w:rPr>
          <w:rStyle w:val="ECCParagraph"/>
        </w:rPr>
        <w:t>on</w:t>
      </w:r>
      <w:r w:rsidRPr="009456D8">
        <w:rPr>
          <w:rStyle w:val="ECCParagraph"/>
        </w:rPr>
        <w:t xml:space="preserve"> various factors </w:t>
      </w:r>
      <w:r w:rsidR="00361E04" w:rsidRPr="009456D8">
        <w:rPr>
          <w:rStyle w:val="ECCParagraph"/>
        </w:rPr>
        <w:t xml:space="preserve">such </w:t>
      </w:r>
      <w:r w:rsidRPr="009456D8">
        <w:rPr>
          <w:rStyle w:val="ECCParagraph"/>
        </w:rPr>
        <w:t xml:space="preserve">as clutters (which depends </w:t>
      </w:r>
      <w:r w:rsidR="00361E04" w:rsidRPr="009456D8">
        <w:rPr>
          <w:rStyle w:val="ECCParagraph"/>
        </w:rPr>
        <w:t>on</w:t>
      </w:r>
      <w:r w:rsidRPr="009456D8">
        <w:rPr>
          <w:rStyle w:val="ECCParagraph"/>
        </w:rPr>
        <w:t xml:space="preserve"> the environment: rural, suburban, urban, indoor/outdoor), direction/antenna, antenna heights, the maximum FS antenna gain, the FS elevation angle, the feeder loss and others. </w:t>
      </w:r>
      <w:r w:rsidR="000C43F1" w:rsidRPr="009456D8">
        <w:rPr>
          <w:rStyle w:val="ECCParagraph"/>
        </w:rPr>
        <w:t>In case of WBB LP indoor the separation distances in the direction of the FS main lobe vary from 2.6 km to 25.5 km and they can be less than 100 m in the side lobe. These values depend on the building material and consequently on the BEL (building entry loss).</w:t>
      </w:r>
    </w:p>
    <w:p w14:paraId="36F66DAB" w14:textId="372F8755" w:rsidR="009A6440" w:rsidRPr="009456D8" w:rsidRDefault="009A6440" w:rsidP="005237B0">
      <w:pPr>
        <w:rPr>
          <w:rStyle w:val="ECCParagraph"/>
        </w:rPr>
      </w:pPr>
      <w:r w:rsidRPr="009456D8">
        <w:rPr>
          <w:rStyle w:val="ECCParagraph"/>
        </w:rPr>
        <w:t>One of the studies shows</w:t>
      </w:r>
      <w:r w:rsidR="008F727B" w:rsidRPr="009456D8">
        <w:rPr>
          <w:rStyle w:val="ECCParagraph"/>
        </w:rPr>
        <w:t xml:space="preserve"> the importance</w:t>
      </w:r>
      <w:r w:rsidRPr="009456D8">
        <w:rPr>
          <w:rStyle w:val="ECCParagraph"/>
        </w:rPr>
        <w:t xml:space="preserve"> that real terrain data </w:t>
      </w:r>
      <w:r w:rsidR="008F727B" w:rsidRPr="009456D8">
        <w:rPr>
          <w:rStyle w:val="ECCParagraph"/>
        </w:rPr>
        <w:t>are</w:t>
      </w:r>
      <w:r w:rsidRPr="009456D8">
        <w:rPr>
          <w:rStyle w:val="ECCParagraph"/>
        </w:rPr>
        <w:t xml:space="preserve"> taken into account in the coexistence assessments, because</w:t>
      </w:r>
      <w:r w:rsidR="009C2355" w:rsidRPr="009456D8">
        <w:rPr>
          <w:rStyle w:val="ECCParagraph"/>
        </w:rPr>
        <w:t xml:space="preserve"> </w:t>
      </w:r>
      <w:r w:rsidRPr="009456D8">
        <w:rPr>
          <w:rStyle w:val="ECCParagraph"/>
        </w:rPr>
        <w:t>real terrain</w:t>
      </w:r>
      <w:r w:rsidR="008F727B" w:rsidRPr="009456D8">
        <w:rPr>
          <w:rStyle w:val="ECCParagraph"/>
        </w:rPr>
        <w:t xml:space="preserve"> </w:t>
      </w:r>
      <w:r w:rsidRPr="009456D8">
        <w:rPr>
          <w:rStyle w:val="ECCParagraph"/>
        </w:rPr>
        <w:t>can</w:t>
      </w:r>
      <w:r w:rsidR="008F727B" w:rsidRPr="009456D8">
        <w:rPr>
          <w:rStyle w:val="ECCParagraph"/>
        </w:rPr>
        <w:t xml:space="preserve">not only </w:t>
      </w:r>
      <w:r w:rsidRPr="009456D8">
        <w:rPr>
          <w:rStyle w:val="ECCParagraph"/>
        </w:rPr>
        <w:t>hinder</w:t>
      </w:r>
      <w:r w:rsidR="008F727B" w:rsidRPr="009456D8">
        <w:rPr>
          <w:rStyle w:val="ECCParagraph"/>
        </w:rPr>
        <w:t>, but also</w:t>
      </w:r>
      <w:r w:rsidRPr="009456D8">
        <w:rPr>
          <w:rStyle w:val="ECCParagraph"/>
        </w:rPr>
        <w:t xml:space="preserve"> favour propagation significantly and then affect the </w:t>
      </w:r>
      <w:r w:rsidR="009C2355" w:rsidRPr="009456D8">
        <w:rPr>
          <w:rStyle w:val="ECCParagraph"/>
        </w:rPr>
        <w:t xml:space="preserve">minimum </w:t>
      </w:r>
      <w:r w:rsidRPr="009456D8">
        <w:rPr>
          <w:rStyle w:val="ECCParagraph"/>
        </w:rPr>
        <w:t>separation distances</w:t>
      </w:r>
      <w:r w:rsidR="009C2355" w:rsidRPr="009456D8">
        <w:rPr>
          <w:rStyle w:val="ECCParagraph"/>
        </w:rPr>
        <w:t xml:space="preserve">/exclusion </w:t>
      </w:r>
      <w:r w:rsidRPr="009456D8">
        <w:rPr>
          <w:rStyle w:val="ECCParagraph"/>
        </w:rPr>
        <w:t>areas</w:t>
      </w:r>
      <w:r w:rsidR="009C2355" w:rsidRPr="009456D8">
        <w:rPr>
          <w:rStyle w:val="ECCParagraph"/>
        </w:rPr>
        <w:t xml:space="preserve"> </w:t>
      </w:r>
      <w:r w:rsidRPr="009456D8">
        <w:rPr>
          <w:rStyle w:val="ECCParagraph"/>
        </w:rPr>
        <w:t>accordingly.</w:t>
      </w:r>
    </w:p>
    <w:p w14:paraId="058DC263" w14:textId="24BE45E3" w:rsidR="00796353" w:rsidRPr="009456D8" w:rsidRDefault="009A6440" w:rsidP="005237B0">
      <w:pPr>
        <w:rPr>
          <w:rStyle w:val="ECCParagraph"/>
        </w:rPr>
      </w:pPr>
      <w:r w:rsidRPr="009456D8">
        <w:rPr>
          <w:rStyle w:val="ECCParagraph"/>
        </w:rPr>
        <w:t>In</w:t>
      </w:r>
      <w:r w:rsidR="005F68A5" w:rsidRPr="009456D8">
        <w:rPr>
          <w:rStyle w:val="ECCParagraph"/>
        </w:rPr>
        <w:t xml:space="preserve"> conclusion, a</w:t>
      </w:r>
      <w:r w:rsidR="00796353" w:rsidRPr="009456D8">
        <w:rPr>
          <w:rStyle w:val="ECCParagraph"/>
        </w:rPr>
        <w:t>ccording to the analyses</w:t>
      </w:r>
      <w:r w:rsidR="00602E92" w:rsidRPr="009456D8">
        <w:rPr>
          <w:rStyle w:val="ECCParagraph"/>
        </w:rPr>
        <w:t>,</w:t>
      </w:r>
      <w:r w:rsidR="00796353" w:rsidRPr="009456D8">
        <w:rPr>
          <w:rStyle w:val="ECCParagraph"/>
        </w:rPr>
        <w:t xml:space="preserve"> it is not possible </w:t>
      </w:r>
      <w:r w:rsidR="00695B83" w:rsidRPr="009456D8">
        <w:rPr>
          <w:rStyle w:val="ECCParagraph"/>
        </w:rPr>
        <w:t>to define</w:t>
      </w:r>
      <w:r w:rsidR="00D77815" w:rsidRPr="009456D8">
        <w:rPr>
          <w:rStyle w:val="ECCParagraph"/>
        </w:rPr>
        <w:t xml:space="preserve"> generic</w:t>
      </w:r>
      <w:r w:rsidR="00796353" w:rsidRPr="009456D8">
        <w:rPr>
          <w:rStyle w:val="ECCParagraph"/>
        </w:rPr>
        <w:t xml:space="preserve"> technical conditions that guarantee the protection of FS, including its long-term development</w:t>
      </w:r>
      <w:r w:rsidRPr="009456D8">
        <w:rPr>
          <w:rStyle w:val="ECCParagraph"/>
        </w:rPr>
        <w:t xml:space="preserve">, but a </w:t>
      </w:r>
      <w:r w:rsidR="00E00332" w:rsidRPr="009456D8">
        <w:rPr>
          <w:rStyle w:val="ECCParagraph"/>
        </w:rPr>
        <w:t>case-by-case</w:t>
      </w:r>
      <w:r w:rsidRPr="009456D8">
        <w:rPr>
          <w:rStyle w:val="ECCParagraph"/>
        </w:rPr>
        <w:t xml:space="preserve"> analysis is needed</w:t>
      </w:r>
      <w:r w:rsidR="00C65683" w:rsidRPr="009456D8">
        <w:rPr>
          <w:rStyle w:val="ECCParagraph"/>
        </w:rPr>
        <w:t>.</w:t>
      </w:r>
      <w:r w:rsidR="005F68A5" w:rsidRPr="009456D8">
        <w:rPr>
          <w:rStyle w:val="ECCParagraph"/>
        </w:rPr>
        <w:t xml:space="preserve"> </w:t>
      </w:r>
      <w:r w:rsidRPr="009456D8">
        <w:rPr>
          <w:rStyle w:val="ECCParagraph"/>
        </w:rPr>
        <w:t xml:space="preserve">In addition, due to the large separation distances that may be necessary for coexistence even without considering real terrain data and to the potentially unfavourable impacts of real terrain on separation distances and exclusion areas that are required, </w:t>
      </w:r>
      <w:r w:rsidR="00796353" w:rsidRPr="009456D8">
        <w:rPr>
          <w:rStyle w:val="ECCParagraph"/>
        </w:rPr>
        <w:t xml:space="preserve">coexistence between FS and both low and medium power WBB systems cannot </w:t>
      </w:r>
      <w:r w:rsidR="008F727B" w:rsidRPr="009456D8">
        <w:rPr>
          <w:rStyle w:val="ECCParagraph"/>
        </w:rPr>
        <w:t xml:space="preserve">always </w:t>
      </w:r>
      <w:r w:rsidR="00796353" w:rsidRPr="009456D8">
        <w:rPr>
          <w:rStyle w:val="ECCParagraph"/>
        </w:rPr>
        <w:t xml:space="preserve">be managed at national level </w:t>
      </w:r>
      <w:r w:rsidR="005F68A5" w:rsidRPr="009456D8">
        <w:rPr>
          <w:rStyle w:val="ECCParagraph"/>
        </w:rPr>
        <w:t xml:space="preserve">only </w:t>
      </w:r>
      <w:r w:rsidR="00796353" w:rsidRPr="009456D8">
        <w:rPr>
          <w:rStyle w:val="ECCParagraph"/>
        </w:rPr>
        <w:t xml:space="preserve">but </w:t>
      </w:r>
      <w:r w:rsidR="003814A3" w:rsidRPr="009456D8">
        <w:rPr>
          <w:rStyle w:val="ECCParagraph"/>
        </w:rPr>
        <w:t xml:space="preserve">may </w:t>
      </w:r>
      <w:r w:rsidR="00796353" w:rsidRPr="009456D8">
        <w:rPr>
          <w:rStyle w:val="ECCParagraph"/>
        </w:rPr>
        <w:t xml:space="preserve">require </w:t>
      </w:r>
      <w:r w:rsidRPr="009456D8">
        <w:rPr>
          <w:rStyle w:val="ECCParagraph"/>
        </w:rPr>
        <w:t xml:space="preserve">cross border </w:t>
      </w:r>
      <w:r w:rsidR="00796353" w:rsidRPr="009456D8">
        <w:rPr>
          <w:rStyle w:val="ECCParagraph"/>
        </w:rPr>
        <w:t>coordination</w:t>
      </w:r>
      <w:r w:rsidR="00AB33A4" w:rsidRPr="009456D8">
        <w:rPr>
          <w:rStyle w:val="ECCParagraph"/>
        </w:rPr>
        <w:t xml:space="preserve"> on a case-by-case basis</w:t>
      </w:r>
      <w:r w:rsidR="00796353" w:rsidRPr="009456D8">
        <w:rPr>
          <w:rStyle w:val="ECCParagraph"/>
        </w:rPr>
        <w:t xml:space="preserve"> and related bilateral or even multilateral agreements among neighbouring countries.</w:t>
      </w:r>
    </w:p>
    <w:p w14:paraId="35A019DE" w14:textId="5995F2D6" w:rsidR="00130CB9" w:rsidRPr="009456D8" w:rsidRDefault="00130CB9" w:rsidP="005237B0">
      <w:pPr>
        <w:pStyle w:val="Heading2"/>
        <w:rPr>
          <w:rStyle w:val="ECCParagraph"/>
        </w:rPr>
      </w:pPr>
      <w:bookmarkStart w:id="274" w:name="_Toc167974695"/>
      <w:bookmarkStart w:id="275" w:name="_Toc168040965"/>
      <w:bookmarkStart w:id="276" w:name="_Toc168041525"/>
      <w:bookmarkStart w:id="277" w:name="_Toc167974696"/>
      <w:bookmarkStart w:id="278" w:name="_Toc168040966"/>
      <w:bookmarkStart w:id="279" w:name="_Toc168041526"/>
      <w:bookmarkStart w:id="280" w:name="_Toc155777268"/>
      <w:bookmarkStart w:id="281" w:name="_Toc160031482"/>
      <w:bookmarkStart w:id="282" w:name="_Toc160181048"/>
      <w:bookmarkStart w:id="283" w:name="_Toc172791741"/>
      <w:bookmarkEnd w:id="274"/>
      <w:bookmarkEnd w:id="275"/>
      <w:bookmarkEnd w:id="276"/>
      <w:bookmarkEnd w:id="277"/>
      <w:bookmarkEnd w:id="278"/>
      <w:bookmarkEnd w:id="279"/>
      <w:r w:rsidRPr="009456D8">
        <w:rPr>
          <w:rStyle w:val="ECCParagraph"/>
        </w:rPr>
        <w:t xml:space="preserve">Between </w:t>
      </w:r>
      <w:r w:rsidR="00350162" w:rsidRPr="009456D8">
        <w:rPr>
          <w:rStyle w:val="ECCParagraph"/>
        </w:rPr>
        <w:t xml:space="preserve">3GPP </w:t>
      </w:r>
      <w:r w:rsidRPr="009456D8">
        <w:rPr>
          <w:rStyle w:val="ECCParagraph"/>
        </w:rPr>
        <w:t xml:space="preserve">WBB LMP and FSS in </w:t>
      </w:r>
      <w:r w:rsidR="008C6073">
        <w:rPr>
          <w:rStyle w:val="ECCParagraph"/>
        </w:rPr>
        <w:t xml:space="preserve">frequency band </w:t>
      </w:r>
      <w:r w:rsidRPr="009456D8">
        <w:rPr>
          <w:rStyle w:val="ECCParagraph"/>
        </w:rPr>
        <w:t>3.8-4.2 GHz</w:t>
      </w:r>
      <w:bookmarkEnd w:id="280"/>
      <w:bookmarkEnd w:id="281"/>
      <w:bookmarkEnd w:id="282"/>
      <w:bookmarkEnd w:id="283"/>
    </w:p>
    <w:p w14:paraId="5A0D3A01" w14:textId="37C7BAC0" w:rsidR="00130CB9" w:rsidRPr="009456D8" w:rsidRDefault="00130CB9" w:rsidP="005237B0">
      <w:pPr>
        <w:pStyle w:val="Heading3"/>
        <w:rPr>
          <w:rStyle w:val="ECCParagraph"/>
        </w:rPr>
      </w:pPr>
      <w:bookmarkStart w:id="284" w:name="_Toc155777269"/>
      <w:bookmarkStart w:id="285" w:name="_Toc160031483"/>
      <w:bookmarkStart w:id="286" w:name="_Toc160181049"/>
      <w:bookmarkStart w:id="287" w:name="_Toc172791742"/>
      <w:r w:rsidRPr="009456D8">
        <w:rPr>
          <w:rStyle w:val="ECCParagraph"/>
        </w:rPr>
        <w:t xml:space="preserve">Study 1 – Sharing study between WBB LMP and FSS in the </w:t>
      </w:r>
      <w:r w:rsidR="008C6073">
        <w:rPr>
          <w:rStyle w:val="ECCParagraph"/>
        </w:rPr>
        <w:t xml:space="preserve">frequency </w:t>
      </w:r>
      <w:r w:rsidRPr="009456D8">
        <w:rPr>
          <w:rStyle w:val="ECCParagraph"/>
        </w:rPr>
        <w:t>band 3.8-4.2 GHz</w:t>
      </w:r>
      <w:bookmarkEnd w:id="284"/>
      <w:bookmarkEnd w:id="285"/>
      <w:bookmarkEnd w:id="286"/>
      <w:bookmarkEnd w:id="287"/>
    </w:p>
    <w:p w14:paraId="10B5A0DD" w14:textId="640A26DD" w:rsidR="007E1D00" w:rsidRPr="009456D8" w:rsidRDefault="009A0417" w:rsidP="005237B0">
      <w:pPr>
        <w:rPr>
          <w:rStyle w:val="ECCParagraph"/>
        </w:rPr>
      </w:pPr>
      <w:r w:rsidRPr="009456D8">
        <w:rPr>
          <w:rStyle w:val="ECCParagraph"/>
        </w:rPr>
        <w:t>The d</w:t>
      </w:r>
      <w:r w:rsidR="00797C1F" w:rsidRPr="009456D8">
        <w:rPr>
          <w:rStyle w:val="ECCParagraph"/>
        </w:rPr>
        <w:t>etailed study can be found in Attachment 06</w:t>
      </w:r>
      <w:r w:rsidR="00623F6E">
        <w:rPr>
          <w:rStyle w:val="ECCParagraph"/>
        </w:rPr>
        <w:t xml:space="preserve"> </w:t>
      </w:r>
      <w:r w:rsidR="00623F6E" w:rsidRPr="00B10E31">
        <w:t xml:space="preserve">which is attached to this </w:t>
      </w:r>
      <w:hyperlink r:id="rId31" w:history="1">
        <w:r w:rsidR="00623F6E">
          <w:rPr>
            <w:rStyle w:val="Hyperlink"/>
          </w:rPr>
          <w:t>Report</w:t>
        </w:r>
      </w:hyperlink>
      <w:r w:rsidR="00797C1F" w:rsidRPr="009456D8">
        <w:rPr>
          <w:rStyle w:val="ECCParagraph"/>
        </w:rPr>
        <w:t>.</w:t>
      </w:r>
    </w:p>
    <w:p w14:paraId="34108925" w14:textId="67D0AEB9" w:rsidR="00381A37" w:rsidRPr="009456D8" w:rsidRDefault="00381A37" w:rsidP="005237B0">
      <w:pPr>
        <w:rPr>
          <w:rStyle w:val="ECCParagraph"/>
        </w:rPr>
      </w:pPr>
      <w:r w:rsidRPr="009456D8">
        <w:rPr>
          <w:rStyle w:val="ECCParagraph"/>
        </w:rPr>
        <w:t xml:space="preserve">The study concentrates on studying the required separation distance to protect FSS </w:t>
      </w:r>
      <w:r w:rsidR="00AD5213" w:rsidRPr="009456D8">
        <w:rPr>
          <w:rStyle w:val="ECCParagraph"/>
        </w:rPr>
        <w:t xml:space="preserve">earth stations </w:t>
      </w:r>
      <w:r w:rsidRPr="009456D8">
        <w:rPr>
          <w:rStyle w:val="ECCParagraph"/>
        </w:rPr>
        <w:t xml:space="preserve">from WBB LMP </w:t>
      </w:r>
      <w:r w:rsidR="00AD5213" w:rsidRPr="009456D8">
        <w:rPr>
          <w:rStyle w:val="ECCParagraph"/>
        </w:rPr>
        <w:t>base stations</w:t>
      </w:r>
      <w:r w:rsidRPr="009456D8">
        <w:rPr>
          <w:rStyle w:val="ECCParagraph"/>
        </w:rPr>
        <w:t xml:space="preserve"> deployments. Various assumptions were considered in the study, including:</w:t>
      </w:r>
    </w:p>
    <w:p w14:paraId="796A2C13" w14:textId="4B75E0EF" w:rsidR="00381A37" w:rsidRPr="009456D8" w:rsidRDefault="00381A37" w:rsidP="005237B0">
      <w:pPr>
        <w:pStyle w:val="ECCLetteredList"/>
        <w:rPr>
          <w:rStyle w:val="ECCParagraph"/>
        </w:rPr>
      </w:pPr>
      <w:r w:rsidRPr="009456D8">
        <w:rPr>
          <w:rStyle w:val="ECCParagraph"/>
        </w:rPr>
        <w:t xml:space="preserve">Three different maximum </w:t>
      </w:r>
      <w:r w:rsidR="00A86A00" w:rsidRPr="0051547E">
        <w:rPr>
          <w:rStyle w:val="ECCParagraph"/>
          <w:i/>
          <w:iCs/>
        </w:rPr>
        <w:t>e.i.r.p.</w:t>
      </w:r>
      <w:r w:rsidRPr="009456D8">
        <w:rPr>
          <w:rStyle w:val="ECCParagraph"/>
        </w:rPr>
        <w:t xml:space="preserve"> levels for WBB LMP BS</w:t>
      </w:r>
      <w:r w:rsidR="00AD5213" w:rsidRPr="009456D8">
        <w:rPr>
          <w:rStyle w:val="ECCParagraph"/>
        </w:rPr>
        <w:t>:</w:t>
      </w:r>
    </w:p>
    <w:p w14:paraId="7929DAB9" w14:textId="42D08971" w:rsidR="00381A37" w:rsidRPr="009456D8" w:rsidRDefault="00381A37" w:rsidP="000275BC">
      <w:pPr>
        <w:pStyle w:val="ECCLetteredListLevel20"/>
        <w:spacing w:before="40" w:after="40"/>
        <w:rPr>
          <w:rStyle w:val="ECCParagraph"/>
        </w:rPr>
      </w:pPr>
      <w:r w:rsidRPr="009456D8">
        <w:rPr>
          <w:rStyle w:val="ECCParagraph"/>
        </w:rPr>
        <w:t>“Low</w:t>
      </w:r>
      <w:r w:rsidR="00D7460F" w:rsidRPr="009456D8">
        <w:rPr>
          <w:rStyle w:val="ECCParagraph"/>
        </w:rPr>
        <w:t xml:space="preserve"> </w:t>
      </w:r>
      <w:r w:rsidRPr="009456D8">
        <w:rPr>
          <w:rStyle w:val="ECCParagraph"/>
        </w:rPr>
        <w:t>power”: maximum e.i.r.p. = 18 dBm/5</w:t>
      </w:r>
      <w:r w:rsidR="007F43E2" w:rsidRPr="009456D8">
        <w:rPr>
          <w:rStyle w:val="ECCParagraph"/>
        </w:rPr>
        <w:t xml:space="preserve"> </w:t>
      </w:r>
      <w:r w:rsidRPr="009456D8">
        <w:rPr>
          <w:rStyle w:val="ECCParagraph"/>
        </w:rPr>
        <w:t>MHz</w:t>
      </w:r>
    </w:p>
    <w:p w14:paraId="55B8D4EE" w14:textId="676CB099" w:rsidR="00381A37" w:rsidRPr="009456D8" w:rsidRDefault="00381A37" w:rsidP="000275BC">
      <w:pPr>
        <w:pStyle w:val="ECCLetteredListLevel20"/>
        <w:spacing w:before="40" w:after="40"/>
        <w:rPr>
          <w:rStyle w:val="ECCParagraph"/>
        </w:rPr>
      </w:pPr>
      <w:r w:rsidRPr="009456D8">
        <w:rPr>
          <w:rStyle w:val="ECCParagraph"/>
        </w:rPr>
        <w:t>“Medium power”: maximum e.i.r.p. = 36 dBm/5</w:t>
      </w:r>
      <w:r w:rsidR="007F43E2" w:rsidRPr="009456D8">
        <w:rPr>
          <w:rStyle w:val="ECCParagraph"/>
        </w:rPr>
        <w:t xml:space="preserve"> </w:t>
      </w:r>
      <w:r w:rsidRPr="009456D8">
        <w:rPr>
          <w:rStyle w:val="ECCParagraph"/>
        </w:rPr>
        <w:t>MHz</w:t>
      </w:r>
    </w:p>
    <w:p w14:paraId="2ECD93B1" w14:textId="4FBFB9BE" w:rsidR="00381A37" w:rsidRPr="009456D8" w:rsidRDefault="00381A37" w:rsidP="000275BC">
      <w:pPr>
        <w:pStyle w:val="ECCLetteredListLevel20"/>
        <w:spacing w:before="40" w:after="40"/>
        <w:rPr>
          <w:rStyle w:val="ECCParagraph"/>
        </w:rPr>
      </w:pPr>
      <w:r w:rsidRPr="009456D8">
        <w:rPr>
          <w:rStyle w:val="ECCParagraph"/>
        </w:rPr>
        <w:t>Intermediate value: maximum e.i.r.p. = 24 dBm/5</w:t>
      </w:r>
      <w:r w:rsidR="007F43E2" w:rsidRPr="009456D8">
        <w:rPr>
          <w:rStyle w:val="ECCParagraph"/>
        </w:rPr>
        <w:t xml:space="preserve"> </w:t>
      </w:r>
      <w:r w:rsidRPr="009456D8">
        <w:rPr>
          <w:rStyle w:val="ECCParagraph"/>
        </w:rPr>
        <w:t>MHz</w:t>
      </w:r>
    </w:p>
    <w:p w14:paraId="1FA7AFFD" w14:textId="69CEDF43" w:rsidR="00381A37" w:rsidRPr="009456D8" w:rsidRDefault="00381A37" w:rsidP="005237B0">
      <w:pPr>
        <w:pStyle w:val="ECCLetteredList"/>
        <w:rPr>
          <w:rStyle w:val="ECCParagraph"/>
        </w:rPr>
      </w:pPr>
      <w:r w:rsidRPr="009456D8">
        <w:rPr>
          <w:rStyle w:val="ECCParagraph"/>
        </w:rPr>
        <w:t>BS antenna types to consider differences in radiation patterns: AAS (dynamic pointing considered with Monte</w:t>
      </w:r>
      <w:r w:rsidR="00B04BF1" w:rsidRPr="009456D8">
        <w:rPr>
          <w:rStyle w:val="ECCParagraph"/>
        </w:rPr>
        <w:t>-</w:t>
      </w:r>
      <w:r w:rsidRPr="009456D8">
        <w:rPr>
          <w:rStyle w:val="ECCParagraph"/>
        </w:rPr>
        <w:t>Carlo analysis) and non</w:t>
      </w:r>
      <w:r w:rsidR="00AD5213" w:rsidRPr="009456D8">
        <w:rPr>
          <w:rStyle w:val="ECCParagraph"/>
        </w:rPr>
        <w:t>-</w:t>
      </w:r>
      <w:r w:rsidRPr="009456D8">
        <w:rPr>
          <w:rStyle w:val="ECCParagraph"/>
        </w:rPr>
        <w:t>AAS (fixed pointing)</w:t>
      </w:r>
    </w:p>
    <w:p w14:paraId="7F1749B5" w14:textId="1422D818" w:rsidR="00381A37" w:rsidRPr="009456D8" w:rsidRDefault="00381A37" w:rsidP="005237B0">
      <w:pPr>
        <w:pStyle w:val="ECCLetteredList"/>
        <w:rPr>
          <w:rStyle w:val="ECCParagraph"/>
        </w:rPr>
      </w:pPr>
      <w:r w:rsidRPr="009456D8">
        <w:rPr>
          <w:rStyle w:val="ECCParagraph"/>
        </w:rPr>
        <w:t>BS antenna height of 10</w:t>
      </w:r>
      <w:r w:rsidR="00AD5213" w:rsidRPr="009456D8">
        <w:rPr>
          <w:rStyle w:val="ECCParagraph"/>
        </w:rPr>
        <w:t> </w:t>
      </w:r>
      <w:r w:rsidRPr="009456D8">
        <w:rPr>
          <w:rStyle w:val="ECCParagraph"/>
        </w:rPr>
        <w:t>m and 20</w:t>
      </w:r>
      <w:r w:rsidR="00AD5213" w:rsidRPr="009456D8">
        <w:rPr>
          <w:rStyle w:val="ECCParagraph"/>
        </w:rPr>
        <w:t> </w:t>
      </w:r>
      <w:r w:rsidRPr="009456D8">
        <w:rPr>
          <w:rStyle w:val="ECCParagraph"/>
        </w:rPr>
        <w:t>m. This characteristic impacts the line</w:t>
      </w:r>
      <w:r w:rsidR="00AD5213" w:rsidRPr="009456D8">
        <w:rPr>
          <w:rStyle w:val="ECCParagraph"/>
        </w:rPr>
        <w:t>-</w:t>
      </w:r>
      <w:r w:rsidRPr="009456D8">
        <w:rPr>
          <w:rStyle w:val="ECCParagraph"/>
        </w:rPr>
        <w:t>of</w:t>
      </w:r>
      <w:r w:rsidR="00AD5213" w:rsidRPr="009456D8">
        <w:rPr>
          <w:rStyle w:val="ECCParagraph"/>
        </w:rPr>
        <w:t>-</w:t>
      </w:r>
      <w:r w:rsidRPr="009456D8">
        <w:rPr>
          <w:rStyle w:val="ECCParagraph"/>
        </w:rPr>
        <w:t xml:space="preserve">sight </w:t>
      </w:r>
      <w:r w:rsidR="00AD5213" w:rsidRPr="009456D8">
        <w:rPr>
          <w:rStyle w:val="ECCParagraph"/>
        </w:rPr>
        <w:t>(LoS)</w:t>
      </w:r>
      <w:r w:rsidRPr="009456D8">
        <w:rPr>
          <w:rStyle w:val="ECCParagraph"/>
        </w:rPr>
        <w:t xml:space="preserve"> distance (higher antenna height means longer LoS distance) as well as on the consideration of clutter (if station is higher than assumed nominal clutter height, clutter was not considered)</w:t>
      </w:r>
    </w:p>
    <w:p w14:paraId="3B73ABED" w14:textId="4228B309" w:rsidR="00381A37" w:rsidRPr="009456D8" w:rsidRDefault="00414F00" w:rsidP="005237B0">
      <w:pPr>
        <w:rPr>
          <w:rStyle w:val="ECCParagraph"/>
        </w:rPr>
      </w:pPr>
      <w:r w:rsidRPr="009456D8">
        <w:rPr>
          <w:rStyle w:val="ECCParagraph"/>
        </w:rPr>
        <w:fldChar w:fldCharType="begin"/>
      </w:r>
      <w:r w:rsidRPr="009456D8">
        <w:rPr>
          <w:rStyle w:val="ECCParagraph"/>
        </w:rPr>
        <w:instrText xml:space="preserve"> REF _Ref159626115 \h </w:instrText>
      </w:r>
      <w:r w:rsidR="005237B0"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36</w:t>
      </w:r>
      <w:r w:rsidRPr="009456D8">
        <w:rPr>
          <w:rStyle w:val="ECCParagraph"/>
        </w:rPr>
        <w:fldChar w:fldCharType="end"/>
      </w:r>
      <w:r w:rsidRPr="009456D8">
        <w:rPr>
          <w:rStyle w:val="ECCParagraph"/>
        </w:rPr>
        <w:t xml:space="preserve"> </w:t>
      </w:r>
      <w:r w:rsidR="00381A37" w:rsidRPr="009456D8">
        <w:rPr>
          <w:rStyle w:val="ECCParagraph"/>
        </w:rPr>
        <w:t>summarises the results of the separation distances for the various cases to meet the long</w:t>
      </w:r>
      <w:r w:rsidR="00AD5213" w:rsidRPr="009456D8">
        <w:rPr>
          <w:rStyle w:val="ECCParagraph"/>
        </w:rPr>
        <w:t>-</w:t>
      </w:r>
      <w:r w:rsidR="00381A37" w:rsidRPr="009456D8">
        <w:rPr>
          <w:rStyle w:val="ECCParagraph"/>
        </w:rPr>
        <w:t>term and sho</w:t>
      </w:r>
      <w:r w:rsidRPr="009456D8">
        <w:rPr>
          <w:rStyle w:val="ECCParagraph"/>
        </w:rPr>
        <w:t>rt</w:t>
      </w:r>
      <w:r w:rsidR="00AD5213" w:rsidRPr="009456D8">
        <w:rPr>
          <w:rStyle w:val="ECCParagraph"/>
        </w:rPr>
        <w:t>-</w:t>
      </w:r>
      <w:r w:rsidRPr="009456D8">
        <w:rPr>
          <w:rStyle w:val="ECCParagraph"/>
        </w:rPr>
        <w:t>term FSS protection criteria.</w:t>
      </w:r>
    </w:p>
    <w:p w14:paraId="3946C9DC" w14:textId="134953FB" w:rsidR="00414F00" w:rsidRPr="009456D8" w:rsidRDefault="00414F00" w:rsidP="00FE608B">
      <w:pPr>
        <w:pStyle w:val="Caption"/>
        <w:rPr>
          <w:rStyle w:val="ECCParagraph"/>
          <w:rFonts w:eastAsia="Calibri"/>
        </w:rPr>
      </w:pPr>
      <w:bookmarkStart w:id="288" w:name="_Ref159626115"/>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36</w:t>
      </w:r>
      <w:r w:rsidRPr="009456D8">
        <w:rPr>
          <w:rStyle w:val="ECCParagraph"/>
        </w:rPr>
        <w:fldChar w:fldCharType="end"/>
      </w:r>
      <w:bookmarkEnd w:id="288"/>
      <w:r w:rsidRPr="009456D8">
        <w:rPr>
          <w:rStyle w:val="ECCParagraph"/>
        </w:rPr>
        <w:t>: Results of the separation distances for the various cases to meet the long</w:t>
      </w:r>
      <w:r w:rsidR="00AD5213" w:rsidRPr="009456D8">
        <w:rPr>
          <w:rStyle w:val="ECCParagraph"/>
        </w:rPr>
        <w:t>-</w:t>
      </w:r>
      <w:r w:rsidRPr="009456D8">
        <w:rPr>
          <w:rStyle w:val="ECCParagraph"/>
        </w:rPr>
        <w:t>term and short</w:t>
      </w:r>
      <w:r w:rsidR="00AD5213" w:rsidRPr="009456D8">
        <w:rPr>
          <w:rStyle w:val="ECCParagraph"/>
        </w:rPr>
        <w:t>-</w:t>
      </w:r>
      <w:r w:rsidRPr="009456D8">
        <w:rPr>
          <w:rStyle w:val="ECCParagraph"/>
        </w:rPr>
        <w:t>term FSS protection criteria</w:t>
      </w:r>
    </w:p>
    <w:tbl>
      <w:tblPr>
        <w:tblStyle w:val="ECCTable-redheader"/>
        <w:tblW w:w="0" w:type="auto"/>
        <w:tblInd w:w="0" w:type="dxa"/>
        <w:tblLook w:val="04A0" w:firstRow="1" w:lastRow="0" w:firstColumn="1" w:lastColumn="0" w:noHBand="0" w:noVBand="1"/>
      </w:tblPr>
      <w:tblGrid>
        <w:gridCol w:w="1097"/>
        <w:gridCol w:w="2743"/>
        <w:gridCol w:w="1768"/>
        <w:gridCol w:w="1871"/>
        <w:gridCol w:w="1871"/>
      </w:tblGrid>
      <w:tr w:rsidR="00381A37" w:rsidRPr="009456D8" w14:paraId="15F8028A" w14:textId="77777777" w:rsidTr="00566F08">
        <w:trPr>
          <w:cnfStyle w:val="100000000000" w:firstRow="1" w:lastRow="0" w:firstColumn="0" w:lastColumn="0" w:oddVBand="0" w:evenVBand="0" w:oddHBand="0" w:evenHBand="0" w:firstRowFirstColumn="0" w:firstRowLastColumn="0" w:lastRowFirstColumn="0" w:lastRowLastColumn="0"/>
          <w:trHeight w:val="1269"/>
        </w:trPr>
        <w:tc>
          <w:tcPr>
            <w:tcW w:w="0" w:type="dxa"/>
            <w:vAlign w:val="top"/>
          </w:tcPr>
          <w:p w14:paraId="5F9770A6" w14:textId="77777777" w:rsidR="00381A37" w:rsidRPr="009456D8" w:rsidRDefault="00381A37" w:rsidP="00C374BF">
            <w:pPr>
              <w:rPr>
                <w:rStyle w:val="ECCParagraph"/>
              </w:rPr>
            </w:pPr>
            <w:r w:rsidRPr="009456D8">
              <w:rPr>
                <w:rStyle w:val="ECCParagraph"/>
              </w:rPr>
              <w:t>Case #</w:t>
            </w:r>
          </w:p>
        </w:tc>
        <w:tc>
          <w:tcPr>
            <w:tcW w:w="0" w:type="dxa"/>
            <w:vAlign w:val="top"/>
          </w:tcPr>
          <w:p w14:paraId="4FC96A11" w14:textId="77777777" w:rsidR="00381A37" w:rsidRPr="009456D8" w:rsidRDefault="00381A37" w:rsidP="00C374BF">
            <w:pPr>
              <w:rPr>
                <w:rStyle w:val="ECCParagraph"/>
              </w:rPr>
            </w:pPr>
            <w:r w:rsidRPr="009456D8">
              <w:rPr>
                <w:rStyle w:val="ECCParagraph"/>
              </w:rPr>
              <w:t>Antenna type and clutter consideration</w:t>
            </w:r>
          </w:p>
        </w:tc>
        <w:tc>
          <w:tcPr>
            <w:tcW w:w="0" w:type="dxa"/>
            <w:vAlign w:val="top"/>
          </w:tcPr>
          <w:p w14:paraId="7CF6FF3D" w14:textId="77777777" w:rsidR="00381A37" w:rsidRPr="009456D8" w:rsidRDefault="00381A37" w:rsidP="00C374BF">
            <w:pPr>
              <w:rPr>
                <w:rStyle w:val="ECCParagraph"/>
              </w:rPr>
            </w:pPr>
            <w:r w:rsidRPr="009456D8">
              <w:rPr>
                <w:rStyle w:val="ECCParagraph"/>
              </w:rPr>
              <w:t>Max. e.i.r.p.</w:t>
            </w:r>
          </w:p>
        </w:tc>
        <w:tc>
          <w:tcPr>
            <w:tcW w:w="0" w:type="dxa"/>
            <w:vAlign w:val="top"/>
          </w:tcPr>
          <w:p w14:paraId="2AAACB09" w14:textId="7F277855" w:rsidR="00381A37" w:rsidRPr="009456D8" w:rsidRDefault="00381A37" w:rsidP="00C374BF">
            <w:pPr>
              <w:rPr>
                <w:rStyle w:val="ECCParagraph"/>
              </w:rPr>
            </w:pPr>
            <w:r w:rsidRPr="009456D8">
              <w:rPr>
                <w:rStyle w:val="ECCParagraph"/>
              </w:rPr>
              <w:t>Distance to meet the FSS long</w:t>
            </w:r>
            <w:r w:rsidR="00AD5213" w:rsidRPr="009456D8">
              <w:rPr>
                <w:rStyle w:val="ECCParagraph"/>
              </w:rPr>
              <w:t>-</w:t>
            </w:r>
            <w:r w:rsidRPr="009456D8">
              <w:rPr>
                <w:rStyle w:val="ECCParagraph"/>
              </w:rPr>
              <w:t>term protection criteria (km)</w:t>
            </w:r>
          </w:p>
        </w:tc>
        <w:tc>
          <w:tcPr>
            <w:tcW w:w="0" w:type="dxa"/>
            <w:vAlign w:val="top"/>
          </w:tcPr>
          <w:p w14:paraId="753BE61E" w14:textId="28403EE7" w:rsidR="00381A37" w:rsidRPr="009456D8" w:rsidRDefault="00381A37">
            <w:pPr>
              <w:rPr>
                <w:rStyle w:val="ECCParagraph"/>
              </w:rPr>
            </w:pPr>
            <w:r w:rsidRPr="009456D8">
              <w:rPr>
                <w:rStyle w:val="ECCParagraph"/>
              </w:rPr>
              <w:t>Distance to meet the FSS short-term protection criteria (km)</w:t>
            </w:r>
          </w:p>
        </w:tc>
      </w:tr>
      <w:tr w:rsidR="00381A37" w:rsidRPr="009456D8" w14:paraId="28921FD2" w14:textId="77777777" w:rsidTr="003A47A4">
        <w:tc>
          <w:tcPr>
            <w:tcW w:w="1097" w:type="dxa"/>
            <w:vAlign w:val="top"/>
          </w:tcPr>
          <w:p w14:paraId="66862280" w14:textId="77777777" w:rsidR="00381A37" w:rsidRPr="009456D8" w:rsidRDefault="00381A37" w:rsidP="00E00332">
            <w:pPr>
              <w:rPr>
                <w:rStyle w:val="ECCParagraph"/>
              </w:rPr>
            </w:pPr>
            <w:r w:rsidRPr="009456D8">
              <w:rPr>
                <w:rStyle w:val="ECCParagraph"/>
              </w:rPr>
              <w:t>1.1</w:t>
            </w:r>
          </w:p>
        </w:tc>
        <w:tc>
          <w:tcPr>
            <w:tcW w:w="2743" w:type="dxa"/>
            <w:vMerge w:val="restart"/>
          </w:tcPr>
          <w:p w14:paraId="42E67572" w14:textId="77777777" w:rsidR="00381A37" w:rsidRPr="009456D8" w:rsidRDefault="00381A37" w:rsidP="005418A0">
            <w:pPr>
              <w:jc w:val="left"/>
              <w:rPr>
                <w:rStyle w:val="ECCParagraph"/>
              </w:rPr>
            </w:pPr>
            <w:r w:rsidRPr="009456D8">
              <w:rPr>
                <w:rStyle w:val="ECCParagraph"/>
              </w:rPr>
              <w:t>AAS antenna without clutter</w:t>
            </w:r>
          </w:p>
        </w:tc>
        <w:tc>
          <w:tcPr>
            <w:tcW w:w="1768" w:type="dxa"/>
            <w:vAlign w:val="top"/>
          </w:tcPr>
          <w:p w14:paraId="1E34744D" w14:textId="4DE11F48" w:rsidR="00381A37" w:rsidRPr="009456D8" w:rsidRDefault="00381A37" w:rsidP="00E00332">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5D5E784D" w14:textId="77777777" w:rsidR="00381A37" w:rsidRPr="009456D8" w:rsidRDefault="00381A37" w:rsidP="00E00332">
            <w:pPr>
              <w:rPr>
                <w:rStyle w:val="ECCParagraph"/>
              </w:rPr>
            </w:pPr>
            <w:r w:rsidRPr="009456D8">
              <w:rPr>
                <w:rStyle w:val="ECCParagraph"/>
              </w:rPr>
              <w:t>36.5</w:t>
            </w:r>
          </w:p>
        </w:tc>
        <w:tc>
          <w:tcPr>
            <w:tcW w:w="1871" w:type="dxa"/>
          </w:tcPr>
          <w:p w14:paraId="0C3A0302" w14:textId="77777777" w:rsidR="00381A37" w:rsidRPr="009456D8" w:rsidRDefault="00381A37" w:rsidP="00E00332">
            <w:pPr>
              <w:rPr>
                <w:rStyle w:val="ECCParagraph"/>
              </w:rPr>
            </w:pPr>
            <w:r w:rsidRPr="009456D8">
              <w:rPr>
                <w:rStyle w:val="ECCParagraph"/>
              </w:rPr>
              <w:t>275</w:t>
            </w:r>
          </w:p>
        </w:tc>
      </w:tr>
      <w:tr w:rsidR="00381A37" w:rsidRPr="009456D8" w14:paraId="1D47DE17" w14:textId="77777777" w:rsidTr="003A47A4">
        <w:tc>
          <w:tcPr>
            <w:tcW w:w="1097" w:type="dxa"/>
            <w:vAlign w:val="top"/>
          </w:tcPr>
          <w:p w14:paraId="08DB88B2" w14:textId="77777777" w:rsidR="00381A37" w:rsidRPr="009456D8" w:rsidRDefault="00381A37" w:rsidP="00E00332">
            <w:pPr>
              <w:rPr>
                <w:rStyle w:val="ECCParagraph"/>
              </w:rPr>
            </w:pPr>
            <w:r w:rsidRPr="009456D8">
              <w:rPr>
                <w:rStyle w:val="ECCParagraph"/>
              </w:rPr>
              <w:t>1.2</w:t>
            </w:r>
          </w:p>
        </w:tc>
        <w:tc>
          <w:tcPr>
            <w:tcW w:w="2743" w:type="dxa"/>
            <w:vMerge/>
          </w:tcPr>
          <w:p w14:paraId="6917BA20" w14:textId="77777777" w:rsidR="00381A37" w:rsidRPr="009456D8" w:rsidRDefault="00381A37" w:rsidP="005418A0">
            <w:pPr>
              <w:jc w:val="left"/>
              <w:rPr>
                <w:rStyle w:val="ECCParagraph"/>
              </w:rPr>
            </w:pPr>
          </w:p>
        </w:tc>
        <w:tc>
          <w:tcPr>
            <w:tcW w:w="1768" w:type="dxa"/>
            <w:vAlign w:val="top"/>
          </w:tcPr>
          <w:p w14:paraId="4E4C56EF" w14:textId="5079E6FF" w:rsidR="00381A37" w:rsidRPr="009456D8" w:rsidRDefault="00381A37" w:rsidP="00E00332">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61AFEB95" w14:textId="77777777" w:rsidR="00381A37" w:rsidRPr="009456D8" w:rsidRDefault="00381A37" w:rsidP="00E00332">
            <w:pPr>
              <w:rPr>
                <w:rStyle w:val="ECCParagraph"/>
              </w:rPr>
            </w:pPr>
            <w:r w:rsidRPr="009456D8">
              <w:rPr>
                <w:rStyle w:val="ECCParagraph"/>
              </w:rPr>
              <w:t>21.5</w:t>
            </w:r>
          </w:p>
        </w:tc>
        <w:tc>
          <w:tcPr>
            <w:tcW w:w="1871" w:type="dxa"/>
          </w:tcPr>
          <w:p w14:paraId="34EDAE63" w14:textId="77777777" w:rsidR="00381A37" w:rsidRPr="009456D8" w:rsidRDefault="00381A37" w:rsidP="00E00332">
            <w:pPr>
              <w:rPr>
                <w:rStyle w:val="ECCParagraph"/>
              </w:rPr>
            </w:pPr>
            <w:r w:rsidRPr="009456D8">
              <w:rPr>
                <w:rStyle w:val="ECCParagraph"/>
              </w:rPr>
              <w:t>90</w:t>
            </w:r>
          </w:p>
        </w:tc>
      </w:tr>
      <w:tr w:rsidR="00381A37" w:rsidRPr="009456D8" w14:paraId="793C8973" w14:textId="77777777" w:rsidTr="003A47A4">
        <w:tc>
          <w:tcPr>
            <w:tcW w:w="1097" w:type="dxa"/>
            <w:vAlign w:val="top"/>
          </w:tcPr>
          <w:p w14:paraId="691FCED3" w14:textId="77777777" w:rsidR="00381A37" w:rsidRPr="009456D8" w:rsidRDefault="00381A37" w:rsidP="00E00332">
            <w:pPr>
              <w:rPr>
                <w:rStyle w:val="ECCParagraph"/>
              </w:rPr>
            </w:pPr>
            <w:r w:rsidRPr="009456D8">
              <w:rPr>
                <w:rStyle w:val="ECCParagraph"/>
              </w:rPr>
              <w:t>1.3</w:t>
            </w:r>
          </w:p>
        </w:tc>
        <w:tc>
          <w:tcPr>
            <w:tcW w:w="2743" w:type="dxa"/>
            <w:vMerge/>
          </w:tcPr>
          <w:p w14:paraId="044E76E2" w14:textId="77777777" w:rsidR="00381A37" w:rsidRPr="009456D8" w:rsidRDefault="00381A37" w:rsidP="005418A0">
            <w:pPr>
              <w:jc w:val="left"/>
              <w:rPr>
                <w:rStyle w:val="ECCParagraph"/>
              </w:rPr>
            </w:pPr>
          </w:p>
        </w:tc>
        <w:tc>
          <w:tcPr>
            <w:tcW w:w="1768" w:type="dxa"/>
            <w:vAlign w:val="top"/>
          </w:tcPr>
          <w:p w14:paraId="513363BD" w14:textId="6F9F964E" w:rsidR="00381A37" w:rsidRPr="009456D8" w:rsidRDefault="00381A37" w:rsidP="00E00332">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3B8626DF" w14:textId="77777777" w:rsidR="00381A37" w:rsidRPr="009456D8" w:rsidRDefault="00381A37" w:rsidP="00E00332">
            <w:pPr>
              <w:rPr>
                <w:rStyle w:val="ECCParagraph"/>
              </w:rPr>
            </w:pPr>
            <w:r w:rsidRPr="009456D8">
              <w:rPr>
                <w:rStyle w:val="ECCParagraph"/>
              </w:rPr>
              <w:t>25.5</w:t>
            </w:r>
          </w:p>
        </w:tc>
        <w:tc>
          <w:tcPr>
            <w:tcW w:w="1871" w:type="dxa"/>
          </w:tcPr>
          <w:p w14:paraId="248E115B" w14:textId="77777777" w:rsidR="00381A37" w:rsidRPr="009456D8" w:rsidRDefault="00381A37" w:rsidP="00E00332">
            <w:pPr>
              <w:rPr>
                <w:rStyle w:val="ECCParagraph"/>
              </w:rPr>
            </w:pPr>
            <w:r w:rsidRPr="009456D8">
              <w:rPr>
                <w:rStyle w:val="ECCParagraph"/>
              </w:rPr>
              <w:t>160</w:t>
            </w:r>
          </w:p>
        </w:tc>
      </w:tr>
      <w:tr w:rsidR="00381A37" w:rsidRPr="009456D8" w14:paraId="31D05459" w14:textId="77777777" w:rsidTr="003A47A4">
        <w:tc>
          <w:tcPr>
            <w:tcW w:w="1097" w:type="dxa"/>
            <w:vAlign w:val="top"/>
          </w:tcPr>
          <w:p w14:paraId="2272063A" w14:textId="77777777" w:rsidR="00381A37" w:rsidRPr="009456D8" w:rsidRDefault="00381A37" w:rsidP="00E00332">
            <w:pPr>
              <w:rPr>
                <w:rStyle w:val="ECCParagraph"/>
              </w:rPr>
            </w:pPr>
            <w:r w:rsidRPr="009456D8">
              <w:rPr>
                <w:rStyle w:val="ECCParagraph"/>
              </w:rPr>
              <w:lastRenderedPageBreak/>
              <w:t>1.1</w:t>
            </w:r>
          </w:p>
        </w:tc>
        <w:tc>
          <w:tcPr>
            <w:tcW w:w="2743" w:type="dxa"/>
            <w:vMerge w:val="restart"/>
          </w:tcPr>
          <w:p w14:paraId="0B65A5E2" w14:textId="77777777" w:rsidR="00381A37" w:rsidRPr="009456D8" w:rsidRDefault="00381A37" w:rsidP="005418A0">
            <w:pPr>
              <w:jc w:val="left"/>
              <w:rPr>
                <w:rStyle w:val="ECCParagraph"/>
              </w:rPr>
            </w:pPr>
            <w:r w:rsidRPr="009456D8">
              <w:rPr>
                <w:rStyle w:val="ECCParagraph"/>
              </w:rPr>
              <w:t>AAS antenna with clutter (31 dB, 50% location)</w:t>
            </w:r>
          </w:p>
        </w:tc>
        <w:tc>
          <w:tcPr>
            <w:tcW w:w="1768" w:type="dxa"/>
            <w:vAlign w:val="top"/>
          </w:tcPr>
          <w:p w14:paraId="5599752A" w14:textId="58562E16" w:rsidR="00381A37" w:rsidRPr="009456D8" w:rsidRDefault="00381A37" w:rsidP="00E00332">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7B30B095" w14:textId="77777777" w:rsidR="00381A37" w:rsidRPr="009456D8" w:rsidRDefault="00381A37" w:rsidP="00E00332">
            <w:pPr>
              <w:rPr>
                <w:rStyle w:val="ECCParagraph"/>
              </w:rPr>
            </w:pPr>
            <w:r w:rsidRPr="009456D8">
              <w:rPr>
                <w:rStyle w:val="ECCParagraph"/>
              </w:rPr>
              <w:t>14</w:t>
            </w:r>
          </w:p>
        </w:tc>
        <w:tc>
          <w:tcPr>
            <w:tcW w:w="1871" w:type="dxa"/>
          </w:tcPr>
          <w:p w14:paraId="15F34CA7" w14:textId="77777777" w:rsidR="00381A37" w:rsidRPr="009456D8" w:rsidRDefault="00381A37" w:rsidP="00E00332">
            <w:pPr>
              <w:rPr>
                <w:rStyle w:val="ECCParagraph"/>
              </w:rPr>
            </w:pPr>
            <w:r w:rsidRPr="009456D8">
              <w:rPr>
                <w:rStyle w:val="ECCParagraph"/>
              </w:rPr>
              <w:t>18</w:t>
            </w:r>
          </w:p>
        </w:tc>
      </w:tr>
      <w:tr w:rsidR="00381A37" w:rsidRPr="009456D8" w14:paraId="02735E07" w14:textId="77777777" w:rsidTr="003A47A4">
        <w:tc>
          <w:tcPr>
            <w:tcW w:w="1097" w:type="dxa"/>
            <w:vAlign w:val="top"/>
          </w:tcPr>
          <w:p w14:paraId="20409E38" w14:textId="77777777" w:rsidR="00381A37" w:rsidRPr="009456D8" w:rsidRDefault="00381A37" w:rsidP="00E00332">
            <w:pPr>
              <w:rPr>
                <w:rStyle w:val="ECCParagraph"/>
              </w:rPr>
            </w:pPr>
            <w:r w:rsidRPr="009456D8">
              <w:rPr>
                <w:rStyle w:val="ECCParagraph"/>
              </w:rPr>
              <w:t>1.2</w:t>
            </w:r>
          </w:p>
        </w:tc>
        <w:tc>
          <w:tcPr>
            <w:tcW w:w="2743" w:type="dxa"/>
            <w:vMerge/>
          </w:tcPr>
          <w:p w14:paraId="6A02938C" w14:textId="77777777" w:rsidR="00381A37" w:rsidRPr="009456D8" w:rsidRDefault="00381A37" w:rsidP="005418A0">
            <w:pPr>
              <w:jc w:val="left"/>
              <w:rPr>
                <w:rStyle w:val="ECCParagraph"/>
              </w:rPr>
            </w:pPr>
          </w:p>
        </w:tc>
        <w:tc>
          <w:tcPr>
            <w:tcW w:w="1768" w:type="dxa"/>
            <w:vAlign w:val="top"/>
          </w:tcPr>
          <w:p w14:paraId="7FE34D74" w14:textId="7D32F6A7" w:rsidR="00381A37" w:rsidRPr="009456D8" w:rsidRDefault="00381A37" w:rsidP="00E00332">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4E1F550C" w14:textId="77777777" w:rsidR="00381A37" w:rsidRPr="009456D8" w:rsidRDefault="00381A37" w:rsidP="00E00332">
            <w:pPr>
              <w:rPr>
                <w:rStyle w:val="ECCParagraph"/>
              </w:rPr>
            </w:pPr>
            <w:r w:rsidRPr="009456D8">
              <w:rPr>
                <w:rStyle w:val="ECCParagraph"/>
              </w:rPr>
              <w:t>2</w:t>
            </w:r>
          </w:p>
        </w:tc>
        <w:tc>
          <w:tcPr>
            <w:tcW w:w="1871" w:type="dxa"/>
          </w:tcPr>
          <w:p w14:paraId="230E9B95" w14:textId="77777777" w:rsidR="00381A37" w:rsidRPr="009456D8" w:rsidRDefault="00381A37" w:rsidP="00E00332">
            <w:pPr>
              <w:rPr>
                <w:rStyle w:val="ECCParagraph"/>
              </w:rPr>
            </w:pPr>
            <w:r w:rsidRPr="009456D8">
              <w:rPr>
                <w:rStyle w:val="ECCParagraph"/>
              </w:rPr>
              <w:t>2</w:t>
            </w:r>
          </w:p>
        </w:tc>
      </w:tr>
      <w:tr w:rsidR="00381A37" w:rsidRPr="009456D8" w14:paraId="2F85EAED" w14:textId="77777777" w:rsidTr="003A47A4">
        <w:tc>
          <w:tcPr>
            <w:tcW w:w="1097" w:type="dxa"/>
            <w:vAlign w:val="top"/>
          </w:tcPr>
          <w:p w14:paraId="1EEADD2E" w14:textId="77777777" w:rsidR="00381A37" w:rsidRPr="009456D8" w:rsidRDefault="00381A37" w:rsidP="00E00332">
            <w:pPr>
              <w:rPr>
                <w:rStyle w:val="ECCParagraph"/>
              </w:rPr>
            </w:pPr>
            <w:r w:rsidRPr="009456D8">
              <w:rPr>
                <w:rStyle w:val="ECCParagraph"/>
              </w:rPr>
              <w:t>1.3</w:t>
            </w:r>
          </w:p>
        </w:tc>
        <w:tc>
          <w:tcPr>
            <w:tcW w:w="2743" w:type="dxa"/>
            <w:vMerge/>
          </w:tcPr>
          <w:p w14:paraId="3333EEC1" w14:textId="77777777" w:rsidR="00381A37" w:rsidRPr="009456D8" w:rsidRDefault="00381A37" w:rsidP="005418A0">
            <w:pPr>
              <w:jc w:val="left"/>
              <w:rPr>
                <w:rStyle w:val="ECCParagraph"/>
              </w:rPr>
            </w:pPr>
          </w:p>
        </w:tc>
        <w:tc>
          <w:tcPr>
            <w:tcW w:w="1768" w:type="dxa"/>
            <w:vAlign w:val="top"/>
          </w:tcPr>
          <w:p w14:paraId="6A5B1FB4" w14:textId="272D5DC1" w:rsidR="00381A37" w:rsidRPr="009456D8" w:rsidRDefault="00381A37" w:rsidP="00E00332">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44DC2211" w14:textId="77777777" w:rsidR="00381A37" w:rsidRPr="009456D8" w:rsidRDefault="00381A37" w:rsidP="00E00332">
            <w:pPr>
              <w:rPr>
                <w:rStyle w:val="ECCParagraph"/>
              </w:rPr>
            </w:pPr>
            <w:r w:rsidRPr="009456D8">
              <w:rPr>
                <w:rStyle w:val="ECCParagraph"/>
              </w:rPr>
              <w:t>4.2</w:t>
            </w:r>
          </w:p>
        </w:tc>
        <w:tc>
          <w:tcPr>
            <w:tcW w:w="1871" w:type="dxa"/>
          </w:tcPr>
          <w:p w14:paraId="4C13D2AC" w14:textId="77777777" w:rsidR="00381A37" w:rsidRPr="009456D8" w:rsidRDefault="00381A37" w:rsidP="00E00332">
            <w:pPr>
              <w:rPr>
                <w:rStyle w:val="ECCParagraph"/>
              </w:rPr>
            </w:pPr>
            <w:r w:rsidRPr="009456D8">
              <w:rPr>
                <w:rStyle w:val="ECCParagraph"/>
              </w:rPr>
              <w:t>4.2</w:t>
            </w:r>
          </w:p>
        </w:tc>
      </w:tr>
      <w:tr w:rsidR="00381A37" w:rsidRPr="009456D8" w14:paraId="580F5B96" w14:textId="77777777" w:rsidTr="003A47A4">
        <w:tc>
          <w:tcPr>
            <w:tcW w:w="1097" w:type="dxa"/>
            <w:vAlign w:val="top"/>
          </w:tcPr>
          <w:p w14:paraId="3F9242CA" w14:textId="77777777" w:rsidR="00381A37" w:rsidRPr="009456D8" w:rsidRDefault="00381A37" w:rsidP="00E00332">
            <w:pPr>
              <w:rPr>
                <w:rStyle w:val="ECCParagraph"/>
              </w:rPr>
            </w:pPr>
            <w:r w:rsidRPr="009456D8">
              <w:rPr>
                <w:rStyle w:val="ECCParagraph"/>
              </w:rPr>
              <w:t>2.1</w:t>
            </w:r>
          </w:p>
        </w:tc>
        <w:tc>
          <w:tcPr>
            <w:tcW w:w="2743" w:type="dxa"/>
            <w:vMerge w:val="restart"/>
          </w:tcPr>
          <w:p w14:paraId="69191E2A" w14:textId="77777777" w:rsidR="00381A37" w:rsidRPr="009456D8" w:rsidRDefault="00381A37" w:rsidP="005418A0">
            <w:pPr>
              <w:jc w:val="left"/>
              <w:rPr>
                <w:rStyle w:val="ECCParagraph"/>
              </w:rPr>
            </w:pPr>
            <w:r w:rsidRPr="009456D8">
              <w:rPr>
                <w:rStyle w:val="ECCParagraph"/>
              </w:rPr>
              <w:t>Non-AAS antenna without clutter</w:t>
            </w:r>
          </w:p>
        </w:tc>
        <w:tc>
          <w:tcPr>
            <w:tcW w:w="1768" w:type="dxa"/>
            <w:vAlign w:val="top"/>
          </w:tcPr>
          <w:p w14:paraId="03A728D9" w14:textId="12727CF9" w:rsidR="00381A37" w:rsidRPr="009456D8" w:rsidRDefault="00381A37" w:rsidP="00E00332">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3ED6BC69" w14:textId="77777777" w:rsidR="00381A37" w:rsidRPr="009456D8" w:rsidRDefault="00381A37" w:rsidP="00E00332">
            <w:pPr>
              <w:rPr>
                <w:rStyle w:val="ECCParagraph"/>
              </w:rPr>
            </w:pPr>
            <w:r w:rsidRPr="009456D8">
              <w:rPr>
                <w:rStyle w:val="ECCParagraph"/>
              </w:rPr>
              <w:t>47.5</w:t>
            </w:r>
          </w:p>
        </w:tc>
        <w:tc>
          <w:tcPr>
            <w:tcW w:w="1871" w:type="dxa"/>
          </w:tcPr>
          <w:p w14:paraId="4F06EF18" w14:textId="77777777" w:rsidR="00381A37" w:rsidRPr="009456D8" w:rsidRDefault="00381A37" w:rsidP="00E00332">
            <w:pPr>
              <w:rPr>
                <w:rStyle w:val="ECCParagraph"/>
              </w:rPr>
            </w:pPr>
            <w:r w:rsidRPr="009456D8">
              <w:rPr>
                <w:rStyle w:val="ECCParagraph"/>
              </w:rPr>
              <w:t>273</w:t>
            </w:r>
          </w:p>
        </w:tc>
      </w:tr>
      <w:tr w:rsidR="00381A37" w:rsidRPr="009456D8" w14:paraId="1EF4B0A0" w14:textId="77777777" w:rsidTr="003A47A4">
        <w:tc>
          <w:tcPr>
            <w:tcW w:w="1097" w:type="dxa"/>
            <w:vAlign w:val="top"/>
          </w:tcPr>
          <w:p w14:paraId="60396A99" w14:textId="77777777" w:rsidR="00381A37" w:rsidRPr="009456D8" w:rsidRDefault="00381A37" w:rsidP="00E00332">
            <w:pPr>
              <w:rPr>
                <w:rStyle w:val="ECCParagraph"/>
              </w:rPr>
            </w:pPr>
            <w:r w:rsidRPr="009456D8">
              <w:rPr>
                <w:rStyle w:val="ECCParagraph"/>
              </w:rPr>
              <w:t>2.2</w:t>
            </w:r>
          </w:p>
        </w:tc>
        <w:tc>
          <w:tcPr>
            <w:tcW w:w="2743" w:type="dxa"/>
            <w:vMerge/>
          </w:tcPr>
          <w:p w14:paraId="15BB5902" w14:textId="77777777" w:rsidR="00381A37" w:rsidRPr="009456D8" w:rsidRDefault="00381A37" w:rsidP="005418A0">
            <w:pPr>
              <w:jc w:val="left"/>
              <w:rPr>
                <w:rStyle w:val="ECCParagraph"/>
              </w:rPr>
            </w:pPr>
          </w:p>
        </w:tc>
        <w:tc>
          <w:tcPr>
            <w:tcW w:w="1768" w:type="dxa"/>
            <w:vAlign w:val="top"/>
          </w:tcPr>
          <w:p w14:paraId="4F526B01" w14:textId="4D31175A" w:rsidR="00381A37" w:rsidRPr="009456D8" w:rsidRDefault="00381A37" w:rsidP="00E00332">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27DFF7EE" w14:textId="77777777" w:rsidR="00381A37" w:rsidRPr="009456D8" w:rsidRDefault="00381A37" w:rsidP="00E00332">
            <w:pPr>
              <w:rPr>
                <w:rStyle w:val="ECCParagraph"/>
              </w:rPr>
            </w:pPr>
            <w:r w:rsidRPr="009456D8">
              <w:rPr>
                <w:rStyle w:val="ECCParagraph"/>
              </w:rPr>
              <w:t>32.5</w:t>
            </w:r>
          </w:p>
        </w:tc>
        <w:tc>
          <w:tcPr>
            <w:tcW w:w="1871" w:type="dxa"/>
          </w:tcPr>
          <w:p w14:paraId="563734E2" w14:textId="77777777" w:rsidR="00381A37" w:rsidRPr="009456D8" w:rsidRDefault="00381A37" w:rsidP="00E00332">
            <w:pPr>
              <w:rPr>
                <w:rStyle w:val="ECCParagraph"/>
              </w:rPr>
            </w:pPr>
            <w:r w:rsidRPr="009456D8">
              <w:rPr>
                <w:rStyle w:val="ECCParagraph"/>
              </w:rPr>
              <w:t>104</w:t>
            </w:r>
          </w:p>
        </w:tc>
      </w:tr>
      <w:tr w:rsidR="00381A37" w:rsidRPr="009456D8" w14:paraId="33011D48" w14:textId="77777777" w:rsidTr="003A47A4">
        <w:tc>
          <w:tcPr>
            <w:tcW w:w="1097" w:type="dxa"/>
            <w:vAlign w:val="top"/>
          </w:tcPr>
          <w:p w14:paraId="2C289A88" w14:textId="77777777" w:rsidR="00381A37" w:rsidRPr="009456D8" w:rsidRDefault="00381A37" w:rsidP="00E00332">
            <w:pPr>
              <w:rPr>
                <w:rStyle w:val="ECCParagraph"/>
              </w:rPr>
            </w:pPr>
            <w:r w:rsidRPr="009456D8">
              <w:rPr>
                <w:rStyle w:val="ECCParagraph"/>
              </w:rPr>
              <w:t>2.3</w:t>
            </w:r>
          </w:p>
        </w:tc>
        <w:tc>
          <w:tcPr>
            <w:tcW w:w="2743" w:type="dxa"/>
            <w:vMerge/>
          </w:tcPr>
          <w:p w14:paraId="2CBD13EC" w14:textId="77777777" w:rsidR="00381A37" w:rsidRPr="009456D8" w:rsidRDefault="00381A37" w:rsidP="005418A0">
            <w:pPr>
              <w:jc w:val="left"/>
              <w:rPr>
                <w:rStyle w:val="ECCParagraph"/>
              </w:rPr>
            </w:pPr>
          </w:p>
        </w:tc>
        <w:tc>
          <w:tcPr>
            <w:tcW w:w="1768" w:type="dxa"/>
            <w:vAlign w:val="top"/>
          </w:tcPr>
          <w:p w14:paraId="6CB20745" w14:textId="6F59A8B1" w:rsidR="00381A37" w:rsidRPr="009456D8" w:rsidRDefault="00381A37" w:rsidP="00E00332">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04CDC74C" w14:textId="77777777" w:rsidR="00381A37" w:rsidRPr="009456D8" w:rsidRDefault="00381A37" w:rsidP="00E00332">
            <w:pPr>
              <w:rPr>
                <w:rStyle w:val="ECCParagraph"/>
              </w:rPr>
            </w:pPr>
            <w:r w:rsidRPr="009456D8">
              <w:rPr>
                <w:rStyle w:val="ECCParagraph"/>
              </w:rPr>
              <w:t>38.1</w:t>
            </w:r>
          </w:p>
        </w:tc>
        <w:tc>
          <w:tcPr>
            <w:tcW w:w="1871" w:type="dxa"/>
          </w:tcPr>
          <w:p w14:paraId="6563715E" w14:textId="77777777" w:rsidR="00381A37" w:rsidRPr="009456D8" w:rsidRDefault="00381A37" w:rsidP="00E00332">
            <w:pPr>
              <w:rPr>
                <w:rStyle w:val="ECCParagraph"/>
              </w:rPr>
            </w:pPr>
            <w:r w:rsidRPr="009456D8">
              <w:rPr>
                <w:rStyle w:val="ECCParagraph"/>
              </w:rPr>
              <w:t>163</w:t>
            </w:r>
          </w:p>
        </w:tc>
      </w:tr>
      <w:tr w:rsidR="00381A37" w:rsidRPr="009456D8" w14:paraId="2620396B" w14:textId="77777777" w:rsidTr="003A47A4">
        <w:tc>
          <w:tcPr>
            <w:tcW w:w="1097" w:type="dxa"/>
            <w:vAlign w:val="top"/>
          </w:tcPr>
          <w:p w14:paraId="4CCD2FD8" w14:textId="77777777" w:rsidR="00381A37" w:rsidRPr="009456D8" w:rsidRDefault="00381A37" w:rsidP="00E00332">
            <w:pPr>
              <w:rPr>
                <w:rStyle w:val="ECCParagraph"/>
              </w:rPr>
            </w:pPr>
            <w:r w:rsidRPr="009456D8">
              <w:rPr>
                <w:rStyle w:val="ECCParagraph"/>
              </w:rPr>
              <w:t>2.1</w:t>
            </w:r>
          </w:p>
        </w:tc>
        <w:tc>
          <w:tcPr>
            <w:tcW w:w="2743" w:type="dxa"/>
            <w:vMerge w:val="restart"/>
          </w:tcPr>
          <w:p w14:paraId="76B13F64" w14:textId="770B8D93" w:rsidR="00381A37" w:rsidRPr="009456D8" w:rsidRDefault="00381A37" w:rsidP="005418A0">
            <w:pPr>
              <w:jc w:val="left"/>
              <w:rPr>
                <w:rStyle w:val="ECCParagraph"/>
              </w:rPr>
            </w:pPr>
            <w:r w:rsidRPr="009456D8">
              <w:rPr>
                <w:rStyle w:val="ECCParagraph"/>
              </w:rPr>
              <w:t>Non-AAS antenna with clutter (</w:t>
            </w:r>
            <w:r w:rsidR="00BE5D14" w:rsidRPr="009456D8">
              <w:rPr>
                <w:rStyle w:val="ECCParagraph"/>
              </w:rPr>
              <w:t xml:space="preserve">Recommendation ITU-R P.452 </w:t>
            </w:r>
            <w:r w:rsidR="00BE5D14" w:rsidRPr="009456D8">
              <w:rPr>
                <w:rStyle w:val="ECCParagraph"/>
              </w:rPr>
              <w:fldChar w:fldCharType="begin"/>
            </w:r>
            <w:r w:rsidR="00BE5D14" w:rsidRPr="009456D8">
              <w:rPr>
                <w:rStyle w:val="ECCParagraph"/>
              </w:rPr>
              <w:instrText xml:space="preserve"> REF _Ref160714619 \r \h  \* MERGEFORMAT </w:instrText>
            </w:r>
            <w:r w:rsidR="00BE5D14" w:rsidRPr="009456D8">
              <w:rPr>
                <w:rStyle w:val="ECCParagraph"/>
              </w:rPr>
            </w:r>
            <w:r w:rsidR="00BE5D14" w:rsidRPr="009456D8">
              <w:rPr>
                <w:rStyle w:val="ECCParagraph"/>
              </w:rPr>
              <w:fldChar w:fldCharType="separate"/>
            </w:r>
            <w:r w:rsidR="00C12604" w:rsidRPr="009456D8">
              <w:rPr>
                <w:rStyle w:val="ECCParagraph"/>
              </w:rPr>
              <w:t>[19]</w:t>
            </w:r>
            <w:r w:rsidR="00BE5D14" w:rsidRPr="009456D8">
              <w:rPr>
                <w:rStyle w:val="ECCParagraph"/>
              </w:rPr>
              <w:fldChar w:fldCharType="end"/>
            </w:r>
            <w:r w:rsidRPr="009456D8">
              <w:rPr>
                <w:rStyle w:val="ECCParagraph"/>
              </w:rPr>
              <w:t xml:space="preserve"> clutter)</w:t>
            </w:r>
          </w:p>
        </w:tc>
        <w:tc>
          <w:tcPr>
            <w:tcW w:w="1768" w:type="dxa"/>
            <w:vAlign w:val="top"/>
          </w:tcPr>
          <w:p w14:paraId="08D9DBF0" w14:textId="5DA975B3" w:rsidR="00381A37" w:rsidRPr="009456D8" w:rsidRDefault="00381A37" w:rsidP="00E00332">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28D73C5D" w14:textId="77777777" w:rsidR="00381A37" w:rsidRPr="009456D8" w:rsidRDefault="00381A37" w:rsidP="00E00332">
            <w:pPr>
              <w:rPr>
                <w:rStyle w:val="ECCParagraph"/>
              </w:rPr>
            </w:pPr>
            <w:r w:rsidRPr="009456D8">
              <w:rPr>
                <w:rStyle w:val="ECCParagraph"/>
              </w:rPr>
              <w:t>35</w:t>
            </w:r>
          </w:p>
        </w:tc>
        <w:tc>
          <w:tcPr>
            <w:tcW w:w="1871" w:type="dxa"/>
          </w:tcPr>
          <w:p w14:paraId="64337BC6" w14:textId="77777777" w:rsidR="00381A37" w:rsidRPr="009456D8" w:rsidRDefault="00381A37" w:rsidP="00E00332">
            <w:pPr>
              <w:rPr>
                <w:rStyle w:val="ECCParagraph"/>
              </w:rPr>
            </w:pPr>
            <w:r w:rsidRPr="009456D8">
              <w:rPr>
                <w:rStyle w:val="ECCParagraph"/>
              </w:rPr>
              <w:t>120</w:t>
            </w:r>
          </w:p>
        </w:tc>
      </w:tr>
      <w:tr w:rsidR="00381A37" w:rsidRPr="009456D8" w14:paraId="21C49CD8" w14:textId="77777777" w:rsidTr="003A47A4">
        <w:tc>
          <w:tcPr>
            <w:tcW w:w="1097" w:type="dxa"/>
            <w:vAlign w:val="top"/>
          </w:tcPr>
          <w:p w14:paraId="3D477338" w14:textId="77777777" w:rsidR="00381A37" w:rsidRPr="009456D8" w:rsidRDefault="00381A37" w:rsidP="00E00332">
            <w:pPr>
              <w:rPr>
                <w:rStyle w:val="ECCParagraph"/>
              </w:rPr>
            </w:pPr>
            <w:r w:rsidRPr="009456D8">
              <w:rPr>
                <w:rStyle w:val="ECCParagraph"/>
              </w:rPr>
              <w:t>2.2</w:t>
            </w:r>
          </w:p>
        </w:tc>
        <w:tc>
          <w:tcPr>
            <w:tcW w:w="2743" w:type="dxa"/>
            <w:vMerge/>
          </w:tcPr>
          <w:p w14:paraId="791C11C4" w14:textId="77777777" w:rsidR="00381A37" w:rsidRPr="009456D8" w:rsidRDefault="00381A37" w:rsidP="005418A0">
            <w:pPr>
              <w:jc w:val="left"/>
              <w:rPr>
                <w:rStyle w:val="ECCParagraph"/>
              </w:rPr>
            </w:pPr>
          </w:p>
        </w:tc>
        <w:tc>
          <w:tcPr>
            <w:tcW w:w="1768" w:type="dxa"/>
            <w:vAlign w:val="top"/>
          </w:tcPr>
          <w:p w14:paraId="44E29805" w14:textId="49154757" w:rsidR="00381A37" w:rsidRPr="009456D8" w:rsidRDefault="00381A37" w:rsidP="00E00332">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43EECF8F" w14:textId="77777777" w:rsidR="00381A37" w:rsidRPr="009456D8" w:rsidRDefault="00381A37" w:rsidP="00E00332">
            <w:pPr>
              <w:rPr>
                <w:rStyle w:val="ECCParagraph"/>
              </w:rPr>
            </w:pPr>
            <w:r w:rsidRPr="009456D8">
              <w:rPr>
                <w:rStyle w:val="ECCParagraph"/>
              </w:rPr>
              <w:t>20.9</w:t>
            </w:r>
          </w:p>
        </w:tc>
        <w:tc>
          <w:tcPr>
            <w:tcW w:w="1871" w:type="dxa"/>
          </w:tcPr>
          <w:p w14:paraId="3B9D6F53" w14:textId="77777777" w:rsidR="00381A37" w:rsidRPr="009456D8" w:rsidRDefault="00381A37" w:rsidP="00E00332">
            <w:pPr>
              <w:rPr>
                <w:rStyle w:val="ECCParagraph"/>
              </w:rPr>
            </w:pPr>
            <w:r w:rsidRPr="009456D8">
              <w:rPr>
                <w:rStyle w:val="ECCParagraph"/>
              </w:rPr>
              <w:t>23</w:t>
            </w:r>
          </w:p>
        </w:tc>
      </w:tr>
      <w:tr w:rsidR="00381A37" w:rsidRPr="009456D8" w14:paraId="39613CBE" w14:textId="77777777" w:rsidTr="003A47A4">
        <w:tc>
          <w:tcPr>
            <w:tcW w:w="1097" w:type="dxa"/>
            <w:vAlign w:val="top"/>
          </w:tcPr>
          <w:p w14:paraId="0EC1CE35" w14:textId="77777777" w:rsidR="00381A37" w:rsidRPr="009456D8" w:rsidRDefault="00381A37" w:rsidP="00E00332">
            <w:pPr>
              <w:rPr>
                <w:rStyle w:val="ECCParagraph"/>
              </w:rPr>
            </w:pPr>
            <w:r w:rsidRPr="009456D8">
              <w:rPr>
                <w:rStyle w:val="ECCParagraph"/>
              </w:rPr>
              <w:t>2.3</w:t>
            </w:r>
          </w:p>
        </w:tc>
        <w:tc>
          <w:tcPr>
            <w:tcW w:w="2743" w:type="dxa"/>
            <w:vMerge/>
          </w:tcPr>
          <w:p w14:paraId="3C108286" w14:textId="77777777" w:rsidR="00381A37" w:rsidRPr="009456D8" w:rsidRDefault="00381A37" w:rsidP="005418A0">
            <w:pPr>
              <w:jc w:val="left"/>
              <w:rPr>
                <w:rStyle w:val="ECCParagraph"/>
              </w:rPr>
            </w:pPr>
          </w:p>
        </w:tc>
        <w:tc>
          <w:tcPr>
            <w:tcW w:w="1768" w:type="dxa"/>
            <w:vAlign w:val="top"/>
          </w:tcPr>
          <w:p w14:paraId="606C1C27" w14:textId="505EC359" w:rsidR="00381A37" w:rsidRPr="009456D8" w:rsidRDefault="00381A37" w:rsidP="00E00332">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2E80FD54" w14:textId="77777777" w:rsidR="00381A37" w:rsidRPr="009456D8" w:rsidRDefault="00381A37" w:rsidP="00E00332">
            <w:pPr>
              <w:rPr>
                <w:rStyle w:val="ECCParagraph"/>
              </w:rPr>
            </w:pPr>
            <w:r w:rsidRPr="009456D8">
              <w:rPr>
                <w:rStyle w:val="ECCParagraph"/>
              </w:rPr>
              <w:t>25.3</w:t>
            </w:r>
          </w:p>
        </w:tc>
        <w:tc>
          <w:tcPr>
            <w:tcW w:w="1871" w:type="dxa"/>
          </w:tcPr>
          <w:p w14:paraId="25834E58" w14:textId="77777777" w:rsidR="00381A37" w:rsidRPr="009456D8" w:rsidRDefault="00381A37" w:rsidP="00E00332">
            <w:pPr>
              <w:rPr>
                <w:rStyle w:val="ECCParagraph"/>
              </w:rPr>
            </w:pPr>
            <w:r w:rsidRPr="009456D8">
              <w:rPr>
                <w:rStyle w:val="ECCParagraph"/>
              </w:rPr>
              <w:t>29</w:t>
            </w:r>
          </w:p>
        </w:tc>
      </w:tr>
      <w:tr w:rsidR="00381A37" w:rsidRPr="009456D8" w14:paraId="1CC94B2D" w14:textId="77777777" w:rsidTr="003A47A4">
        <w:tc>
          <w:tcPr>
            <w:tcW w:w="1097" w:type="dxa"/>
            <w:vAlign w:val="top"/>
          </w:tcPr>
          <w:p w14:paraId="62641665" w14:textId="77777777" w:rsidR="00381A37" w:rsidRPr="009456D8" w:rsidRDefault="00381A37" w:rsidP="00C374BF">
            <w:pPr>
              <w:rPr>
                <w:rStyle w:val="ECCParagraph"/>
              </w:rPr>
            </w:pPr>
            <w:r w:rsidRPr="009456D8">
              <w:rPr>
                <w:rStyle w:val="ECCParagraph"/>
              </w:rPr>
              <w:t>3.1</w:t>
            </w:r>
          </w:p>
        </w:tc>
        <w:tc>
          <w:tcPr>
            <w:tcW w:w="2743" w:type="dxa"/>
            <w:vMerge w:val="restart"/>
          </w:tcPr>
          <w:p w14:paraId="34BC0492" w14:textId="77777777" w:rsidR="00381A37" w:rsidRPr="009456D8" w:rsidRDefault="00381A37" w:rsidP="005418A0">
            <w:pPr>
              <w:jc w:val="left"/>
              <w:rPr>
                <w:rStyle w:val="ECCParagraph"/>
              </w:rPr>
            </w:pPr>
            <w:r w:rsidRPr="009456D8">
              <w:rPr>
                <w:rStyle w:val="ECCParagraph"/>
              </w:rPr>
              <w:t>Omnidirectional antenna without clutter</w:t>
            </w:r>
          </w:p>
        </w:tc>
        <w:tc>
          <w:tcPr>
            <w:tcW w:w="1768" w:type="dxa"/>
            <w:vAlign w:val="top"/>
          </w:tcPr>
          <w:p w14:paraId="2C0833C0" w14:textId="5E791901" w:rsidR="00381A37" w:rsidRPr="009456D8" w:rsidRDefault="00381A37" w:rsidP="00C374BF">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51B61701" w14:textId="77777777" w:rsidR="00381A37" w:rsidRPr="009456D8" w:rsidRDefault="00381A37" w:rsidP="00C374BF">
            <w:pPr>
              <w:rPr>
                <w:rStyle w:val="ECCParagraph"/>
              </w:rPr>
            </w:pPr>
            <w:r w:rsidRPr="009456D8">
              <w:rPr>
                <w:rStyle w:val="ECCParagraph"/>
              </w:rPr>
              <w:t>47.9</w:t>
            </w:r>
          </w:p>
        </w:tc>
        <w:tc>
          <w:tcPr>
            <w:tcW w:w="1871" w:type="dxa"/>
          </w:tcPr>
          <w:p w14:paraId="519D5B6D" w14:textId="77777777" w:rsidR="00381A37" w:rsidRPr="009456D8" w:rsidRDefault="00381A37" w:rsidP="00C374BF">
            <w:pPr>
              <w:rPr>
                <w:rStyle w:val="ECCParagraph"/>
              </w:rPr>
            </w:pPr>
            <w:r w:rsidRPr="009456D8">
              <w:rPr>
                <w:rStyle w:val="ECCParagraph"/>
              </w:rPr>
              <w:t>276.8</w:t>
            </w:r>
          </w:p>
        </w:tc>
      </w:tr>
      <w:tr w:rsidR="00381A37" w:rsidRPr="009456D8" w14:paraId="70EB27F4" w14:textId="77777777" w:rsidTr="003A47A4">
        <w:tc>
          <w:tcPr>
            <w:tcW w:w="1097" w:type="dxa"/>
            <w:vAlign w:val="top"/>
          </w:tcPr>
          <w:p w14:paraId="7155CA5F" w14:textId="77777777" w:rsidR="00381A37" w:rsidRPr="009456D8" w:rsidRDefault="00381A37" w:rsidP="00C374BF">
            <w:pPr>
              <w:rPr>
                <w:rStyle w:val="ECCParagraph"/>
              </w:rPr>
            </w:pPr>
            <w:r w:rsidRPr="009456D8">
              <w:rPr>
                <w:rStyle w:val="ECCParagraph"/>
              </w:rPr>
              <w:t>3.2</w:t>
            </w:r>
          </w:p>
        </w:tc>
        <w:tc>
          <w:tcPr>
            <w:tcW w:w="2743" w:type="dxa"/>
            <w:vMerge/>
          </w:tcPr>
          <w:p w14:paraId="0341943A" w14:textId="77777777" w:rsidR="00381A37" w:rsidRPr="009456D8" w:rsidRDefault="00381A37" w:rsidP="005418A0">
            <w:pPr>
              <w:jc w:val="left"/>
              <w:rPr>
                <w:rStyle w:val="ECCParagraph"/>
              </w:rPr>
            </w:pPr>
          </w:p>
        </w:tc>
        <w:tc>
          <w:tcPr>
            <w:tcW w:w="1768" w:type="dxa"/>
            <w:vAlign w:val="top"/>
          </w:tcPr>
          <w:p w14:paraId="05E03656" w14:textId="66C115E0" w:rsidR="00381A37" w:rsidRPr="009456D8" w:rsidRDefault="00381A37" w:rsidP="00C374BF">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05913CBE" w14:textId="77777777" w:rsidR="00381A37" w:rsidRPr="009456D8" w:rsidRDefault="00381A37" w:rsidP="00C374BF">
            <w:pPr>
              <w:rPr>
                <w:rStyle w:val="ECCParagraph"/>
              </w:rPr>
            </w:pPr>
            <w:r w:rsidRPr="009456D8">
              <w:rPr>
                <w:rStyle w:val="ECCParagraph"/>
              </w:rPr>
              <w:t>33.3</w:t>
            </w:r>
          </w:p>
        </w:tc>
        <w:tc>
          <w:tcPr>
            <w:tcW w:w="1871" w:type="dxa"/>
          </w:tcPr>
          <w:p w14:paraId="2FD3F1AC" w14:textId="77777777" w:rsidR="00381A37" w:rsidRPr="009456D8" w:rsidRDefault="00381A37" w:rsidP="00C374BF">
            <w:pPr>
              <w:rPr>
                <w:rStyle w:val="ECCParagraph"/>
              </w:rPr>
            </w:pPr>
            <w:r w:rsidRPr="009456D8">
              <w:rPr>
                <w:rStyle w:val="ECCParagraph"/>
              </w:rPr>
              <w:t>109.2</w:t>
            </w:r>
          </w:p>
        </w:tc>
      </w:tr>
      <w:tr w:rsidR="00381A37" w:rsidRPr="009456D8" w14:paraId="77BC4204" w14:textId="77777777" w:rsidTr="003A47A4">
        <w:tc>
          <w:tcPr>
            <w:tcW w:w="1097" w:type="dxa"/>
            <w:vAlign w:val="top"/>
          </w:tcPr>
          <w:p w14:paraId="0868B81A" w14:textId="77777777" w:rsidR="00381A37" w:rsidRPr="009456D8" w:rsidRDefault="00381A37" w:rsidP="00C374BF">
            <w:pPr>
              <w:rPr>
                <w:rStyle w:val="ECCParagraph"/>
              </w:rPr>
            </w:pPr>
            <w:r w:rsidRPr="009456D8">
              <w:rPr>
                <w:rStyle w:val="ECCParagraph"/>
              </w:rPr>
              <w:t>3.3</w:t>
            </w:r>
          </w:p>
        </w:tc>
        <w:tc>
          <w:tcPr>
            <w:tcW w:w="2743" w:type="dxa"/>
            <w:vMerge/>
          </w:tcPr>
          <w:p w14:paraId="346B65AF" w14:textId="77777777" w:rsidR="00381A37" w:rsidRPr="009456D8" w:rsidRDefault="00381A37" w:rsidP="005418A0">
            <w:pPr>
              <w:jc w:val="left"/>
              <w:rPr>
                <w:rStyle w:val="ECCParagraph"/>
              </w:rPr>
            </w:pPr>
          </w:p>
        </w:tc>
        <w:tc>
          <w:tcPr>
            <w:tcW w:w="1768" w:type="dxa"/>
            <w:vAlign w:val="top"/>
          </w:tcPr>
          <w:p w14:paraId="1728B2CF" w14:textId="18711C67" w:rsidR="00381A37" w:rsidRPr="009456D8" w:rsidRDefault="00381A37" w:rsidP="00C374BF">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0F606693" w14:textId="77777777" w:rsidR="00381A37" w:rsidRPr="009456D8" w:rsidRDefault="00381A37" w:rsidP="00C374BF">
            <w:pPr>
              <w:rPr>
                <w:rStyle w:val="ECCParagraph"/>
              </w:rPr>
            </w:pPr>
            <w:r w:rsidRPr="009456D8">
              <w:rPr>
                <w:rStyle w:val="ECCParagraph"/>
              </w:rPr>
              <w:t>38.5</w:t>
            </w:r>
          </w:p>
        </w:tc>
        <w:tc>
          <w:tcPr>
            <w:tcW w:w="1871" w:type="dxa"/>
          </w:tcPr>
          <w:p w14:paraId="004BD1CC" w14:textId="77777777" w:rsidR="00381A37" w:rsidRPr="009456D8" w:rsidRDefault="00381A37" w:rsidP="00C374BF">
            <w:pPr>
              <w:rPr>
                <w:rStyle w:val="ECCParagraph"/>
              </w:rPr>
            </w:pPr>
            <w:r w:rsidRPr="009456D8">
              <w:rPr>
                <w:rStyle w:val="ECCParagraph"/>
              </w:rPr>
              <w:t>167.2</w:t>
            </w:r>
          </w:p>
        </w:tc>
      </w:tr>
      <w:tr w:rsidR="00381A37" w:rsidRPr="009456D8" w14:paraId="198FFF90" w14:textId="77777777" w:rsidTr="003A47A4">
        <w:tc>
          <w:tcPr>
            <w:tcW w:w="1097" w:type="dxa"/>
            <w:vAlign w:val="top"/>
          </w:tcPr>
          <w:p w14:paraId="0C3D9B87" w14:textId="77777777" w:rsidR="00381A37" w:rsidRPr="009456D8" w:rsidRDefault="00381A37" w:rsidP="00C374BF">
            <w:pPr>
              <w:rPr>
                <w:rStyle w:val="ECCParagraph"/>
              </w:rPr>
            </w:pPr>
            <w:r w:rsidRPr="009456D8">
              <w:rPr>
                <w:rStyle w:val="ECCParagraph"/>
              </w:rPr>
              <w:t>3.1</w:t>
            </w:r>
          </w:p>
        </w:tc>
        <w:tc>
          <w:tcPr>
            <w:tcW w:w="2743" w:type="dxa"/>
            <w:vMerge w:val="restart"/>
          </w:tcPr>
          <w:p w14:paraId="32844683" w14:textId="5D8809A1" w:rsidR="00381A37" w:rsidRPr="009456D8" w:rsidRDefault="00381A37" w:rsidP="005418A0">
            <w:pPr>
              <w:jc w:val="left"/>
              <w:rPr>
                <w:rStyle w:val="ECCParagraph"/>
              </w:rPr>
            </w:pPr>
            <w:r w:rsidRPr="009456D8">
              <w:rPr>
                <w:rStyle w:val="ECCParagraph"/>
              </w:rPr>
              <w:t>Omnidirectional antenna with clutter (</w:t>
            </w:r>
            <w:r w:rsidR="00BE5D14" w:rsidRPr="009456D8">
              <w:rPr>
                <w:rStyle w:val="ECCParagraph"/>
              </w:rPr>
              <w:t xml:space="preserve">Recommendation ITU-R P.452 </w:t>
            </w:r>
            <w:r w:rsidR="00BE5D14" w:rsidRPr="009456D8">
              <w:rPr>
                <w:rStyle w:val="ECCParagraph"/>
              </w:rPr>
              <w:fldChar w:fldCharType="begin"/>
            </w:r>
            <w:r w:rsidR="00BE5D14" w:rsidRPr="009456D8">
              <w:rPr>
                <w:rStyle w:val="ECCParagraph"/>
              </w:rPr>
              <w:instrText xml:space="preserve"> REF _Ref160714619 \r \h  \* MERGEFORMAT </w:instrText>
            </w:r>
            <w:r w:rsidR="00BE5D14" w:rsidRPr="009456D8">
              <w:rPr>
                <w:rStyle w:val="ECCParagraph"/>
              </w:rPr>
            </w:r>
            <w:r w:rsidR="00BE5D14" w:rsidRPr="009456D8">
              <w:rPr>
                <w:rStyle w:val="ECCParagraph"/>
              </w:rPr>
              <w:fldChar w:fldCharType="separate"/>
            </w:r>
            <w:r w:rsidR="00C12604" w:rsidRPr="009456D8">
              <w:rPr>
                <w:rStyle w:val="ECCParagraph"/>
              </w:rPr>
              <w:t>[19]</w:t>
            </w:r>
            <w:r w:rsidR="00BE5D14" w:rsidRPr="009456D8">
              <w:rPr>
                <w:rStyle w:val="ECCParagraph"/>
              </w:rPr>
              <w:fldChar w:fldCharType="end"/>
            </w:r>
            <w:r w:rsidRPr="009456D8">
              <w:rPr>
                <w:rStyle w:val="ECCParagraph"/>
              </w:rPr>
              <w:t xml:space="preserve"> clutter)</w:t>
            </w:r>
          </w:p>
        </w:tc>
        <w:tc>
          <w:tcPr>
            <w:tcW w:w="1768" w:type="dxa"/>
            <w:vAlign w:val="top"/>
          </w:tcPr>
          <w:p w14:paraId="1791D979" w14:textId="465B4FB8" w:rsidR="00381A37" w:rsidRPr="009456D8" w:rsidRDefault="00381A37" w:rsidP="00C374BF">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5150AE2E" w14:textId="77777777" w:rsidR="00381A37" w:rsidRPr="009456D8" w:rsidRDefault="00381A37" w:rsidP="00C374BF">
            <w:pPr>
              <w:rPr>
                <w:rStyle w:val="ECCParagraph"/>
              </w:rPr>
            </w:pPr>
            <w:r w:rsidRPr="009456D8">
              <w:rPr>
                <w:rStyle w:val="ECCParagraph"/>
              </w:rPr>
              <w:t>35.8</w:t>
            </w:r>
          </w:p>
        </w:tc>
        <w:tc>
          <w:tcPr>
            <w:tcW w:w="1871" w:type="dxa"/>
          </w:tcPr>
          <w:p w14:paraId="1F36EF88" w14:textId="77777777" w:rsidR="00381A37" w:rsidRPr="009456D8" w:rsidRDefault="00381A37" w:rsidP="00C374BF">
            <w:pPr>
              <w:rPr>
                <w:rStyle w:val="ECCParagraph"/>
              </w:rPr>
            </w:pPr>
            <w:r w:rsidRPr="009456D8">
              <w:rPr>
                <w:rStyle w:val="ECCParagraph"/>
              </w:rPr>
              <w:t>126.2</w:t>
            </w:r>
          </w:p>
        </w:tc>
      </w:tr>
      <w:tr w:rsidR="00381A37" w:rsidRPr="009456D8" w14:paraId="154F7E21" w14:textId="77777777" w:rsidTr="003A47A4">
        <w:tc>
          <w:tcPr>
            <w:tcW w:w="1097" w:type="dxa"/>
            <w:vAlign w:val="top"/>
          </w:tcPr>
          <w:p w14:paraId="444BF1E8" w14:textId="77777777" w:rsidR="00381A37" w:rsidRPr="009456D8" w:rsidRDefault="00381A37" w:rsidP="00C374BF">
            <w:pPr>
              <w:rPr>
                <w:rStyle w:val="ECCParagraph"/>
              </w:rPr>
            </w:pPr>
            <w:r w:rsidRPr="009456D8">
              <w:rPr>
                <w:rStyle w:val="ECCParagraph"/>
              </w:rPr>
              <w:t>3.2</w:t>
            </w:r>
          </w:p>
        </w:tc>
        <w:tc>
          <w:tcPr>
            <w:tcW w:w="2743" w:type="dxa"/>
            <w:vMerge/>
          </w:tcPr>
          <w:p w14:paraId="308C2CC5" w14:textId="77777777" w:rsidR="00381A37" w:rsidRPr="009456D8" w:rsidRDefault="00381A37" w:rsidP="00C374BF">
            <w:pPr>
              <w:rPr>
                <w:rStyle w:val="ECCParagraph"/>
              </w:rPr>
            </w:pPr>
          </w:p>
        </w:tc>
        <w:tc>
          <w:tcPr>
            <w:tcW w:w="1768" w:type="dxa"/>
            <w:vAlign w:val="top"/>
          </w:tcPr>
          <w:p w14:paraId="0C9E5318" w14:textId="380E1771" w:rsidR="00381A37" w:rsidRPr="009456D8" w:rsidRDefault="00381A37" w:rsidP="00C374BF">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30E664CF" w14:textId="77777777" w:rsidR="00381A37" w:rsidRPr="009456D8" w:rsidRDefault="00381A37" w:rsidP="00C374BF">
            <w:pPr>
              <w:rPr>
                <w:rStyle w:val="ECCParagraph"/>
              </w:rPr>
            </w:pPr>
            <w:r w:rsidRPr="009456D8">
              <w:rPr>
                <w:rStyle w:val="ECCParagraph"/>
              </w:rPr>
              <w:t>21.5</w:t>
            </w:r>
          </w:p>
        </w:tc>
        <w:tc>
          <w:tcPr>
            <w:tcW w:w="1871" w:type="dxa"/>
          </w:tcPr>
          <w:p w14:paraId="11B62FAB" w14:textId="77777777" w:rsidR="00381A37" w:rsidRPr="009456D8" w:rsidRDefault="00381A37" w:rsidP="00C374BF">
            <w:pPr>
              <w:rPr>
                <w:rStyle w:val="ECCParagraph"/>
              </w:rPr>
            </w:pPr>
            <w:r w:rsidRPr="009456D8">
              <w:rPr>
                <w:rStyle w:val="ECCParagraph"/>
              </w:rPr>
              <w:t>23.1</w:t>
            </w:r>
          </w:p>
        </w:tc>
      </w:tr>
      <w:tr w:rsidR="00381A37" w:rsidRPr="009456D8" w14:paraId="516DE178" w14:textId="77777777" w:rsidTr="003A47A4">
        <w:tc>
          <w:tcPr>
            <w:tcW w:w="1097" w:type="dxa"/>
            <w:vAlign w:val="top"/>
          </w:tcPr>
          <w:p w14:paraId="25A664A6" w14:textId="77777777" w:rsidR="00381A37" w:rsidRPr="009456D8" w:rsidRDefault="00381A37" w:rsidP="00C374BF">
            <w:pPr>
              <w:rPr>
                <w:rStyle w:val="ECCParagraph"/>
              </w:rPr>
            </w:pPr>
            <w:r w:rsidRPr="009456D8">
              <w:rPr>
                <w:rStyle w:val="ECCParagraph"/>
              </w:rPr>
              <w:t>3.3</w:t>
            </w:r>
          </w:p>
        </w:tc>
        <w:tc>
          <w:tcPr>
            <w:tcW w:w="2743" w:type="dxa"/>
            <w:vMerge/>
          </w:tcPr>
          <w:p w14:paraId="7B6FF1AB" w14:textId="77777777" w:rsidR="00381A37" w:rsidRPr="009456D8" w:rsidRDefault="00381A37" w:rsidP="00C374BF">
            <w:pPr>
              <w:rPr>
                <w:rStyle w:val="ECCParagraph"/>
              </w:rPr>
            </w:pPr>
          </w:p>
        </w:tc>
        <w:tc>
          <w:tcPr>
            <w:tcW w:w="1768" w:type="dxa"/>
            <w:vAlign w:val="top"/>
          </w:tcPr>
          <w:p w14:paraId="10972443" w14:textId="0FA61C7A" w:rsidR="00381A37" w:rsidRPr="009456D8" w:rsidRDefault="00381A37" w:rsidP="00C374BF">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1156CAA0" w14:textId="77777777" w:rsidR="00381A37" w:rsidRPr="009456D8" w:rsidRDefault="00381A37" w:rsidP="00C374BF">
            <w:pPr>
              <w:rPr>
                <w:rStyle w:val="ECCParagraph"/>
              </w:rPr>
            </w:pPr>
            <w:r w:rsidRPr="009456D8">
              <w:rPr>
                <w:rStyle w:val="ECCParagraph"/>
              </w:rPr>
              <w:t>25.9</w:t>
            </w:r>
          </w:p>
        </w:tc>
        <w:tc>
          <w:tcPr>
            <w:tcW w:w="1871" w:type="dxa"/>
          </w:tcPr>
          <w:p w14:paraId="49A81D03" w14:textId="77777777" w:rsidR="00381A37" w:rsidRPr="009456D8" w:rsidRDefault="00381A37" w:rsidP="00C374BF">
            <w:pPr>
              <w:rPr>
                <w:rStyle w:val="ECCParagraph"/>
              </w:rPr>
            </w:pPr>
            <w:r w:rsidRPr="009456D8">
              <w:rPr>
                <w:rStyle w:val="ECCParagraph"/>
              </w:rPr>
              <w:t>29.1</w:t>
            </w:r>
          </w:p>
        </w:tc>
      </w:tr>
    </w:tbl>
    <w:p w14:paraId="7F6F8937" w14:textId="283F297B" w:rsidR="00381A37" w:rsidRPr="009456D8" w:rsidRDefault="00381A37" w:rsidP="004A0E86">
      <w:pPr>
        <w:rPr>
          <w:rStyle w:val="ECCParagraph"/>
        </w:rPr>
      </w:pPr>
      <w:r w:rsidRPr="009456D8">
        <w:rPr>
          <w:rStyle w:val="ECCParagraph"/>
        </w:rPr>
        <w:t xml:space="preserve">From </w:t>
      </w:r>
      <w:r w:rsidR="00526F84" w:rsidRPr="009456D8">
        <w:rPr>
          <w:rStyle w:val="ECCParagraph"/>
        </w:rPr>
        <w:fldChar w:fldCharType="begin"/>
      </w:r>
      <w:r w:rsidR="00526F84" w:rsidRPr="009456D8">
        <w:rPr>
          <w:rStyle w:val="ECCParagraph"/>
        </w:rPr>
        <w:instrText xml:space="preserve"> REF _Ref159626115 \h  \* MERGEFORMAT </w:instrText>
      </w:r>
      <w:r w:rsidR="00526F84" w:rsidRPr="009456D8">
        <w:rPr>
          <w:rStyle w:val="ECCParagraph"/>
        </w:rPr>
      </w:r>
      <w:r w:rsidR="00526F84" w:rsidRPr="009456D8">
        <w:rPr>
          <w:rStyle w:val="ECCParagraph"/>
        </w:rPr>
        <w:fldChar w:fldCharType="separate"/>
      </w:r>
      <w:r w:rsidR="00526F84" w:rsidRPr="009456D8">
        <w:rPr>
          <w:rStyle w:val="ECCParagraph"/>
        </w:rPr>
        <w:t>Table 36</w:t>
      </w:r>
      <w:r w:rsidR="00526F84" w:rsidRPr="009456D8">
        <w:rPr>
          <w:rStyle w:val="ECCParagraph"/>
        </w:rPr>
        <w:fldChar w:fldCharType="end"/>
      </w:r>
      <w:r w:rsidRPr="009456D8">
        <w:rPr>
          <w:rStyle w:val="ECCParagraph"/>
        </w:rPr>
        <w:t xml:space="preserve">, it is clear that the low power level WBB LMP BS drastically reduces the required separation distance and that clutter attenuation also drastically impacts the results of the study. This study also shows that the higher the BS, the larger the separation distance and the less likely clutter attenuation would apply. This study was conducted without using terrain data and results </w:t>
      </w:r>
      <w:r w:rsidR="00151E7C" w:rsidRPr="009456D8">
        <w:rPr>
          <w:rStyle w:val="ECCParagraph"/>
        </w:rPr>
        <w:t xml:space="preserve">will </w:t>
      </w:r>
      <w:r w:rsidRPr="009456D8">
        <w:rPr>
          <w:rStyle w:val="ECCParagraph"/>
        </w:rPr>
        <w:t xml:space="preserve">differ on </w:t>
      </w:r>
      <w:r w:rsidR="00E00332" w:rsidRPr="009456D8">
        <w:rPr>
          <w:rStyle w:val="ECCParagraph"/>
        </w:rPr>
        <w:t>case-by-case</w:t>
      </w:r>
      <w:r w:rsidRPr="009456D8">
        <w:rPr>
          <w:rStyle w:val="ECCParagraph"/>
        </w:rPr>
        <w:t xml:space="preserve"> basis. However, the study provides a good idea of the coordination distance (for long</w:t>
      </w:r>
      <w:r w:rsidR="00AD5213" w:rsidRPr="009456D8">
        <w:rPr>
          <w:rStyle w:val="ECCParagraph"/>
        </w:rPr>
        <w:t>-</w:t>
      </w:r>
      <w:r w:rsidRPr="009456D8">
        <w:rPr>
          <w:rStyle w:val="ECCParagraph"/>
        </w:rPr>
        <w:t>term protection criteria) required depending on the WBB LMP power level:</w:t>
      </w:r>
    </w:p>
    <w:p w14:paraId="74EFEDE6" w14:textId="5DA71BB6" w:rsidR="00381A37" w:rsidRPr="009456D8" w:rsidRDefault="00381A37" w:rsidP="004A0E86">
      <w:pPr>
        <w:pStyle w:val="ECCBulletsLv1"/>
        <w:rPr>
          <w:rStyle w:val="ECCParagraph"/>
        </w:rPr>
      </w:pPr>
      <w:r w:rsidRPr="009456D8">
        <w:rPr>
          <w:rStyle w:val="ECCParagraph"/>
        </w:rPr>
        <w:t>For low power (18</w:t>
      </w:r>
      <w:r w:rsidR="007F43E2" w:rsidRPr="009456D8">
        <w:rPr>
          <w:rStyle w:val="ECCParagraph"/>
        </w:rPr>
        <w:t xml:space="preserve"> </w:t>
      </w:r>
      <w:r w:rsidRPr="009456D8">
        <w:rPr>
          <w:rStyle w:val="ECCParagraph"/>
        </w:rPr>
        <w:t>dBm/5</w:t>
      </w:r>
      <w:r w:rsidR="007F43E2" w:rsidRPr="009456D8">
        <w:rPr>
          <w:rStyle w:val="ECCParagraph"/>
        </w:rPr>
        <w:t xml:space="preserve"> </w:t>
      </w:r>
      <w:r w:rsidRPr="009456D8">
        <w:rPr>
          <w:rStyle w:val="ECCParagraph"/>
        </w:rPr>
        <w:t>MHz) around 20</w:t>
      </w:r>
      <w:r w:rsidR="00E00332" w:rsidRPr="009456D8">
        <w:rPr>
          <w:rStyle w:val="ECCParagraph"/>
        </w:rPr>
        <w:t xml:space="preserve"> </w:t>
      </w:r>
      <w:r w:rsidRPr="009456D8">
        <w:rPr>
          <w:rStyle w:val="ECCParagraph"/>
        </w:rPr>
        <w:t>km</w:t>
      </w:r>
      <w:r w:rsidR="00E00332" w:rsidRPr="009456D8">
        <w:rPr>
          <w:rStyle w:val="ECCParagraph"/>
        </w:rPr>
        <w:t>;</w:t>
      </w:r>
    </w:p>
    <w:p w14:paraId="3386988D" w14:textId="7DBACE0C" w:rsidR="00381A37" w:rsidRPr="009456D8" w:rsidRDefault="00381A37" w:rsidP="004A0E86">
      <w:pPr>
        <w:pStyle w:val="ECCBulletsLv1"/>
        <w:rPr>
          <w:rStyle w:val="ECCParagraph"/>
        </w:rPr>
      </w:pPr>
      <w:r w:rsidRPr="009456D8">
        <w:rPr>
          <w:rStyle w:val="ECCParagraph"/>
        </w:rPr>
        <w:t>For medium power (36</w:t>
      </w:r>
      <w:r w:rsidR="007F43E2" w:rsidRPr="009456D8">
        <w:rPr>
          <w:rStyle w:val="ECCParagraph"/>
        </w:rPr>
        <w:t xml:space="preserve"> </w:t>
      </w:r>
      <w:r w:rsidRPr="009456D8">
        <w:rPr>
          <w:rStyle w:val="ECCParagraph"/>
        </w:rPr>
        <w:t>dBm/5</w:t>
      </w:r>
      <w:r w:rsidR="007F43E2" w:rsidRPr="009456D8">
        <w:rPr>
          <w:rStyle w:val="ECCParagraph"/>
        </w:rPr>
        <w:t xml:space="preserve"> </w:t>
      </w:r>
      <w:r w:rsidRPr="009456D8">
        <w:rPr>
          <w:rStyle w:val="ECCParagraph"/>
        </w:rPr>
        <w:t>MHz) around 40</w:t>
      </w:r>
      <w:r w:rsidR="00E00332" w:rsidRPr="009456D8">
        <w:rPr>
          <w:rStyle w:val="ECCParagraph"/>
        </w:rPr>
        <w:t xml:space="preserve"> </w:t>
      </w:r>
      <w:r w:rsidRPr="009456D8">
        <w:rPr>
          <w:rStyle w:val="ECCParagraph"/>
        </w:rPr>
        <w:t>km</w:t>
      </w:r>
      <w:r w:rsidR="00E00332" w:rsidRPr="009456D8">
        <w:rPr>
          <w:rStyle w:val="ECCParagraph"/>
        </w:rPr>
        <w:t>.</w:t>
      </w:r>
    </w:p>
    <w:p w14:paraId="7376D679" w14:textId="2538AD3A" w:rsidR="00130CB9" w:rsidRPr="009456D8" w:rsidRDefault="00130CB9" w:rsidP="00375961">
      <w:pPr>
        <w:pStyle w:val="Heading3"/>
        <w:rPr>
          <w:rStyle w:val="ECCParagraph"/>
        </w:rPr>
      </w:pPr>
      <w:bookmarkStart w:id="289" w:name="_Toc155777270"/>
      <w:bookmarkStart w:id="290" w:name="_Toc160031484"/>
      <w:bookmarkStart w:id="291" w:name="_Toc160181050"/>
      <w:bookmarkStart w:id="292" w:name="_Toc172791743"/>
      <w:r w:rsidRPr="009456D8">
        <w:rPr>
          <w:rStyle w:val="ECCParagraph"/>
        </w:rPr>
        <w:t xml:space="preserve">Study 2 – Sharing study between WBB LMP and FSS in the </w:t>
      </w:r>
      <w:r w:rsidR="008C6073">
        <w:rPr>
          <w:rStyle w:val="ECCParagraph"/>
        </w:rPr>
        <w:t xml:space="preserve">frequency </w:t>
      </w:r>
      <w:r w:rsidRPr="009456D8">
        <w:rPr>
          <w:rStyle w:val="ECCParagraph"/>
        </w:rPr>
        <w:t>band 3.8-4.2 GHz</w:t>
      </w:r>
      <w:bookmarkEnd w:id="289"/>
      <w:bookmarkEnd w:id="290"/>
      <w:bookmarkEnd w:id="291"/>
      <w:bookmarkEnd w:id="292"/>
    </w:p>
    <w:p w14:paraId="22E8F177" w14:textId="374B49CF"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07</w:t>
      </w:r>
      <w:r w:rsidR="00623F6E">
        <w:rPr>
          <w:rStyle w:val="ECCParagraph"/>
        </w:rPr>
        <w:t xml:space="preserve"> </w:t>
      </w:r>
      <w:r w:rsidR="00623F6E" w:rsidRPr="00B10E31">
        <w:t xml:space="preserve">which is attached to this </w:t>
      </w:r>
      <w:hyperlink r:id="rId32" w:history="1">
        <w:r w:rsidR="00623F6E">
          <w:rPr>
            <w:rStyle w:val="Hyperlink"/>
          </w:rPr>
          <w:t>Report</w:t>
        </w:r>
      </w:hyperlink>
      <w:r w:rsidR="00797C1F" w:rsidRPr="009456D8">
        <w:rPr>
          <w:rStyle w:val="ECCParagraph"/>
        </w:rPr>
        <w:t>.</w:t>
      </w:r>
    </w:p>
    <w:p w14:paraId="458615A7" w14:textId="6CDCAD08" w:rsidR="007B44A7" w:rsidRPr="009456D8" w:rsidRDefault="007B44A7" w:rsidP="00375961">
      <w:pPr>
        <w:rPr>
          <w:rStyle w:val="ECCParagraph"/>
        </w:rPr>
      </w:pPr>
      <w:r w:rsidRPr="009456D8">
        <w:rPr>
          <w:rStyle w:val="ECCParagraph"/>
        </w:rPr>
        <w:t xml:space="preserve">This study focuses on the coexistence between WBB LMP networks and FSS </w:t>
      </w:r>
      <w:r w:rsidR="003B5CE6" w:rsidRPr="009456D8">
        <w:rPr>
          <w:rStyle w:val="ECCParagraph"/>
        </w:rPr>
        <w:t xml:space="preserve">earth station </w:t>
      </w:r>
      <w:r w:rsidRPr="009456D8">
        <w:rPr>
          <w:rStyle w:val="ECCParagraph"/>
        </w:rPr>
        <w:t xml:space="preserve">receivers. The deployment and operational characteristics of the WBB LMP networks were sourced from the agreed parameters for studies. Non-AAS antennas were considered for Low Power BS, while AAS antennas with a 4x8 element configuration were considered for the Medium Power BS. The high level WBB LMP operational and deployment parameters are shown in </w:t>
      </w:r>
      <w:r w:rsidR="00414F00" w:rsidRPr="009456D8">
        <w:rPr>
          <w:rStyle w:val="ECCParagraph"/>
        </w:rPr>
        <w:fldChar w:fldCharType="begin"/>
      </w:r>
      <w:r w:rsidR="00414F00" w:rsidRPr="009456D8">
        <w:rPr>
          <w:rStyle w:val="ECCParagraph"/>
        </w:rPr>
        <w:instrText xml:space="preserve"> REF _Ref159626234 \h </w:instrText>
      </w:r>
      <w:r w:rsidR="00375961" w:rsidRPr="009456D8">
        <w:rPr>
          <w:rStyle w:val="ECCParagraph"/>
        </w:rPr>
        <w:instrText xml:space="preserve"> \* MERGEFORMAT </w:instrText>
      </w:r>
      <w:r w:rsidR="00414F00" w:rsidRPr="009456D8">
        <w:rPr>
          <w:rStyle w:val="ECCParagraph"/>
        </w:rPr>
      </w:r>
      <w:r w:rsidR="00414F00" w:rsidRPr="009456D8">
        <w:rPr>
          <w:rStyle w:val="ECCParagraph"/>
        </w:rPr>
        <w:fldChar w:fldCharType="separate"/>
      </w:r>
      <w:r w:rsidR="00C12604" w:rsidRPr="009456D8">
        <w:rPr>
          <w:rStyle w:val="ECCParagraph"/>
        </w:rPr>
        <w:t>Table 37</w:t>
      </w:r>
      <w:r w:rsidR="00414F00" w:rsidRPr="009456D8">
        <w:rPr>
          <w:rStyle w:val="ECCParagraph"/>
        </w:rPr>
        <w:fldChar w:fldCharType="end"/>
      </w:r>
      <w:r w:rsidR="00414F00" w:rsidRPr="009456D8">
        <w:rPr>
          <w:rStyle w:val="ECCParagraph"/>
        </w:rPr>
        <w:t>.</w:t>
      </w:r>
    </w:p>
    <w:p w14:paraId="43F99404" w14:textId="439AF08E" w:rsidR="007B44A7" w:rsidRPr="009456D8" w:rsidRDefault="00414F00" w:rsidP="00F10428">
      <w:pPr>
        <w:pStyle w:val="Caption"/>
        <w:keepNext/>
        <w:rPr>
          <w:rStyle w:val="ECCParagraph"/>
        </w:rPr>
      </w:pPr>
      <w:bookmarkStart w:id="293" w:name="_Ref159626234"/>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37</w:t>
      </w:r>
      <w:r w:rsidRPr="009456D8">
        <w:rPr>
          <w:rStyle w:val="ECCParagraph"/>
        </w:rPr>
        <w:fldChar w:fldCharType="end"/>
      </w:r>
      <w:bookmarkEnd w:id="293"/>
      <w:r w:rsidRPr="009456D8">
        <w:rPr>
          <w:rStyle w:val="ECCParagraph"/>
        </w:rPr>
        <w:t>: The high level WBB LMP operational and deployment parameters</w:t>
      </w:r>
    </w:p>
    <w:tbl>
      <w:tblPr>
        <w:tblStyle w:val="ECCTable-redheader"/>
        <w:tblW w:w="4638" w:type="pct"/>
        <w:tblInd w:w="0" w:type="dxa"/>
        <w:tblLook w:val="04A0" w:firstRow="1" w:lastRow="0" w:firstColumn="1" w:lastColumn="0" w:noHBand="0" w:noVBand="1"/>
      </w:tblPr>
      <w:tblGrid>
        <w:gridCol w:w="5529"/>
        <w:gridCol w:w="3403"/>
      </w:tblGrid>
      <w:tr w:rsidR="007B44A7" w:rsidRPr="009456D8" w14:paraId="1C01B53A" w14:textId="77777777" w:rsidTr="00F10428">
        <w:trPr>
          <w:cnfStyle w:val="100000000000" w:firstRow="1" w:lastRow="0" w:firstColumn="0" w:lastColumn="0" w:oddVBand="0" w:evenVBand="0" w:oddHBand="0" w:evenHBand="0" w:firstRowFirstColumn="0" w:firstRowLastColumn="0" w:lastRowFirstColumn="0" w:lastRowLastColumn="0"/>
          <w:trHeight w:val="265"/>
        </w:trPr>
        <w:tc>
          <w:tcPr>
            <w:tcW w:w="3095" w:type="pct"/>
            <w:tcBorders>
              <w:top w:val="single" w:sz="4" w:space="0" w:color="FFFFFF" w:themeColor="background1"/>
              <w:left w:val="single" w:sz="4" w:space="0" w:color="FFFFFF" w:themeColor="background1"/>
            </w:tcBorders>
            <w:vAlign w:val="top"/>
          </w:tcPr>
          <w:p w14:paraId="58B029F4" w14:textId="77777777" w:rsidR="007B44A7" w:rsidRPr="009456D8" w:rsidRDefault="007B44A7" w:rsidP="00F10428">
            <w:pPr>
              <w:keepNext/>
              <w:rPr>
                <w:rStyle w:val="ECCParagraph"/>
              </w:rPr>
            </w:pPr>
            <w:r w:rsidRPr="009456D8">
              <w:rPr>
                <w:rStyle w:val="ECCParagraph"/>
              </w:rPr>
              <w:t>Parameter</w:t>
            </w:r>
          </w:p>
        </w:tc>
        <w:tc>
          <w:tcPr>
            <w:tcW w:w="1905" w:type="pct"/>
            <w:tcBorders>
              <w:top w:val="single" w:sz="4" w:space="0" w:color="FFFFFF" w:themeColor="background1"/>
            </w:tcBorders>
          </w:tcPr>
          <w:p w14:paraId="794660EF" w14:textId="77777777" w:rsidR="007B44A7" w:rsidRPr="009456D8" w:rsidRDefault="007B44A7" w:rsidP="00F10428">
            <w:pPr>
              <w:keepNext/>
              <w:rPr>
                <w:rStyle w:val="ECCParagraph"/>
              </w:rPr>
            </w:pPr>
            <w:r w:rsidRPr="009456D8">
              <w:rPr>
                <w:rStyle w:val="ECCParagraph"/>
              </w:rPr>
              <w:t>Value</w:t>
            </w:r>
          </w:p>
        </w:tc>
      </w:tr>
      <w:tr w:rsidR="007B44A7" w:rsidRPr="009456D8" w14:paraId="18401DFC" w14:textId="77777777" w:rsidTr="00F10428">
        <w:trPr>
          <w:trHeight w:val="265"/>
        </w:trPr>
        <w:tc>
          <w:tcPr>
            <w:tcW w:w="3095" w:type="pct"/>
            <w:vAlign w:val="top"/>
          </w:tcPr>
          <w:p w14:paraId="0892240D" w14:textId="7517A599" w:rsidR="007B44A7" w:rsidRPr="009456D8" w:rsidRDefault="007B44A7" w:rsidP="00F10428">
            <w:pPr>
              <w:keepNext/>
              <w:rPr>
                <w:rStyle w:val="ECCParagraph"/>
              </w:rPr>
            </w:pPr>
            <w:r w:rsidRPr="009456D8">
              <w:rPr>
                <w:rStyle w:val="ECCParagraph"/>
              </w:rPr>
              <w:t>Max</w:t>
            </w:r>
            <w:r w:rsidR="00751369">
              <w:rPr>
                <w:rStyle w:val="ECCParagraph"/>
              </w:rPr>
              <w:t>.</w:t>
            </w:r>
            <w:r w:rsidRPr="009456D8">
              <w:rPr>
                <w:rStyle w:val="ECCParagraph"/>
              </w:rPr>
              <w:t xml:space="preserve"> </w:t>
            </w:r>
            <w:r w:rsidR="00A86A00" w:rsidRPr="0051547E">
              <w:rPr>
                <w:rStyle w:val="ECCParagraph"/>
                <w:i/>
                <w:iCs/>
              </w:rPr>
              <w:t>e.i.r.p.</w:t>
            </w:r>
            <w:r w:rsidR="00A86A00">
              <w:rPr>
                <w:rStyle w:val="ECCParagraph"/>
              </w:rPr>
              <w:t xml:space="preserve"> </w:t>
            </w:r>
            <w:r w:rsidRPr="009456D8">
              <w:rPr>
                <w:rStyle w:val="ECCParagraph"/>
              </w:rPr>
              <w:t>(Low Power WBB)</w:t>
            </w:r>
          </w:p>
        </w:tc>
        <w:tc>
          <w:tcPr>
            <w:tcW w:w="1905" w:type="pct"/>
            <w:vAlign w:val="top"/>
          </w:tcPr>
          <w:p w14:paraId="697DC01E" w14:textId="77777777" w:rsidR="007B44A7" w:rsidRPr="009456D8" w:rsidRDefault="007B44A7" w:rsidP="00F10428">
            <w:pPr>
              <w:keepNext/>
              <w:rPr>
                <w:rStyle w:val="ECCParagraph"/>
              </w:rPr>
            </w:pPr>
            <w:r w:rsidRPr="009456D8">
              <w:rPr>
                <w:rStyle w:val="ECCParagraph"/>
              </w:rPr>
              <w:t>31 dBm/100 MHz</w:t>
            </w:r>
          </w:p>
        </w:tc>
      </w:tr>
      <w:tr w:rsidR="007B44A7" w:rsidRPr="009456D8" w14:paraId="34BA4FC6" w14:textId="77777777" w:rsidTr="00F10428">
        <w:trPr>
          <w:trHeight w:val="265"/>
        </w:trPr>
        <w:tc>
          <w:tcPr>
            <w:tcW w:w="3095" w:type="pct"/>
            <w:vAlign w:val="top"/>
          </w:tcPr>
          <w:p w14:paraId="6ECB1347" w14:textId="2738DF03" w:rsidR="007B44A7" w:rsidRPr="009456D8" w:rsidRDefault="007B44A7" w:rsidP="00F10428">
            <w:pPr>
              <w:keepNext/>
              <w:rPr>
                <w:rStyle w:val="ECCParagraph"/>
              </w:rPr>
            </w:pPr>
            <w:r w:rsidRPr="009456D8">
              <w:rPr>
                <w:rStyle w:val="ECCParagraph"/>
              </w:rPr>
              <w:t>Max</w:t>
            </w:r>
            <w:r w:rsidR="00751369">
              <w:rPr>
                <w:rStyle w:val="ECCParagraph"/>
              </w:rPr>
              <w:t>.</w:t>
            </w:r>
            <w:r w:rsidRPr="009456D8">
              <w:rPr>
                <w:rStyle w:val="ECCParagraph"/>
              </w:rPr>
              <w:t xml:space="preserve"> </w:t>
            </w:r>
            <w:r w:rsidR="00A86A00" w:rsidRPr="0051547E">
              <w:rPr>
                <w:rStyle w:val="ECCParagraph"/>
                <w:i/>
                <w:iCs/>
              </w:rPr>
              <w:t>e.i.r.p.</w:t>
            </w:r>
            <w:r w:rsidR="00A86A00">
              <w:rPr>
                <w:rStyle w:val="ECCParagraph"/>
              </w:rPr>
              <w:t xml:space="preserve"> </w:t>
            </w:r>
            <w:r w:rsidRPr="009456D8">
              <w:rPr>
                <w:rStyle w:val="ECCParagraph"/>
              </w:rPr>
              <w:t>(Medium Power WBB)</w:t>
            </w:r>
          </w:p>
        </w:tc>
        <w:tc>
          <w:tcPr>
            <w:tcW w:w="1905" w:type="pct"/>
            <w:vAlign w:val="top"/>
          </w:tcPr>
          <w:p w14:paraId="7FAF769C" w14:textId="77777777" w:rsidR="007B44A7" w:rsidRPr="009456D8" w:rsidRDefault="007B44A7" w:rsidP="00F10428">
            <w:pPr>
              <w:keepNext/>
              <w:rPr>
                <w:rStyle w:val="ECCParagraph"/>
              </w:rPr>
            </w:pPr>
            <w:r w:rsidRPr="009456D8">
              <w:rPr>
                <w:rStyle w:val="ECCParagraph"/>
              </w:rPr>
              <w:t>49 dBm/100 MHz</w:t>
            </w:r>
          </w:p>
          <w:p w14:paraId="09664D90" w14:textId="77777777" w:rsidR="007B44A7" w:rsidRPr="009456D8" w:rsidRDefault="007B44A7" w:rsidP="00F10428">
            <w:pPr>
              <w:keepNext/>
              <w:rPr>
                <w:rStyle w:val="ECCParagraph"/>
              </w:rPr>
            </w:pPr>
            <w:r w:rsidRPr="009456D8">
              <w:rPr>
                <w:rStyle w:val="ECCParagraph"/>
              </w:rPr>
              <w:t>51 dBm/100 MHz</w:t>
            </w:r>
          </w:p>
        </w:tc>
      </w:tr>
      <w:tr w:rsidR="007B44A7" w:rsidRPr="009456D8" w14:paraId="528AF819" w14:textId="77777777" w:rsidTr="00F10428">
        <w:trPr>
          <w:trHeight w:val="265"/>
        </w:trPr>
        <w:tc>
          <w:tcPr>
            <w:tcW w:w="3095" w:type="pct"/>
            <w:vAlign w:val="top"/>
          </w:tcPr>
          <w:p w14:paraId="6A933D30" w14:textId="77777777" w:rsidR="007B44A7" w:rsidRPr="009456D8" w:rsidRDefault="007B44A7" w:rsidP="00F10428">
            <w:pPr>
              <w:keepNext/>
              <w:rPr>
                <w:rStyle w:val="ECCParagraph"/>
              </w:rPr>
            </w:pPr>
            <w:r w:rsidRPr="009456D8">
              <w:rPr>
                <w:rStyle w:val="ECCParagraph"/>
              </w:rPr>
              <w:t>Antenna height (Low Power WBB)</w:t>
            </w:r>
          </w:p>
        </w:tc>
        <w:tc>
          <w:tcPr>
            <w:tcW w:w="1905" w:type="pct"/>
            <w:vAlign w:val="top"/>
          </w:tcPr>
          <w:p w14:paraId="2D9F479C" w14:textId="027F9348" w:rsidR="007B44A7" w:rsidRPr="009456D8" w:rsidRDefault="007B44A7" w:rsidP="00F10428">
            <w:pPr>
              <w:keepNext/>
              <w:rPr>
                <w:rStyle w:val="ECCParagraph"/>
              </w:rPr>
            </w:pPr>
            <w:r w:rsidRPr="009456D8">
              <w:rPr>
                <w:rStyle w:val="ECCParagraph"/>
              </w:rPr>
              <w:t>10</w:t>
            </w:r>
            <w:r w:rsidR="007F43E2" w:rsidRPr="009456D8">
              <w:rPr>
                <w:rStyle w:val="ECCParagraph"/>
              </w:rPr>
              <w:t xml:space="preserve"> </w:t>
            </w:r>
            <w:r w:rsidRPr="009456D8">
              <w:rPr>
                <w:rStyle w:val="ECCParagraph"/>
              </w:rPr>
              <w:t>m</w:t>
            </w:r>
          </w:p>
        </w:tc>
      </w:tr>
      <w:tr w:rsidR="007B44A7" w:rsidRPr="009456D8" w14:paraId="0A74EC9A" w14:textId="77777777" w:rsidTr="00F10428">
        <w:trPr>
          <w:trHeight w:val="265"/>
        </w:trPr>
        <w:tc>
          <w:tcPr>
            <w:tcW w:w="3095" w:type="pct"/>
            <w:vAlign w:val="top"/>
          </w:tcPr>
          <w:p w14:paraId="385CBB69" w14:textId="77777777" w:rsidR="007B44A7" w:rsidRPr="009456D8" w:rsidRDefault="007B44A7" w:rsidP="00F10428">
            <w:pPr>
              <w:keepNext/>
              <w:rPr>
                <w:rStyle w:val="ECCParagraph"/>
              </w:rPr>
            </w:pPr>
            <w:r w:rsidRPr="009456D8">
              <w:rPr>
                <w:rStyle w:val="ECCParagraph"/>
              </w:rPr>
              <w:t>Antenna height (Medium Power WBB)</w:t>
            </w:r>
          </w:p>
        </w:tc>
        <w:tc>
          <w:tcPr>
            <w:tcW w:w="1905" w:type="pct"/>
            <w:vAlign w:val="top"/>
          </w:tcPr>
          <w:p w14:paraId="588E8D4D" w14:textId="4BD03674" w:rsidR="007B44A7" w:rsidRPr="009456D8" w:rsidRDefault="007B44A7" w:rsidP="00F10428">
            <w:pPr>
              <w:keepNext/>
              <w:rPr>
                <w:rStyle w:val="ECCParagraph"/>
              </w:rPr>
            </w:pPr>
            <w:r w:rsidRPr="009456D8">
              <w:rPr>
                <w:rStyle w:val="ECCParagraph"/>
              </w:rPr>
              <w:t>12</w:t>
            </w:r>
            <w:r w:rsidR="007F43E2" w:rsidRPr="009456D8">
              <w:rPr>
                <w:rStyle w:val="ECCParagraph"/>
              </w:rPr>
              <w:t xml:space="preserve"> </w:t>
            </w:r>
            <w:r w:rsidRPr="009456D8">
              <w:rPr>
                <w:rStyle w:val="ECCParagraph"/>
              </w:rPr>
              <w:t>m (dense suburban)</w:t>
            </w:r>
          </w:p>
          <w:p w14:paraId="6FCF9ADC" w14:textId="4065FE1D" w:rsidR="007B44A7" w:rsidRPr="009456D8" w:rsidRDefault="007B44A7" w:rsidP="00F10428">
            <w:pPr>
              <w:keepNext/>
              <w:rPr>
                <w:rStyle w:val="ECCParagraph"/>
              </w:rPr>
            </w:pPr>
            <w:r w:rsidRPr="009456D8">
              <w:rPr>
                <w:rStyle w:val="ECCParagraph"/>
              </w:rPr>
              <w:t>15</w:t>
            </w:r>
            <w:r w:rsidR="007F43E2" w:rsidRPr="009456D8">
              <w:rPr>
                <w:rStyle w:val="ECCParagraph"/>
              </w:rPr>
              <w:t xml:space="preserve"> </w:t>
            </w:r>
            <w:r w:rsidRPr="009456D8">
              <w:rPr>
                <w:rStyle w:val="ECCParagraph"/>
              </w:rPr>
              <w:t>m (rural)</w:t>
            </w:r>
          </w:p>
        </w:tc>
      </w:tr>
      <w:tr w:rsidR="007B44A7" w:rsidRPr="009456D8" w14:paraId="469524EB" w14:textId="77777777" w:rsidTr="00F10428">
        <w:trPr>
          <w:trHeight w:val="265"/>
        </w:trPr>
        <w:tc>
          <w:tcPr>
            <w:tcW w:w="3095" w:type="pct"/>
            <w:vAlign w:val="top"/>
          </w:tcPr>
          <w:p w14:paraId="42A57B07" w14:textId="77777777" w:rsidR="007B44A7" w:rsidRPr="009456D8" w:rsidRDefault="007B44A7" w:rsidP="00F10428">
            <w:pPr>
              <w:keepNext/>
              <w:rPr>
                <w:rStyle w:val="ECCParagraph"/>
              </w:rPr>
            </w:pPr>
            <w:bookmarkStart w:id="294" w:name="_Hlk160022967"/>
            <w:r w:rsidRPr="009456D8">
              <w:rPr>
                <w:rStyle w:val="ECCParagraph"/>
              </w:rPr>
              <w:t>Propagation model</w:t>
            </w:r>
          </w:p>
        </w:tc>
        <w:tc>
          <w:tcPr>
            <w:tcW w:w="1905" w:type="pct"/>
            <w:vAlign w:val="top"/>
          </w:tcPr>
          <w:p w14:paraId="616DA664" w14:textId="5F6F2D3A" w:rsidR="007B44A7" w:rsidRPr="009456D8" w:rsidRDefault="00611864" w:rsidP="00F10428">
            <w:pPr>
              <w:keepNext/>
              <w:rPr>
                <w:rStyle w:val="ECCParagraph"/>
              </w:rPr>
            </w:pPr>
            <w:r w:rsidRPr="009456D8">
              <w:rPr>
                <w:rStyle w:val="ECCParagraph"/>
              </w:rPr>
              <w:t xml:space="preserve">Recommendation </w:t>
            </w:r>
            <w:r w:rsidR="007B44A7" w:rsidRPr="009456D8">
              <w:rPr>
                <w:rStyle w:val="ECCParagraph"/>
              </w:rPr>
              <w:t>ITU-R P.452</w:t>
            </w:r>
            <w:r w:rsidRPr="009456D8">
              <w:rPr>
                <w:rStyle w:val="ECCParagraph"/>
              </w:rPr>
              <w:t xml:space="preserve"> </w:t>
            </w:r>
            <w:r w:rsidRPr="009456D8">
              <w:rPr>
                <w:rStyle w:val="ECCParagraph"/>
              </w:rPr>
              <w:fldChar w:fldCharType="begin"/>
            </w:r>
            <w:r w:rsidRPr="009456D8">
              <w:rPr>
                <w:rStyle w:val="ECCParagraph"/>
              </w:rPr>
              <w:instrText xml:space="preserve"> REF _Ref160714619 \r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[19]</w:t>
            </w:r>
            <w:r w:rsidRPr="009456D8">
              <w:rPr>
                <w:rStyle w:val="ECCParagraph"/>
              </w:rPr>
              <w:fldChar w:fldCharType="end"/>
            </w:r>
          </w:p>
        </w:tc>
      </w:tr>
      <w:bookmarkEnd w:id="294"/>
      <w:tr w:rsidR="007B44A7" w:rsidRPr="009456D8" w14:paraId="7130742E" w14:textId="77777777" w:rsidTr="00F10428">
        <w:trPr>
          <w:trHeight w:val="265"/>
        </w:trPr>
        <w:tc>
          <w:tcPr>
            <w:tcW w:w="3095" w:type="pct"/>
            <w:vAlign w:val="top"/>
          </w:tcPr>
          <w:p w14:paraId="62B615FF" w14:textId="22A889E2" w:rsidR="007B44A7" w:rsidRPr="009456D8" w:rsidRDefault="007B44A7" w:rsidP="00F10428">
            <w:pPr>
              <w:keepNext/>
              <w:jc w:val="left"/>
              <w:rPr>
                <w:rStyle w:val="ECCParagraph"/>
              </w:rPr>
            </w:pPr>
            <w:r w:rsidRPr="009456D8">
              <w:rPr>
                <w:rStyle w:val="ECCParagraph"/>
              </w:rPr>
              <w:t xml:space="preserve">Clutter (Fixed % from </w:t>
            </w:r>
            <w:r w:rsidR="00905957" w:rsidRPr="009456D8">
              <w:rPr>
                <w:rStyle w:val="ECCParagraph"/>
              </w:rPr>
              <w:t xml:space="preserve">Recommendation </w:t>
            </w:r>
            <w:r w:rsidRPr="009456D8">
              <w:rPr>
                <w:rStyle w:val="ECCParagraph"/>
              </w:rPr>
              <w:t>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FD5BB4"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w:t>
            </w:r>
          </w:p>
        </w:tc>
        <w:tc>
          <w:tcPr>
            <w:tcW w:w="1905" w:type="pct"/>
            <w:vAlign w:val="top"/>
          </w:tcPr>
          <w:p w14:paraId="7E76D48A" w14:textId="36BE5D79" w:rsidR="007B44A7" w:rsidRPr="009456D8" w:rsidRDefault="007B44A7" w:rsidP="00F10428">
            <w:pPr>
              <w:keepNext/>
              <w:rPr>
                <w:rStyle w:val="ECCParagraph"/>
              </w:rPr>
            </w:pPr>
            <w:r w:rsidRPr="009456D8">
              <w:rPr>
                <w:rStyle w:val="ECCParagraph"/>
              </w:rPr>
              <w:t xml:space="preserve">FSS </w:t>
            </w:r>
            <w:r w:rsidR="003B5CE6" w:rsidRPr="009456D8">
              <w:rPr>
                <w:rStyle w:val="ECCParagraph"/>
              </w:rPr>
              <w:t>earth station r</w:t>
            </w:r>
            <w:r w:rsidRPr="009456D8">
              <w:rPr>
                <w:rStyle w:val="ECCParagraph"/>
              </w:rPr>
              <w:t>eceiver</w:t>
            </w:r>
          </w:p>
          <w:p w14:paraId="2FC4AA78" w14:textId="77777777" w:rsidR="007B44A7" w:rsidRPr="009456D8" w:rsidRDefault="007B44A7" w:rsidP="00F10428">
            <w:pPr>
              <w:keepNext/>
              <w:rPr>
                <w:rStyle w:val="ECCParagraph"/>
              </w:rPr>
            </w:pPr>
            <w:r w:rsidRPr="009456D8">
              <w:rPr>
                <w:rStyle w:val="ECCParagraph"/>
              </w:rPr>
              <w:t>30% at all times</w:t>
            </w:r>
          </w:p>
          <w:p w14:paraId="26CC8CA5" w14:textId="77777777" w:rsidR="007B44A7" w:rsidRPr="009456D8" w:rsidRDefault="007B44A7" w:rsidP="00F10428">
            <w:pPr>
              <w:keepNext/>
              <w:rPr>
                <w:rStyle w:val="ECCParagraph"/>
              </w:rPr>
            </w:pPr>
          </w:p>
          <w:p w14:paraId="103C619F" w14:textId="77777777" w:rsidR="007B44A7" w:rsidRPr="009456D8" w:rsidRDefault="007B44A7" w:rsidP="00F10428">
            <w:pPr>
              <w:keepNext/>
              <w:rPr>
                <w:rStyle w:val="ECCParagraph"/>
              </w:rPr>
            </w:pPr>
            <w:r w:rsidRPr="009456D8">
              <w:rPr>
                <w:rStyle w:val="ECCParagraph"/>
              </w:rPr>
              <w:t>WBB LMP</w:t>
            </w:r>
          </w:p>
          <w:p w14:paraId="7779D5C5" w14:textId="77777777" w:rsidR="007B44A7" w:rsidRPr="009456D8" w:rsidRDefault="007B44A7" w:rsidP="00F10428">
            <w:pPr>
              <w:keepNext/>
              <w:rPr>
                <w:rStyle w:val="ECCParagraph"/>
              </w:rPr>
            </w:pPr>
            <w:r w:rsidRPr="009456D8">
              <w:rPr>
                <w:rStyle w:val="ECCParagraph"/>
              </w:rPr>
              <w:t>50% (urban)</w:t>
            </w:r>
          </w:p>
          <w:p w14:paraId="180ACB93" w14:textId="77777777" w:rsidR="007B44A7" w:rsidRPr="009456D8" w:rsidRDefault="007B44A7" w:rsidP="00F10428">
            <w:pPr>
              <w:keepNext/>
              <w:rPr>
                <w:rStyle w:val="ECCParagraph"/>
              </w:rPr>
            </w:pPr>
            <w:r w:rsidRPr="009456D8">
              <w:rPr>
                <w:rStyle w:val="ECCParagraph"/>
              </w:rPr>
              <w:t>0% (rural)</w:t>
            </w:r>
          </w:p>
        </w:tc>
      </w:tr>
      <w:tr w:rsidR="007B44A7" w:rsidRPr="009456D8" w14:paraId="71285566" w14:textId="77777777" w:rsidTr="00F10428">
        <w:trPr>
          <w:trHeight w:val="265"/>
        </w:trPr>
        <w:tc>
          <w:tcPr>
            <w:tcW w:w="3095" w:type="pct"/>
            <w:vAlign w:val="top"/>
          </w:tcPr>
          <w:p w14:paraId="6AE6083D" w14:textId="77777777" w:rsidR="007B44A7" w:rsidRPr="009456D8" w:rsidRDefault="007B44A7" w:rsidP="00F10428">
            <w:pPr>
              <w:keepNext/>
              <w:rPr>
                <w:rStyle w:val="ECCParagraph"/>
              </w:rPr>
            </w:pPr>
            <w:r w:rsidRPr="009456D8">
              <w:rPr>
                <w:rStyle w:val="ECCParagraph"/>
              </w:rPr>
              <w:t>FSS ES long-term protection criterion</w:t>
            </w:r>
          </w:p>
        </w:tc>
        <w:tc>
          <w:tcPr>
            <w:tcW w:w="1905" w:type="pct"/>
            <w:vAlign w:val="top"/>
          </w:tcPr>
          <w:p w14:paraId="15D6EBFF" w14:textId="77777777" w:rsidR="007B44A7" w:rsidRPr="009456D8" w:rsidRDefault="007B44A7" w:rsidP="00F10428">
            <w:pPr>
              <w:keepNext/>
              <w:rPr>
                <w:rStyle w:val="ECCParagraph"/>
              </w:rPr>
            </w:pPr>
            <w:r w:rsidRPr="009456D8">
              <w:rPr>
                <w:rStyle w:val="ECCParagraph"/>
              </w:rPr>
              <w:t>I/N = -10.5 dB for 20% of time</w:t>
            </w:r>
          </w:p>
        </w:tc>
      </w:tr>
    </w:tbl>
    <w:p w14:paraId="2F2F33DD" w14:textId="6B0BAC93" w:rsidR="007B44A7" w:rsidRPr="009456D8" w:rsidRDefault="007B44A7" w:rsidP="00375961">
      <w:pPr>
        <w:rPr>
          <w:rStyle w:val="ECCParagraph"/>
        </w:rPr>
      </w:pPr>
      <w:r w:rsidRPr="009456D8">
        <w:rPr>
          <w:rStyle w:val="ECCParagraph"/>
        </w:rPr>
        <w:t>Regarding the methodology of the study, Monte</w:t>
      </w:r>
      <w:r w:rsidR="00B04BF1" w:rsidRPr="009456D8">
        <w:rPr>
          <w:rStyle w:val="ECCParagraph"/>
        </w:rPr>
        <w:t>-</w:t>
      </w:r>
      <w:r w:rsidRPr="009456D8">
        <w:rPr>
          <w:rStyle w:val="ECCParagraph"/>
        </w:rPr>
        <w:t>Carlo simulations were performed in a 3GPP compliant simulator, where the dynamic nature of WBB LMP services was captured. Each simulation step was considered to be 250</w:t>
      </w:r>
      <w:r w:rsidR="00FD6E3B" w:rsidRPr="009456D8">
        <w:rPr>
          <w:rStyle w:val="ECCParagraph"/>
        </w:rPr>
        <w:t xml:space="preserve"> </w:t>
      </w:r>
      <w:r w:rsidRPr="009456D8">
        <w:rPr>
          <w:rStyle w:val="ECCParagraph"/>
        </w:rPr>
        <w:t>m with 10000 interference snapshots being captured at each one of those steps, creating an interference CDF</w:t>
      </w:r>
      <w:r w:rsidR="00C374BF" w:rsidRPr="009456D8">
        <w:rPr>
          <w:rStyle w:val="ECCParagraph"/>
        </w:rPr>
        <w:t>.</w:t>
      </w:r>
      <w:r w:rsidRPr="009456D8">
        <w:rPr>
          <w:rStyle w:val="ECCParagraph"/>
        </w:rPr>
        <w:t xml:space="preserve"> For each separation distance step of 250</w:t>
      </w:r>
      <w:r w:rsidR="00FD6E3B" w:rsidRPr="009456D8">
        <w:rPr>
          <w:rStyle w:val="ECCParagraph"/>
        </w:rPr>
        <w:t xml:space="preserve"> </w:t>
      </w:r>
      <w:r w:rsidRPr="009456D8">
        <w:rPr>
          <w:rStyle w:val="ECCParagraph"/>
        </w:rPr>
        <w:t>m the worst-case interference snapshot was considered which was then assessed against the FSS ES I/N protection criterion to determine the minimum separation distance required.</w:t>
      </w:r>
    </w:p>
    <w:p w14:paraId="40E57229" w14:textId="2D1C72FF" w:rsidR="007B44A7" w:rsidRPr="009456D8" w:rsidRDefault="007B44A7" w:rsidP="00375961">
      <w:pPr>
        <w:rPr>
          <w:rStyle w:val="ECCParagraph"/>
        </w:rPr>
      </w:pPr>
      <w:r w:rsidRPr="009456D8">
        <w:rPr>
          <w:rStyle w:val="ECCParagraph"/>
        </w:rPr>
        <w:t>The results indicate that to satisfy the FSS ES long-term protection criterion</w:t>
      </w:r>
      <w:r w:rsidR="003B5CE6" w:rsidRPr="009456D8">
        <w:rPr>
          <w:rStyle w:val="ECCParagraph"/>
        </w:rPr>
        <w:t xml:space="preserve"> I/N=-10.5 dB</w:t>
      </w:r>
      <w:r w:rsidRPr="009456D8">
        <w:rPr>
          <w:rStyle w:val="ECCParagraph"/>
        </w:rPr>
        <w:t>, the minimum separation distance for a Low Power WBB LMP BS is approximately 850</w:t>
      </w:r>
      <w:r w:rsidR="003B5CE6" w:rsidRPr="009456D8">
        <w:rPr>
          <w:rStyle w:val="ECCParagraph"/>
        </w:rPr>
        <w:t> </w:t>
      </w:r>
      <w:r w:rsidRPr="009456D8">
        <w:rPr>
          <w:rStyle w:val="ECCParagraph"/>
        </w:rPr>
        <w:t>m in urban and approximately 4</w:t>
      </w:r>
      <w:r w:rsidR="003B5CE6" w:rsidRPr="009456D8">
        <w:rPr>
          <w:rStyle w:val="ECCParagraph"/>
        </w:rPr>
        <w:t> </w:t>
      </w:r>
      <w:r w:rsidRPr="009456D8">
        <w:rPr>
          <w:rStyle w:val="ECCParagraph"/>
        </w:rPr>
        <w:t xml:space="preserve">km in rural environments. For rural Medium Power WBB LMP BS with </w:t>
      </w:r>
      <w:r w:rsidR="00A86A00" w:rsidRPr="00E178F4">
        <w:rPr>
          <w:rStyle w:val="ECCParagraph"/>
          <w:i/>
          <w:iCs/>
        </w:rPr>
        <w:t>e.i.r.p.</w:t>
      </w:r>
      <w:r w:rsidRPr="009456D8">
        <w:rPr>
          <w:rStyle w:val="ECCParagraph"/>
        </w:rPr>
        <w:t xml:space="preserve"> 49</w:t>
      </w:r>
      <w:r w:rsidR="003B5CE6" w:rsidRPr="009456D8">
        <w:rPr>
          <w:rStyle w:val="ECCParagraph"/>
        </w:rPr>
        <w:t> </w:t>
      </w:r>
      <w:r w:rsidRPr="009456D8">
        <w:rPr>
          <w:rStyle w:val="ECCParagraph"/>
        </w:rPr>
        <w:t>dBm/100</w:t>
      </w:r>
      <w:r w:rsidR="003B5CE6" w:rsidRPr="009456D8">
        <w:rPr>
          <w:rStyle w:val="ECCParagraph"/>
        </w:rPr>
        <w:t> </w:t>
      </w:r>
      <w:r w:rsidRPr="009456D8">
        <w:rPr>
          <w:rStyle w:val="ECCParagraph"/>
        </w:rPr>
        <w:t>MHz and 51</w:t>
      </w:r>
      <w:r w:rsidR="003B5CE6" w:rsidRPr="009456D8">
        <w:rPr>
          <w:rStyle w:val="ECCParagraph"/>
        </w:rPr>
        <w:t> </w:t>
      </w:r>
      <w:r w:rsidRPr="009456D8">
        <w:rPr>
          <w:rStyle w:val="ECCParagraph"/>
        </w:rPr>
        <w:t>dBm/100</w:t>
      </w:r>
      <w:r w:rsidR="003B5CE6" w:rsidRPr="009456D8">
        <w:rPr>
          <w:rStyle w:val="ECCParagraph"/>
        </w:rPr>
        <w:t> </w:t>
      </w:r>
      <w:r w:rsidRPr="009456D8">
        <w:rPr>
          <w:rStyle w:val="ECCParagraph"/>
        </w:rPr>
        <w:t>MHz the minimum separation distances required are approximately 12.5 km approximately 16</w:t>
      </w:r>
      <w:r w:rsidR="003B5CE6" w:rsidRPr="009456D8">
        <w:rPr>
          <w:rStyle w:val="ECCParagraph"/>
        </w:rPr>
        <w:t> </w:t>
      </w:r>
      <w:r w:rsidRPr="009456D8">
        <w:rPr>
          <w:rStyle w:val="ECCParagraph"/>
        </w:rPr>
        <w:t xml:space="preserve">km respectively. When a higher elevation angle for the FSS </w:t>
      </w:r>
      <w:r w:rsidR="003B5CE6" w:rsidRPr="009456D8">
        <w:rPr>
          <w:rStyle w:val="ECCParagraph"/>
        </w:rPr>
        <w:t xml:space="preserve">earth station </w:t>
      </w:r>
      <w:r w:rsidRPr="009456D8">
        <w:rPr>
          <w:rStyle w:val="ECCParagraph"/>
        </w:rPr>
        <w:t xml:space="preserve">receiver is considered (i.e. 48 degrees instead of 10 degrees), the required separation distance from a rural Medium Power BS becomes approximately 2.5 km. </w:t>
      </w:r>
    </w:p>
    <w:p w14:paraId="2C2A6DEA" w14:textId="6FC8B928" w:rsidR="007B44A7" w:rsidRPr="009456D8" w:rsidRDefault="007B44A7" w:rsidP="00375961">
      <w:pPr>
        <w:rPr>
          <w:rStyle w:val="ECCParagraph"/>
        </w:rPr>
      </w:pPr>
      <w:r w:rsidRPr="009456D8">
        <w:rPr>
          <w:rStyle w:val="ECCParagraph"/>
        </w:rPr>
        <w:t>The results of the stud</w:t>
      </w:r>
      <w:r w:rsidR="003B5CE6" w:rsidRPr="009456D8">
        <w:rPr>
          <w:rStyle w:val="ECCParagraph"/>
        </w:rPr>
        <w:t>y</w:t>
      </w:r>
      <w:r w:rsidRPr="009456D8">
        <w:rPr>
          <w:rStyle w:val="ECCParagraph"/>
        </w:rPr>
        <w:t xml:space="preserve"> are shown in the </w:t>
      </w:r>
      <w:r w:rsidR="00414F00" w:rsidRPr="009456D8">
        <w:rPr>
          <w:rStyle w:val="ECCParagraph"/>
        </w:rPr>
        <w:fldChar w:fldCharType="begin"/>
      </w:r>
      <w:r w:rsidR="00414F00" w:rsidRPr="009456D8">
        <w:rPr>
          <w:rStyle w:val="ECCParagraph"/>
        </w:rPr>
        <w:instrText xml:space="preserve"> REF _Ref159626280 \h </w:instrText>
      </w:r>
      <w:r w:rsidR="00375961" w:rsidRPr="009456D8">
        <w:rPr>
          <w:rStyle w:val="ECCParagraph"/>
        </w:rPr>
        <w:instrText xml:space="preserve"> \* MERGEFORMAT </w:instrText>
      </w:r>
      <w:r w:rsidR="00414F00" w:rsidRPr="009456D8">
        <w:rPr>
          <w:rStyle w:val="ECCParagraph"/>
        </w:rPr>
      </w:r>
      <w:r w:rsidR="00414F00" w:rsidRPr="009456D8">
        <w:rPr>
          <w:rStyle w:val="ECCParagraph"/>
        </w:rPr>
        <w:fldChar w:fldCharType="separate"/>
      </w:r>
      <w:r w:rsidR="00C12604" w:rsidRPr="009456D8">
        <w:rPr>
          <w:rStyle w:val="ECCParagraph"/>
        </w:rPr>
        <w:t>Figure 4</w:t>
      </w:r>
      <w:r w:rsidR="00414F00" w:rsidRPr="009456D8">
        <w:rPr>
          <w:rStyle w:val="ECCParagraph"/>
        </w:rPr>
        <w:fldChar w:fldCharType="end"/>
      </w:r>
      <w:r w:rsidR="00414F00" w:rsidRPr="009456D8">
        <w:rPr>
          <w:rStyle w:val="ECCParagraph"/>
        </w:rPr>
        <w:t>.</w:t>
      </w:r>
    </w:p>
    <w:p w14:paraId="72C78425" w14:textId="77777777" w:rsidR="007B44A7" w:rsidRPr="009456D8" w:rsidRDefault="007B44A7" w:rsidP="00E00332">
      <w:pPr>
        <w:jc w:val="center"/>
        <w:rPr>
          <w:rStyle w:val="ECCParagraph"/>
        </w:rPr>
      </w:pPr>
      <w:r w:rsidRPr="009456D8">
        <w:rPr>
          <w:rStyle w:val="ECCParagraph"/>
          <w:noProof/>
          <w:lang w:val="de-DE" w:eastAsia="de-DE"/>
        </w:rPr>
        <w:lastRenderedPageBreak/>
        <w:drawing>
          <wp:inline distT="0" distB="0" distL="0" distR="0" wp14:anchorId="15D2EEF8" wp14:editId="5919B86D">
            <wp:extent cx="3470041" cy="2602429"/>
            <wp:effectExtent l="0" t="0" r="0" b="0"/>
            <wp:docPr id="1259643785" name="Picture 1259643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3470041" cy="2602429"/>
                    </a:xfrm>
                    <a:prstGeom prst="rect">
                      <a:avLst/>
                    </a:prstGeom>
                    <a:noFill/>
                    <a:ln>
                      <a:noFill/>
                    </a:ln>
                  </pic:spPr>
                </pic:pic>
              </a:graphicData>
            </a:graphic>
          </wp:inline>
        </w:drawing>
      </w:r>
    </w:p>
    <w:p w14:paraId="6B256CFC" w14:textId="0A8E0582" w:rsidR="007B44A7" w:rsidRPr="009456D8" w:rsidRDefault="009579EC" w:rsidP="00FE608B">
      <w:pPr>
        <w:pStyle w:val="Caption"/>
        <w:rPr>
          <w:rStyle w:val="ECCParagraph"/>
        </w:rPr>
      </w:pPr>
      <w:bookmarkStart w:id="295" w:name="_Ref159626280"/>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4</w:t>
      </w:r>
      <w:r w:rsidRPr="009456D8">
        <w:rPr>
          <w:rStyle w:val="ECCParagraph"/>
        </w:rPr>
        <w:fldChar w:fldCharType="end"/>
      </w:r>
      <w:bookmarkEnd w:id="295"/>
      <w:r w:rsidRPr="009456D8">
        <w:rPr>
          <w:rStyle w:val="ECCParagraph"/>
        </w:rPr>
        <w:t xml:space="preserve">: </w:t>
      </w:r>
      <w:r w:rsidR="00414F00" w:rsidRPr="009456D8">
        <w:rPr>
          <w:rStyle w:val="ECCParagraph"/>
        </w:rPr>
        <w:t>The minimum separation distance to satisfy FSS ES long-term protection criterion</w:t>
      </w:r>
      <w:r w:rsidR="003B5CE6" w:rsidRPr="009456D8">
        <w:rPr>
          <w:rStyle w:val="ECCParagraph"/>
        </w:rPr>
        <w:t xml:space="preserve"> of I/N</w:t>
      </w:r>
      <w:r w:rsidR="001474EA">
        <w:rPr>
          <w:rStyle w:val="ECCParagraph"/>
        </w:rPr>
        <w:t> </w:t>
      </w:r>
      <w:r w:rsidR="003B5CE6" w:rsidRPr="009456D8">
        <w:rPr>
          <w:rStyle w:val="ECCParagraph"/>
        </w:rPr>
        <w:t>=</w:t>
      </w:r>
      <w:r w:rsidR="001474EA">
        <w:rPr>
          <w:rStyle w:val="ECCParagraph"/>
        </w:rPr>
        <w:t> </w:t>
      </w:r>
      <w:r w:rsidR="003B5CE6" w:rsidRPr="009456D8">
        <w:rPr>
          <w:rStyle w:val="ECCParagraph"/>
        </w:rPr>
        <w:t>-</w:t>
      </w:r>
      <w:r w:rsidR="001474EA">
        <w:rPr>
          <w:rStyle w:val="ECCParagraph"/>
        </w:rPr>
        <w:t> </w:t>
      </w:r>
      <w:r w:rsidR="003B5CE6" w:rsidRPr="009456D8">
        <w:rPr>
          <w:rStyle w:val="ECCParagraph"/>
        </w:rPr>
        <w:t>10.5 dB</w:t>
      </w:r>
    </w:p>
    <w:p w14:paraId="310EC377" w14:textId="0575F9F0" w:rsidR="00130CB9" w:rsidRPr="009456D8" w:rsidRDefault="00130CB9" w:rsidP="00375961">
      <w:pPr>
        <w:pStyle w:val="Heading3"/>
        <w:rPr>
          <w:rStyle w:val="ECCParagraph"/>
        </w:rPr>
      </w:pPr>
      <w:bookmarkStart w:id="296" w:name="_Toc155777271"/>
      <w:bookmarkStart w:id="297" w:name="_Toc160031485"/>
      <w:bookmarkStart w:id="298" w:name="_Toc160181051"/>
      <w:bookmarkStart w:id="299" w:name="_Toc172791744"/>
      <w:r w:rsidRPr="009456D8">
        <w:rPr>
          <w:rStyle w:val="ECCParagraph"/>
        </w:rPr>
        <w:t xml:space="preserve">Study 3 – Sharing study between WBB LMP and FSS in the </w:t>
      </w:r>
      <w:r w:rsidR="008C6073">
        <w:rPr>
          <w:rStyle w:val="ECCParagraph"/>
        </w:rPr>
        <w:t xml:space="preserve">frequency </w:t>
      </w:r>
      <w:r w:rsidRPr="009456D8">
        <w:rPr>
          <w:rStyle w:val="ECCParagraph"/>
        </w:rPr>
        <w:t>band 3.8-4.2 GHz</w:t>
      </w:r>
      <w:bookmarkEnd w:id="296"/>
      <w:bookmarkEnd w:id="297"/>
      <w:bookmarkEnd w:id="298"/>
      <w:bookmarkEnd w:id="299"/>
    </w:p>
    <w:p w14:paraId="5D841807" w14:textId="4C18D86B"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08</w:t>
      </w:r>
      <w:r w:rsidR="00F80D7C">
        <w:rPr>
          <w:rStyle w:val="ECCParagraph"/>
        </w:rPr>
        <w:t xml:space="preserve"> </w:t>
      </w:r>
      <w:r w:rsidR="00F80D7C" w:rsidRPr="00B10E31">
        <w:t xml:space="preserve">which is attached to this </w:t>
      </w:r>
      <w:hyperlink r:id="rId34" w:history="1">
        <w:r w:rsidR="00F80D7C">
          <w:rPr>
            <w:rStyle w:val="Hyperlink"/>
          </w:rPr>
          <w:t>Report</w:t>
        </w:r>
      </w:hyperlink>
      <w:r w:rsidR="00797C1F" w:rsidRPr="009456D8">
        <w:rPr>
          <w:rStyle w:val="ECCParagraph"/>
        </w:rPr>
        <w:t>.</w:t>
      </w:r>
    </w:p>
    <w:p w14:paraId="47DB95DD" w14:textId="400B2EF0" w:rsidR="0087072C" w:rsidRPr="009456D8" w:rsidRDefault="0087072C" w:rsidP="00375961">
      <w:pPr>
        <w:rPr>
          <w:rStyle w:val="ECCParagraph"/>
        </w:rPr>
      </w:pPr>
      <w:r w:rsidRPr="009456D8">
        <w:rPr>
          <w:rStyle w:val="ECCParagraph"/>
        </w:rPr>
        <w:t xml:space="preserve">This sharing study between WBB LMP </w:t>
      </w:r>
      <w:r w:rsidR="004A5E53" w:rsidRPr="009456D8">
        <w:rPr>
          <w:rStyle w:val="ECCParagraph"/>
        </w:rPr>
        <w:t>base stations</w:t>
      </w:r>
      <w:r w:rsidRPr="009456D8">
        <w:rPr>
          <w:rStyle w:val="ECCParagraph"/>
        </w:rPr>
        <w:t xml:space="preserve"> and FSS </w:t>
      </w:r>
      <w:r w:rsidR="004A5E53" w:rsidRPr="009456D8">
        <w:rPr>
          <w:rStyle w:val="ECCParagraph"/>
        </w:rPr>
        <w:t xml:space="preserve">earth </w:t>
      </w:r>
      <w:r w:rsidRPr="009456D8">
        <w:rPr>
          <w:rStyle w:val="ECCParagraph"/>
        </w:rPr>
        <w:t>stations was two-fold.</w:t>
      </w:r>
    </w:p>
    <w:p w14:paraId="4E111839" w14:textId="18F53FCA" w:rsidR="0087072C" w:rsidRPr="009456D8" w:rsidRDefault="0087072C" w:rsidP="00375961">
      <w:pPr>
        <w:rPr>
          <w:rStyle w:val="ECCParagraph"/>
        </w:rPr>
      </w:pPr>
      <w:r w:rsidRPr="009456D8">
        <w:rPr>
          <w:rStyle w:val="ECCParagraph"/>
        </w:rPr>
        <w:t>The first part is a collection of static studies and was done considering a site-specific environment (Rambouillet, France), taking into account Low Power (31</w:t>
      </w:r>
      <w:r w:rsidR="00476BA8">
        <w:rPr>
          <w:rStyle w:val="ECCParagraph"/>
        </w:rPr>
        <w:t xml:space="preserve"> </w:t>
      </w:r>
      <w:r w:rsidRPr="009456D8">
        <w:rPr>
          <w:rStyle w:val="ECCParagraph"/>
        </w:rPr>
        <w:t xml:space="preserve">dBm </w:t>
      </w:r>
      <w:r w:rsidR="00711BC0" w:rsidRPr="0051547E">
        <w:rPr>
          <w:rStyle w:val="ECCParagraph"/>
          <w:i/>
          <w:iCs/>
        </w:rPr>
        <w:t>e.i.r.p.</w:t>
      </w:r>
      <w:r w:rsidRPr="009456D8">
        <w:rPr>
          <w:rStyle w:val="ECCParagraph"/>
        </w:rPr>
        <w:t>/100 MHz) and Medium Power (51</w:t>
      </w:r>
      <w:r w:rsidR="00476BA8">
        <w:rPr>
          <w:rStyle w:val="ECCParagraph"/>
        </w:rPr>
        <w:t xml:space="preserve"> </w:t>
      </w:r>
      <w:r w:rsidRPr="009456D8">
        <w:rPr>
          <w:rStyle w:val="ECCParagraph"/>
        </w:rPr>
        <w:t xml:space="preserve">dBm </w:t>
      </w:r>
      <w:r w:rsidR="00711BC0" w:rsidRPr="0051547E">
        <w:rPr>
          <w:rStyle w:val="ECCParagraph"/>
          <w:i/>
          <w:iCs/>
        </w:rPr>
        <w:t>e.i.r.p.</w:t>
      </w:r>
      <w:r w:rsidRPr="009456D8">
        <w:rPr>
          <w:rStyle w:val="ECCParagraph"/>
        </w:rPr>
        <w:t xml:space="preserve">/100 MHz) non-AAS WBB </w:t>
      </w:r>
      <w:r w:rsidR="004A5E53" w:rsidRPr="009456D8">
        <w:rPr>
          <w:rStyle w:val="ECCParagraph"/>
        </w:rPr>
        <w:t xml:space="preserve">base stations </w:t>
      </w:r>
      <w:r w:rsidRPr="009456D8">
        <w:rPr>
          <w:rStyle w:val="ECCParagraph"/>
        </w:rPr>
        <w:t>and using the FSS long-term protection criteria (exceedance of I/N=-10.5</w:t>
      </w:r>
      <w:r w:rsidR="00377119">
        <w:rPr>
          <w:rStyle w:val="ECCParagraph"/>
        </w:rPr>
        <w:t xml:space="preserve"> </w:t>
      </w:r>
      <w:r w:rsidRPr="009456D8">
        <w:rPr>
          <w:rStyle w:val="ECCParagraph"/>
        </w:rPr>
        <w:t>dB for no more than 20% of the time). Different antenna height and down-tilt angle combinations were considered.</w:t>
      </w:r>
    </w:p>
    <w:p w14:paraId="00DB33DA" w14:textId="154817D5" w:rsidR="0087072C" w:rsidRPr="009456D8" w:rsidRDefault="0087072C" w:rsidP="00375961">
      <w:pPr>
        <w:rPr>
          <w:rStyle w:val="ECCParagraph"/>
        </w:rPr>
      </w:pPr>
      <w:r w:rsidRPr="009456D8">
        <w:rPr>
          <w:rStyle w:val="ECCParagraph"/>
        </w:rPr>
        <w:t xml:space="preserve">The attenuation loss due to the terrain and buildings was determined using </w:t>
      </w:r>
      <w:r w:rsidR="00611864" w:rsidRPr="009456D8">
        <w:rPr>
          <w:rStyle w:val="ECCParagraph"/>
        </w:rPr>
        <w:t xml:space="preserve">Recommendation </w:t>
      </w:r>
      <w:r w:rsidRPr="009456D8">
        <w:rPr>
          <w:rStyle w:val="ECCParagraph"/>
        </w:rPr>
        <w:t xml:space="preserve">ITU-R P.452-16 </w:t>
      </w:r>
      <w:r w:rsidR="00611864" w:rsidRPr="009456D8">
        <w:rPr>
          <w:rStyle w:val="ECCParagraph"/>
        </w:rPr>
        <w:fldChar w:fldCharType="begin"/>
      </w:r>
      <w:r w:rsidR="00611864" w:rsidRPr="009456D8">
        <w:rPr>
          <w:rStyle w:val="ECCParagraph"/>
        </w:rPr>
        <w:instrText xml:space="preserve"> REF _Ref160714619 \r \h </w:instrText>
      </w:r>
      <w:r w:rsidR="00FD5BB4" w:rsidRPr="009456D8">
        <w:rPr>
          <w:rStyle w:val="ECCParagraph"/>
        </w:rPr>
        <w:instrText xml:space="preserve"> \* MERGEFORMAT </w:instrText>
      </w:r>
      <w:r w:rsidR="00611864" w:rsidRPr="009456D8">
        <w:rPr>
          <w:rStyle w:val="ECCParagraph"/>
        </w:rPr>
      </w:r>
      <w:r w:rsidR="00611864" w:rsidRPr="009456D8">
        <w:rPr>
          <w:rStyle w:val="ECCParagraph"/>
        </w:rPr>
        <w:fldChar w:fldCharType="separate"/>
      </w:r>
      <w:r w:rsidR="00C12604" w:rsidRPr="009456D8">
        <w:rPr>
          <w:rStyle w:val="ECCParagraph"/>
        </w:rPr>
        <w:t>[19]</w:t>
      </w:r>
      <w:r w:rsidR="00611864" w:rsidRPr="009456D8">
        <w:rPr>
          <w:rStyle w:val="ECCParagraph"/>
        </w:rPr>
        <w:fldChar w:fldCharType="end"/>
      </w:r>
      <w:r w:rsidR="00611864" w:rsidRPr="009456D8">
        <w:rPr>
          <w:rStyle w:val="ECCParagraph"/>
        </w:rPr>
        <w:t xml:space="preserve"> </w:t>
      </w:r>
      <w:r w:rsidRPr="009456D8">
        <w:rPr>
          <w:rStyle w:val="ECCParagraph"/>
        </w:rPr>
        <w:t>and the terrain path profile. The terrain path profile was computed using a combination of the SRTM database (1 Arcsec resolution) and the French IGN building database (5</w:t>
      </w:r>
      <w:r w:rsidR="007F43E2" w:rsidRPr="009456D8">
        <w:rPr>
          <w:rStyle w:val="ECCParagraph"/>
        </w:rPr>
        <w:t xml:space="preserve"> </w:t>
      </w:r>
      <w:r w:rsidRPr="009456D8">
        <w:rPr>
          <w:rStyle w:val="ECCParagraph"/>
        </w:rPr>
        <w:t>m resolution).</w:t>
      </w:r>
    </w:p>
    <w:p w14:paraId="7460F04F" w14:textId="3226EFD3" w:rsidR="0087072C" w:rsidRPr="009456D8" w:rsidRDefault="0087072C" w:rsidP="00375961">
      <w:pPr>
        <w:rPr>
          <w:rStyle w:val="ECCParagraph"/>
        </w:rPr>
      </w:pPr>
      <w:r w:rsidRPr="009456D8">
        <w:rPr>
          <w:rStyle w:val="ECCParagraph"/>
        </w:rPr>
        <w:t xml:space="preserve">The calculations resulted in required protection distances between WBB LMP </w:t>
      </w:r>
      <w:r w:rsidR="004A5E53" w:rsidRPr="009456D8">
        <w:rPr>
          <w:rStyle w:val="ECCParagraph"/>
        </w:rPr>
        <w:t xml:space="preserve">base stations and FSS earth stations </w:t>
      </w:r>
      <w:r w:rsidRPr="009456D8">
        <w:rPr>
          <w:rStyle w:val="ECCParagraph"/>
        </w:rPr>
        <w:t>ranging from 5.3 to 15.5 km for the Low Power case and ranging from 17.5 to 26.6 km for the Medium Power case, depending on the antenna height and down-tilt angle.</w:t>
      </w:r>
    </w:p>
    <w:p w14:paraId="45EFF6CB" w14:textId="139CE3A7" w:rsidR="0087072C" w:rsidRPr="009456D8" w:rsidRDefault="0087072C" w:rsidP="00375961">
      <w:pPr>
        <w:rPr>
          <w:rStyle w:val="ECCParagraph"/>
        </w:rPr>
      </w:pPr>
      <w:r w:rsidRPr="009456D8">
        <w:rPr>
          <w:rStyle w:val="ECCParagraph"/>
        </w:rPr>
        <w:t xml:space="preserve">The second part is a collection of dynamic studies and was done considering a more generic smooth Earth approach, taking only into account Medium Power (51 dBm </w:t>
      </w:r>
      <w:r w:rsidR="00711BC0" w:rsidRPr="0051547E">
        <w:rPr>
          <w:rStyle w:val="ECCParagraph"/>
          <w:i/>
          <w:iCs/>
        </w:rPr>
        <w:t>e.i.r.p.</w:t>
      </w:r>
      <w:r w:rsidRPr="009456D8">
        <w:rPr>
          <w:rStyle w:val="ECCParagraph"/>
        </w:rPr>
        <w:t xml:space="preserve">/100 MHz) AAS (4x8) </w:t>
      </w:r>
      <w:r w:rsidR="004A5E53" w:rsidRPr="009456D8">
        <w:rPr>
          <w:rStyle w:val="ECCParagraph"/>
        </w:rPr>
        <w:t xml:space="preserve">base stations </w:t>
      </w:r>
      <w:r w:rsidRPr="009456D8">
        <w:rPr>
          <w:rStyle w:val="ECCParagraph"/>
        </w:rPr>
        <w:t>and using the FSS long-term protection criteria (exceedance of I/N=-10.5</w:t>
      </w:r>
      <w:r w:rsidR="00377119">
        <w:rPr>
          <w:rStyle w:val="ECCParagraph"/>
        </w:rPr>
        <w:t xml:space="preserve"> </w:t>
      </w:r>
      <w:r w:rsidRPr="009456D8">
        <w:rPr>
          <w:rStyle w:val="ECCParagraph"/>
        </w:rPr>
        <w:t>dB for no more than 20% of the time).</w:t>
      </w:r>
    </w:p>
    <w:p w14:paraId="21DBA4F0" w14:textId="1DD82960" w:rsidR="0087072C" w:rsidRPr="009456D8" w:rsidRDefault="0087072C" w:rsidP="00375961">
      <w:pPr>
        <w:rPr>
          <w:rStyle w:val="ECCParagraph"/>
        </w:rPr>
      </w:pPr>
      <w:r w:rsidRPr="009456D8">
        <w:rPr>
          <w:rStyle w:val="ECCParagraph"/>
        </w:rPr>
        <w:t>The individual runs were performed using a Monte</w:t>
      </w:r>
      <w:r w:rsidR="00B04BF1" w:rsidRPr="009456D8">
        <w:rPr>
          <w:rStyle w:val="ECCParagraph"/>
        </w:rPr>
        <w:t>-</w:t>
      </w:r>
      <w:r w:rsidRPr="009456D8">
        <w:rPr>
          <w:rStyle w:val="ECCParagraph"/>
        </w:rPr>
        <w:t xml:space="preserve">Carlo analysis assuming many random UE locations within the coverage area of the </w:t>
      </w:r>
      <w:r w:rsidR="00720446" w:rsidRPr="009456D8">
        <w:rPr>
          <w:rStyle w:val="ECCParagraph"/>
        </w:rPr>
        <w:t>b</w:t>
      </w:r>
      <w:r w:rsidRPr="009456D8">
        <w:rPr>
          <w:rStyle w:val="ECCParagraph"/>
        </w:rPr>
        <w:t xml:space="preserve">ase </w:t>
      </w:r>
      <w:r w:rsidR="00720446" w:rsidRPr="009456D8">
        <w:rPr>
          <w:rStyle w:val="ECCParagraph"/>
        </w:rPr>
        <w:t>s</w:t>
      </w:r>
      <w:r w:rsidRPr="009456D8">
        <w:rPr>
          <w:rStyle w:val="ECCParagraph"/>
        </w:rPr>
        <w:t xml:space="preserve">tation and the attenuation loss was determined using </w:t>
      </w:r>
      <w:r w:rsidR="00D01359" w:rsidRPr="009456D8">
        <w:rPr>
          <w:rStyle w:val="ECCParagraph"/>
        </w:rPr>
        <w:t xml:space="preserve">Recommendation </w:t>
      </w:r>
      <w:r w:rsidRPr="009456D8">
        <w:rPr>
          <w:rStyle w:val="ECCParagraph"/>
        </w:rPr>
        <w:t>ITU-R P.452-16</w:t>
      </w:r>
      <w:r w:rsidR="00D01359" w:rsidRPr="009456D8">
        <w:rPr>
          <w:rStyle w:val="ECCParagraph"/>
        </w:rPr>
        <w:t xml:space="preserve"> </w:t>
      </w:r>
      <w:r w:rsidR="00611864" w:rsidRPr="009456D8">
        <w:rPr>
          <w:rStyle w:val="ECCParagraph"/>
        </w:rPr>
        <w:fldChar w:fldCharType="begin"/>
      </w:r>
      <w:r w:rsidR="00611864" w:rsidRPr="009456D8">
        <w:rPr>
          <w:rStyle w:val="ECCParagraph"/>
        </w:rPr>
        <w:instrText xml:space="preserve"> REF _Ref160714619 \r \h </w:instrText>
      </w:r>
      <w:r w:rsidR="00FD5BB4" w:rsidRPr="009456D8">
        <w:rPr>
          <w:rStyle w:val="ECCParagraph"/>
        </w:rPr>
        <w:instrText xml:space="preserve"> \* MERGEFORMAT </w:instrText>
      </w:r>
      <w:r w:rsidR="00611864" w:rsidRPr="009456D8">
        <w:rPr>
          <w:rStyle w:val="ECCParagraph"/>
        </w:rPr>
      </w:r>
      <w:r w:rsidR="00611864" w:rsidRPr="009456D8">
        <w:rPr>
          <w:rStyle w:val="ECCParagraph"/>
        </w:rPr>
        <w:fldChar w:fldCharType="separate"/>
      </w:r>
      <w:r w:rsidR="00C12604" w:rsidRPr="009456D8">
        <w:rPr>
          <w:rStyle w:val="ECCParagraph"/>
        </w:rPr>
        <w:t>[19]</w:t>
      </w:r>
      <w:r w:rsidR="00611864" w:rsidRPr="009456D8">
        <w:rPr>
          <w:rStyle w:val="ECCParagraph"/>
        </w:rPr>
        <w:fldChar w:fldCharType="end"/>
      </w:r>
      <w:r w:rsidRPr="009456D8">
        <w:rPr>
          <w:rStyle w:val="ECCParagraph"/>
        </w:rPr>
        <w:t xml:space="preserve"> for a random percentage of time (between 0% and 100%) for each of the random UE. In addition, an arbitrary statistical clutter attenuation was also taken into account in some cases on one side of the propagation path using </w:t>
      </w:r>
      <w:r w:rsidR="00367B38" w:rsidRPr="009456D8">
        <w:rPr>
          <w:rStyle w:val="ECCParagraph"/>
        </w:rPr>
        <w:t xml:space="preserve">Recommendation </w:t>
      </w:r>
      <w:r w:rsidRPr="009456D8">
        <w:rPr>
          <w:rStyle w:val="ECCParagraph"/>
        </w:rPr>
        <w:t>ITU-R P.2108-1</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FD5BB4"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 xml:space="preserve"> for </w:t>
      </w:r>
      <w:r w:rsidR="00720446" w:rsidRPr="009456D8">
        <w:rPr>
          <w:rStyle w:val="ECCParagraph"/>
        </w:rPr>
        <w:t xml:space="preserve">two </w:t>
      </w:r>
      <w:r w:rsidRPr="009456D8">
        <w:rPr>
          <w:rStyle w:val="ECCParagraph"/>
        </w:rPr>
        <w:t>different percentages of time (30% and 50%).</w:t>
      </w:r>
    </w:p>
    <w:p w14:paraId="025340D7" w14:textId="17184784" w:rsidR="0087072C" w:rsidRPr="009456D8" w:rsidRDefault="0087072C" w:rsidP="00375961">
      <w:pPr>
        <w:rPr>
          <w:rStyle w:val="ECCParagraph"/>
        </w:rPr>
      </w:pPr>
      <w:r w:rsidRPr="009456D8">
        <w:rPr>
          <w:rStyle w:val="ECCParagraph"/>
        </w:rPr>
        <w:t xml:space="preserve">The simulations resulted in required protection distances between WBB LMP </w:t>
      </w:r>
      <w:r w:rsidR="00720446" w:rsidRPr="009456D8">
        <w:rPr>
          <w:rStyle w:val="ECCParagraph"/>
        </w:rPr>
        <w:t>b</w:t>
      </w:r>
      <w:r w:rsidRPr="009456D8">
        <w:rPr>
          <w:rStyle w:val="ECCParagraph"/>
        </w:rPr>
        <w:t xml:space="preserve">ase </w:t>
      </w:r>
      <w:r w:rsidR="00720446" w:rsidRPr="009456D8">
        <w:rPr>
          <w:rStyle w:val="ECCParagraph"/>
        </w:rPr>
        <w:t>s</w:t>
      </w:r>
      <w:r w:rsidRPr="009456D8">
        <w:rPr>
          <w:rStyle w:val="ECCParagraph"/>
        </w:rPr>
        <w:t xml:space="preserve">tations and FSS </w:t>
      </w:r>
      <w:r w:rsidR="00720446" w:rsidRPr="009456D8">
        <w:rPr>
          <w:rStyle w:val="ECCParagraph"/>
        </w:rPr>
        <w:t>e</w:t>
      </w:r>
      <w:r w:rsidRPr="009456D8">
        <w:rPr>
          <w:rStyle w:val="ECCParagraph"/>
        </w:rPr>
        <w:t xml:space="preserve">arth </w:t>
      </w:r>
      <w:r w:rsidR="00720446" w:rsidRPr="009456D8">
        <w:rPr>
          <w:rStyle w:val="ECCParagraph"/>
        </w:rPr>
        <w:t>s</w:t>
      </w:r>
      <w:r w:rsidRPr="009456D8">
        <w:rPr>
          <w:rStyle w:val="ECCParagraph"/>
        </w:rPr>
        <w:t>tations ranging from 27 to 52 km depending on the clutter loss considered.</w:t>
      </w:r>
    </w:p>
    <w:p w14:paraId="1E6D681A" w14:textId="197C4010" w:rsidR="00130CB9" w:rsidRPr="009456D8" w:rsidRDefault="00130CB9" w:rsidP="00375961">
      <w:pPr>
        <w:pStyle w:val="Heading3"/>
        <w:rPr>
          <w:rStyle w:val="ECCParagraph"/>
        </w:rPr>
      </w:pPr>
      <w:bookmarkStart w:id="300" w:name="_Toc155777272"/>
      <w:bookmarkStart w:id="301" w:name="_Toc160031486"/>
      <w:bookmarkStart w:id="302" w:name="_Toc160181052"/>
      <w:bookmarkStart w:id="303" w:name="_Toc172791745"/>
      <w:r w:rsidRPr="009456D8">
        <w:rPr>
          <w:rStyle w:val="ECCParagraph"/>
        </w:rPr>
        <w:t xml:space="preserve">Study 4 – Sharing study between WBB LMP and FSS in the </w:t>
      </w:r>
      <w:r w:rsidR="008C6073">
        <w:rPr>
          <w:rStyle w:val="ECCParagraph"/>
        </w:rPr>
        <w:t xml:space="preserve">frequency </w:t>
      </w:r>
      <w:r w:rsidRPr="009456D8">
        <w:rPr>
          <w:rStyle w:val="ECCParagraph"/>
        </w:rPr>
        <w:t>band 3.8-4.2 GHz</w:t>
      </w:r>
      <w:bookmarkEnd w:id="300"/>
      <w:bookmarkEnd w:id="301"/>
      <w:bookmarkEnd w:id="302"/>
      <w:bookmarkEnd w:id="303"/>
    </w:p>
    <w:p w14:paraId="2F9AAE6B" w14:textId="294BAE5C"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09</w:t>
      </w:r>
      <w:r w:rsidR="00F80D7C">
        <w:rPr>
          <w:rStyle w:val="ECCParagraph"/>
        </w:rPr>
        <w:t xml:space="preserve"> </w:t>
      </w:r>
      <w:r w:rsidR="00F80D7C" w:rsidRPr="00B10E31">
        <w:t xml:space="preserve">which is attached to this </w:t>
      </w:r>
      <w:hyperlink r:id="rId35" w:history="1">
        <w:r w:rsidR="00F80D7C">
          <w:rPr>
            <w:rStyle w:val="Hyperlink"/>
          </w:rPr>
          <w:t>Report</w:t>
        </w:r>
      </w:hyperlink>
      <w:r w:rsidR="00797C1F" w:rsidRPr="009456D8">
        <w:rPr>
          <w:rStyle w:val="ECCParagraph"/>
        </w:rPr>
        <w:t>.</w:t>
      </w:r>
    </w:p>
    <w:p w14:paraId="0E678808" w14:textId="5FA731FB" w:rsidR="003C5371" w:rsidRPr="009456D8" w:rsidRDefault="003C5371" w:rsidP="00375961">
      <w:pPr>
        <w:rPr>
          <w:rStyle w:val="ECCParagraph"/>
        </w:rPr>
      </w:pPr>
      <w:bookmarkStart w:id="304" w:name="_Toc155777273"/>
      <w:r w:rsidRPr="009456D8">
        <w:rPr>
          <w:rStyle w:val="ECCParagraph"/>
        </w:rPr>
        <w:lastRenderedPageBreak/>
        <w:t>The results of this single-entry study indicate that separations distances ranging from less than one kilometre to few tens of kilometres may be needed to prevent harmful interference to FSS earth stations. These results consider clutter on one side or both sides of the propagation path.</w:t>
      </w:r>
    </w:p>
    <w:p w14:paraId="34DA48EA" w14:textId="70BDC9DC" w:rsidR="003C5371" w:rsidRPr="009456D8" w:rsidRDefault="003C5371" w:rsidP="00375961">
      <w:pPr>
        <w:rPr>
          <w:rStyle w:val="ECCParagraph"/>
        </w:rPr>
      </w:pPr>
      <w:r w:rsidRPr="009456D8">
        <w:rPr>
          <w:rStyle w:val="ECCParagraph"/>
        </w:rPr>
        <w:t xml:space="preserve">Assuming clutter is present at one end of the propagation path and considering that the WBB base station and the FSS earth station are pointing towards each other, the results indicate that the longest separation distance is approximately 16.5 km for medium-power WBB base stations without AASs (corresponding to a maximum </w:t>
      </w:r>
      <w:r w:rsidR="00711BC0" w:rsidRPr="0051547E">
        <w:rPr>
          <w:rStyle w:val="ECCParagraph"/>
          <w:i/>
          <w:iCs/>
        </w:rPr>
        <w:t>e.i.r.p.</w:t>
      </w:r>
      <w:r w:rsidRPr="009456D8">
        <w:rPr>
          <w:rStyle w:val="ECCParagraph"/>
        </w:rPr>
        <w:t xml:space="preserve"> of 49 dBm/</w:t>
      </w:r>
      <w:r w:rsidR="00FD5BB4" w:rsidRPr="009456D8">
        <w:rPr>
          <w:rStyle w:val="ECCParagraph"/>
        </w:rPr>
        <w:t>100</w:t>
      </w:r>
      <w:r w:rsidR="007F43E2" w:rsidRPr="009456D8">
        <w:rPr>
          <w:rStyle w:val="ECCParagraph"/>
        </w:rPr>
        <w:t xml:space="preserve"> </w:t>
      </w:r>
      <w:r w:rsidRPr="009456D8">
        <w:rPr>
          <w:rStyle w:val="ECCParagraph"/>
        </w:rPr>
        <w:t>MHz). In this scenario, if natural or artificial clutter is present at both ends of the propagation path, separation distances are reduced to less than 1.5 km.</w:t>
      </w:r>
    </w:p>
    <w:p w14:paraId="352C00B7" w14:textId="77777777" w:rsidR="003C5371" w:rsidRPr="009456D8" w:rsidRDefault="003C5371" w:rsidP="00375961">
      <w:pPr>
        <w:rPr>
          <w:rStyle w:val="ECCParagraph"/>
        </w:rPr>
      </w:pPr>
      <w:r w:rsidRPr="009456D8">
        <w:rPr>
          <w:rStyle w:val="ECCParagraph"/>
        </w:rPr>
        <w:t>Conversely, for the situation where the WBB base station is pointing in the opposite direction of the FSS earth station, results indicate that for all cases tested (including natural or artificial clutter at one or both ends of the propagation path) separation distances are below 1 km.</w:t>
      </w:r>
    </w:p>
    <w:p w14:paraId="74243FCC" w14:textId="77777777" w:rsidR="003C5371" w:rsidRPr="009456D8" w:rsidRDefault="003C5371" w:rsidP="00375961">
      <w:pPr>
        <w:rPr>
          <w:rStyle w:val="ECCParagraph"/>
        </w:rPr>
      </w:pPr>
      <w:r w:rsidRPr="009456D8">
        <w:rPr>
          <w:rStyle w:val="ECCParagraph"/>
        </w:rPr>
        <w:t>For the cases presented in this study, note that the size of the AAS antenna changes little the long-term criterion results.</w:t>
      </w:r>
    </w:p>
    <w:p w14:paraId="2DB074B7" w14:textId="3BF5F7BB" w:rsidR="003C5371" w:rsidRPr="009456D8" w:rsidRDefault="003C5371" w:rsidP="00375961">
      <w:pPr>
        <w:rPr>
          <w:rStyle w:val="ECCParagraph"/>
        </w:rPr>
      </w:pPr>
      <w:r w:rsidRPr="009456D8">
        <w:rPr>
          <w:rStyle w:val="ECCParagraph"/>
        </w:rPr>
        <w:t xml:space="preserve">By means of coordination on a case-by-case basis, e.g., boresight pointing direction of the WBB base station, separation distances can be decreased to just few kilometres to prevent harmful interference to FSS earth stations for a wide range of WBB base station antenna configurations and </w:t>
      </w:r>
      <w:r w:rsidR="00711BC0" w:rsidRPr="0051547E">
        <w:rPr>
          <w:rStyle w:val="ECCParagraph"/>
          <w:i/>
          <w:iCs/>
        </w:rPr>
        <w:t>e.i.r.p.</w:t>
      </w:r>
      <w:r w:rsidR="00711BC0">
        <w:rPr>
          <w:rStyle w:val="ECCParagraph"/>
        </w:rPr>
        <w:t xml:space="preserve"> </w:t>
      </w:r>
      <w:r w:rsidRPr="009456D8">
        <w:rPr>
          <w:rStyle w:val="ECCParagraph"/>
        </w:rPr>
        <w:t>levels.</w:t>
      </w:r>
    </w:p>
    <w:p w14:paraId="663F65F0" w14:textId="1947528C" w:rsidR="00130CB9" w:rsidRPr="009456D8" w:rsidRDefault="00130CB9" w:rsidP="00375961">
      <w:pPr>
        <w:pStyle w:val="Heading3"/>
        <w:rPr>
          <w:rStyle w:val="ECCParagraph"/>
        </w:rPr>
      </w:pPr>
      <w:bookmarkStart w:id="305" w:name="_Toc160031487"/>
      <w:bookmarkStart w:id="306" w:name="_Toc160181053"/>
      <w:bookmarkStart w:id="307" w:name="_Toc172791746"/>
      <w:r w:rsidRPr="009456D8">
        <w:rPr>
          <w:rStyle w:val="ECCParagraph"/>
        </w:rPr>
        <w:t xml:space="preserve">Study 5 – Sharing study between WBB LMP and FSS in the </w:t>
      </w:r>
      <w:r w:rsidR="008C6073">
        <w:rPr>
          <w:rStyle w:val="ECCParagraph"/>
        </w:rPr>
        <w:t xml:space="preserve">frequency </w:t>
      </w:r>
      <w:r w:rsidRPr="009456D8">
        <w:rPr>
          <w:rStyle w:val="ECCParagraph"/>
        </w:rPr>
        <w:t>band 3.8-4.2 GHz</w:t>
      </w:r>
      <w:bookmarkEnd w:id="304"/>
      <w:bookmarkEnd w:id="305"/>
      <w:bookmarkEnd w:id="306"/>
      <w:bookmarkEnd w:id="307"/>
    </w:p>
    <w:p w14:paraId="5C220B99" w14:textId="4FE800A9"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10</w:t>
      </w:r>
      <w:r w:rsidR="00F80D7C">
        <w:rPr>
          <w:rStyle w:val="ECCParagraph"/>
        </w:rPr>
        <w:t xml:space="preserve"> </w:t>
      </w:r>
      <w:r w:rsidR="00F80D7C" w:rsidRPr="00B10E31">
        <w:t xml:space="preserve">which is attached to this </w:t>
      </w:r>
      <w:hyperlink r:id="rId36" w:history="1">
        <w:r w:rsidR="00F80D7C">
          <w:rPr>
            <w:rStyle w:val="Hyperlink"/>
          </w:rPr>
          <w:t>Report</w:t>
        </w:r>
      </w:hyperlink>
      <w:r w:rsidR="00797C1F" w:rsidRPr="009456D8">
        <w:rPr>
          <w:rStyle w:val="ECCParagraph"/>
        </w:rPr>
        <w:t>.</w:t>
      </w:r>
    </w:p>
    <w:p w14:paraId="7F8416F2" w14:textId="77777777" w:rsidR="00657336" w:rsidRPr="009456D8" w:rsidRDefault="00657336" w:rsidP="00375961">
      <w:pPr>
        <w:rPr>
          <w:rStyle w:val="ECCParagraph"/>
        </w:rPr>
      </w:pPr>
      <w:r w:rsidRPr="009456D8">
        <w:rPr>
          <w:rStyle w:val="ECCParagraph"/>
        </w:rPr>
        <w:t xml:space="preserve">This study provides a co-frequency compatibility analysis between WBB LMP </w:t>
      </w:r>
      <w:r w:rsidR="00A37FA6" w:rsidRPr="009456D8">
        <w:rPr>
          <w:rStyle w:val="ECCParagraph"/>
        </w:rPr>
        <w:t>base station (</w:t>
      </w:r>
      <w:r w:rsidRPr="009456D8">
        <w:rPr>
          <w:rStyle w:val="ECCParagraph"/>
        </w:rPr>
        <w:t>BS</w:t>
      </w:r>
      <w:r w:rsidR="00A37FA6" w:rsidRPr="009456D8">
        <w:rPr>
          <w:rStyle w:val="ECCParagraph"/>
        </w:rPr>
        <w:t>)</w:t>
      </w:r>
      <w:r w:rsidRPr="009456D8">
        <w:rPr>
          <w:rStyle w:val="ECCParagraph"/>
        </w:rPr>
        <w:t xml:space="preserve"> as interferer and FSS </w:t>
      </w:r>
      <w:r w:rsidR="00A37FA6" w:rsidRPr="009456D8">
        <w:rPr>
          <w:rStyle w:val="ECCParagraph"/>
        </w:rPr>
        <w:t>earth station (</w:t>
      </w:r>
      <w:r w:rsidRPr="009456D8">
        <w:rPr>
          <w:rStyle w:val="ECCParagraph"/>
        </w:rPr>
        <w:t>ES</w:t>
      </w:r>
      <w:r w:rsidR="00A37FA6" w:rsidRPr="009456D8">
        <w:rPr>
          <w:rStyle w:val="ECCParagraph"/>
        </w:rPr>
        <w:t>)</w:t>
      </w:r>
      <w:r w:rsidRPr="009456D8">
        <w:rPr>
          <w:rStyle w:val="ECCParagraph"/>
        </w:rPr>
        <w:t xml:space="preserve"> as victim receiver. It has been conducted considering:</w:t>
      </w:r>
    </w:p>
    <w:p w14:paraId="09713A54" w14:textId="5B9BB19B" w:rsidR="00657336" w:rsidRPr="009456D8" w:rsidRDefault="00657336" w:rsidP="00C12604">
      <w:pPr>
        <w:pStyle w:val="ECCBulletsLv1"/>
        <w:rPr>
          <w:rStyle w:val="ECCParagraph"/>
        </w:rPr>
      </w:pPr>
      <w:r w:rsidRPr="009456D8">
        <w:rPr>
          <w:rStyle w:val="ECCParagraph"/>
        </w:rPr>
        <w:t>A static analysis that provides a clear picture of the various parameters impacting the interference received by the FSS ES from WBB LMP BS and allows identifying possible ways to mitigate the interference by applying site specific adjustments</w:t>
      </w:r>
      <w:r w:rsidR="00711BC0">
        <w:rPr>
          <w:rStyle w:val="ECCParagraph"/>
        </w:rPr>
        <w:t>;</w:t>
      </w:r>
    </w:p>
    <w:p w14:paraId="7B5B77AB" w14:textId="39A77E20" w:rsidR="00657336" w:rsidRPr="009456D8" w:rsidRDefault="00657336" w:rsidP="00C12604">
      <w:pPr>
        <w:pStyle w:val="ECCBulletsLv1"/>
        <w:rPr>
          <w:rStyle w:val="ECCParagraph"/>
        </w:rPr>
      </w:pPr>
      <w:r w:rsidRPr="009456D8">
        <w:rPr>
          <w:rStyle w:val="ECCParagraph"/>
        </w:rPr>
        <w:t>A statistical case study analysis which explores site-specific configuration for two locations of FSS hubs and allows assessing the impact of the terrain and environment around the FSS ES in the received interference, including considering both long-term</w:t>
      </w:r>
      <w:r w:rsidR="0057714C" w:rsidRPr="009456D8">
        <w:rPr>
          <w:rStyle w:val="ECCParagraph"/>
        </w:rPr>
        <w:t xml:space="preserve"> and short-term interferences. </w:t>
      </w:r>
    </w:p>
    <w:p w14:paraId="5C1A2D17" w14:textId="7FA84A6A" w:rsidR="00657336" w:rsidRPr="009456D8" w:rsidRDefault="00657336" w:rsidP="00375961">
      <w:pPr>
        <w:rPr>
          <w:rStyle w:val="ECCParagraph"/>
        </w:rPr>
      </w:pPr>
      <w:r w:rsidRPr="009456D8">
        <w:rPr>
          <w:rStyle w:val="ECCParagraph"/>
        </w:rPr>
        <w:t>Different configurations have been investigated, including various transmitting power, the consideration of clutter loss and antenna pointing. Under baseline assumptions, these assumptions could be summa</w:t>
      </w:r>
      <w:r w:rsidR="0057714C" w:rsidRPr="009456D8">
        <w:rPr>
          <w:rStyle w:val="ECCParagraph"/>
        </w:rPr>
        <w:t>rised as follows.</w:t>
      </w:r>
    </w:p>
    <w:p w14:paraId="7340BBD2" w14:textId="6D2733B0" w:rsidR="00657336" w:rsidRPr="009456D8" w:rsidRDefault="00657336" w:rsidP="00375961">
      <w:pPr>
        <w:rPr>
          <w:rStyle w:val="ECCParagraph"/>
        </w:rPr>
      </w:pPr>
      <w:r w:rsidRPr="009456D8">
        <w:rPr>
          <w:rStyle w:val="ECCParagraph"/>
        </w:rPr>
        <w:t>The WBB transmitting powers are 21</w:t>
      </w:r>
      <w:r w:rsidR="00701DBA">
        <w:rPr>
          <w:rStyle w:val="ECCParagraph"/>
        </w:rPr>
        <w:t xml:space="preserve"> </w:t>
      </w:r>
      <w:r w:rsidRPr="009456D8">
        <w:rPr>
          <w:rStyle w:val="ECCParagraph"/>
        </w:rPr>
        <w:t>dBm/40</w:t>
      </w:r>
      <w:r w:rsidR="00701DBA">
        <w:rPr>
          <w:rStyle w:val="ECCParagraph"/>
        </w:rPr>
        <w:t xml:space="preserve"> </w:t>
      </w:r>
      <w:r w:rsidRPr="009456D8">
        <w:rPr>
          <w:rStyle w:val="ECCParagraph"/>
        </w:rPr>
        <w:t>MHz for low power, 35</w:t>
      </w:r>
      <w:r w:rsidR="00701DBA">
        <w:rPr>
          <w:rStyle w:val="ECCParagraph"/>
        </w:rPr>
        <w:t xml:space="preserve"> </w:t>
      </w:r>
      <w:r w:rsidRPr="009456D8">
        <w:rPr>
          <w:rStyle w:val="ECCParagraph"/>
        </w:rPr>
        <w:t>dBm/40</w:t>
      </w:r>
      <w:r w:rsidR="00701DBA">
        <w:rPr>
          <w:rStyle w:val="ECCParagraph"/>
        </w:rPr>
        <w:t xml:space="preserve"> </w:t>
      </w:r>
      <w:r w:rsidRPr="009456D8">
        <w:rPr>
          <w:rStyle w:val="ECCParagraph"/>
        </w:rPr>
        <w:t>MHz for medium power and 37</w:t>
      </w:r>
      <w:r w:rsidR="00180A3F">
        <w:rPr>
          <w:rStyle w:val="ECCParagraph"/>
        </w:rPr>
        <w:t> </w:t>
      </w:r>
      <w:r w:rsidR="00701DBA">
        <w:rPr>
          <w:rStyle w:val="ECCParagraph"/>
        </w:rPr>
        <w:t xml:space="preserve"> </w:t>
      </w:r>
      <w:r w:rsidRPr="009456D8">
        <w:rPr>
          <w:rStyle w:val="ECCParagraph"/>
        </w:rPr>
        <w:t>dBm/40</w:t>
      </w:r>
      <w:r w:rsidR="00701DBA">
        <w:rPr>
          <w:rStyle w:val="ECCParagraph"/>
        </w:rPr>
        <w:t xml:space="preserve"> </w:t>
      </w:r>
      <w:r w:rsidRPr="009456D8">
        <w:rPr>
          <w:rStyle w:val="ECCParagraph"/>
        </w:rPr>
        <w:t xml:space="preserve">MHz for incremental medium power BS. The required separation distance increases with the raise of the BS power. </w:t>
      </w:r>
    </w:p>
    <w:p w14:paraId="157259C8" w14:textId="77777777" w:rsidR="00657336" w:rsidRPr="009456D8" w:rsidRDefault="00657336" w:rsidP="00375961">
      <w:pPr>
        <w:rPr>
          <w:rStyle w:val="ECCParagraph"/>
        </w:rPr>
      </w:pPr>
      <w:r w:rsidRPr="009456D8">
        <w:rPr>
          <w:rStyle w:val="ECCParagraph"/>
        </w:rPr>
        <w:t>Angular discrimination was considered, with an elevation discrimination assuming BS mechanical down-tilt of 0° for LP BS and 6° for MP BS cases and FSS elevation angle spanning from 10° to 50°. Azimuth discrimination was also assessed, with two cases where the BS points towards the FSS (0°) or sees the FSS from the back-lobes (180°). The required separation distance reduces with the raise of either the vertical or azimuthal angular discrimination.</w:t>
      </w:r>
    </w:p>
    <w:p w14:paraId="5EEB161C" w14:textId="56D2676E" w:rsidR="00657336" w:rsidRPr="009456D8" w:rsidRDefault="00657336" w:rsidP="00375961">
      <w:pPr>
        <w:rPr>
          <w:rStyle w:val="ECCParagraph"/>
        </w:rPr>
      </w:pPr>
      <w:r w:rsidRPr="009456D8">
        <w:rPr>
          <w:rStyle w:val="ECCParagraph"/>
        </w:rPr>
        <w:t xml:space="preserve">The impact of clutter loss was verified, considering no clutter loss, suburban </w:t>
      </w:r>
      <w:r w:rsidRPr="00377119">
        <w:rPr>
          <w:rStyle w:val="ECCParagraph"/>
        </w:rPr>
        <w:t>clutter (29</w:t>
      </w:r>
      <w:r w:rsidR="00377119">
        <w:rPr>
          <w:rStyle w:val="ECCParagraph"/>
        </w:rPr>
        <w:t xml:space="preserve"> </w:t>
      </w:r>
      <w:r w:rsidRPr="00377119">
        <w:rPr>
          <w:rStyle w:val="ECCParagraph"/>
        </w:rPr>
        <w:t>dB) or urban</w:t>
      </w:r>
      <w:r w:rsidRPr="009456D8">
        <w:rPr>
          <w:rStyle w:val="ECCParagraph"/>
        </w:rPr>
        <w:t xml:space="preserve"> clutter (31</w:t>
      </w:r>
      <w:r w:rsidR="00701DBA">
        <w:rPr>
          <w:rStyle w:val="ECCParagraph"/>
        </w:rPr>
        <w:t xml:space="preserve"> </w:t>
      </w:r>
      <w:r w:rsidRPr="009456D8">
        <w:rPr>
          <w:rStyle w:val="ECCParagraph"/>
        </w:rPr>
        <w:t>dB). Clutter reduces the required separation distance.</w:t>
      </w:r>
    </w:p>
    <w:p w14:paraId="7BBC22CF" w14:textId="78A22118" w:rsidR="00657336" w:rsidRPr="009456D8" w:rsidRDefault="00657336" w:rsidP="00375961">
      <w:pPr>
        <w:rPr>
          <w:rStyle w:val="ECCParagraph"/>
        </w:rPr>
      </w:pPr>
      <w:r w:rsidRPr="009456D8">
        <w:rPr>
          <w:rStyle w:val="ECCParagraph"/>
        </w:rPr>
        <w:t>The BS antenna height was assessed from 10</w:t>
      </w:r>
      <w:r w:rsidR="007F43E2" w:rsidRPr="009456D8">
        <w:rPr>
          <w:rStyle w:val="ECCParagraph"/>
        </w:rPr>
        <w:t xml:space="preserve"> </w:t>
      </w:r>
      <w:r w:rsidRPr="009456D8">
        <w:rPr>
          <w:rStyle w:val="ECCParagraph"/>
        </w:rPr>
        <w:t>m up to 35</w:t>
      </w:r>
      <w:r w:rsidR="007F43E2" w:rsidRPr="009456D8">
        <w:rPr>
          <w:rStyle w:val="ECCParagraph"/>
        </w:rPr>
        <w:t xml:space="preserve"> </w:t>
      </w:r>
      <w:r w:rsidRPr="009456D8">
        <w:rPr>
          <w:rStyle w:val="ECCParagraph"/>
        </w:rPr>
        <w:t>m and it plays a role in the received interference by the FSS antenna. Increasing the antenna height increases the required separation distance.</w:t>
      </w:r>
    </w:p>
    <w:p w14:paraId="6C248A1D" w14:textId="7EDC8A27" w:rsidR="00657336" w:rsidRPr="009456D8" w:rsidRDefault="00657336" w:rsidP="00375961">
      <w:pPr>
        <w:rPr>
          <w:rStyle w:val="ECCParagraph"/>
        </w:rPr>
      </w:pPr>
      <w:r w:rsidRPr="009456D8">
        <w:rPr>
          <w:rStyle w:val="ECCParagraph"/>
        </w:rPr>
        <w:t>Impact of environment between the transmitting BS and receiving FSS earth station plays a key role in the level of interference recei</w:t>
      </w:r>
      <w:r w:rsidR="002F052C" w:rsidRPr="009456D8">
        <w:rPr>
          <w:rStyle w:val="ECCParagraph"/>
        </w:rPr>
        <w:t xml:space="preserve">ved by the victim FSS system. </w:t>
      </w:r>
      <w:r w:rsidR="000C43F1" w:rsidRPr="009456D8">
        <w:rPr>
          <w:rStyle w:val="ECCParagraph"/>
        </w:rPr>
        <w:t>In some cases</w:t>
      </w:r>
      <w:r w:rsidR="007F43E2" w:rsidRPr="009456D8">
        <w:rPr>
          <w:rStyle w:val="ECCParagraph"/>
        </w:rPr>
        <w:t>,</w:t>
      </w:r>
      <w:r w:rsidR="000C43F1" w:rsidRPr="009456D8">
        <w:rPr>
          <w:rStyle w:val="ECCParagraph"/>
        </w:rPr>
        <w:t xml:space="preserve"> a</w:t>
      </w:r>
      <w:r w:rsidR="002F052C" w:rsidRPr="009456D8">
        <w:rPr>
          <w:rStyle w:val="ECCParagraph"/>
        </w:rPr>
        <w:t xml:space="preserve"> hilly</w:t>
      </w:r>
      <w:r w:rsidRPr="009456D8">
        <w:rPr>
          <w:rStyle w:val="ECCParagraph"/>
        </w:rPr>
        <w:t xml:space="preserve"> terrain reduces the likelihood of interference compared to a flat terrain.</w:t>
      </w:r>
    </w:p>
    <w:p w14:paraId="56FF711F" w14:textId="170C2B6B" w:rsidR="00657336" w:rsidRPr="009456D8" w:rsidRDefault="00657336" w:rsidP="00375961">
      <w:pPr>
        <w:rPr>
          <w:rStyle w:val="ECCParagraph"/>
        </w:rPr>
      </w:pPr>
      <w:r w:rsidRPr="009456D8">
        <w:rPr>
          <w:rStyle w:val="ECCParagraph"/>
        </w:rPr>
        <w:t>Sensitivity analysis was also conducted, which extended further some of the values used for these parameters</w:t>
      </w:r>
      <w:r w:rsidR="0057714C" w:rsidRPr="009456D8">
        <w:rPr>
          <w:rStyle w:val="ECCParagraph"/>
        </w:rPr>
        <w:t>.</w:t>
      </w:r>
    </w:p>
    <w:p w14:paraId="7151B879" w14:textId="30ACC11F" w:rsidR="00A17A3C" w:rsidRPr="009456D8" w:rsidRDefault="00A17A3C" w:rsidP="00A17A3C">
      <w:pPr>
        <w:rPr>
          <w:rStyle w:val="ECCParagraph"/>
        </w:rPr>
      </w:pPr>
      <w:r w:rsidRPr="009456D8">
        <w:rPr>
          <w:rStyle w:val="ECCParagraph"/>
        </w:rPr>
        <w:lastRenderedPageBreak/>
        <w:t xml:space="preserve">Based on the assumptions considered in this study, the analysis </w:t>
      </w:r>
      <w:r w:rsidR="000D1DE1" w:rsidRPr="009456D8">
        <w:rPr>
          <w:rStyle w:val="ECCParagraph"/>
        </w:rPr>
        <w:t>shows</w:t>
      </w:r>
      <w:r w:rsidRPr="009456D8">
        <w:rPr>
          <w:rStyle w:val="ECCParagraph"/>
        </w:rPr>
        <w:t xml:space="preserve"> that whe</w:t>
      </w:r>
      <w:r w:rsidR="006916E5" w:rsidRPr="009456D8">
        <w:rPr>
          <w:rStyle w:val="ECCParagraph"/>
        </w:rPr>
        <w:t>re</w:t>
      </w:r>
      <w:r w:rsidRPr="009456D8">
        <w:rPr>
          <w:rStyle w:val="ECCParagraph"/>
        </w:rPr>
        <w:t xml:space="preserve"> there is a necessity to protect an FSS ES, the following specific actions or measures could be implemented, as appropriate:</w:t>
      </w:r>
      <w:r w:rsidRPr="009456D8">
        <w:rPr>
          <w:rStyle w:val="ECCParagraph"/>
        </w:rPr>
        <w:tab/>
      </w:r>
    </w:p>
    <w:p w14:paraId="524323D8" w14:textId="0749D2F9" w:rsidR="00A17A3C" w:rsidRPr="009456D8" w:rsidRDefault="00A17A3C" w:rsidP="00475132">
      <w:pPr>
        <w:pStyle w:val="ECCBulletsLv1"/>
        <w:rPr>
          <w:rStyle w:val="ECCParagraph"/>
        </w:rPr>
      </w:pPr>
      <w:r w:rsidRPr="009456D8">
        <w:rPr>
          <w:rStyle w:val="ECCParagraph"/>
        </w:rPr>
        <w:t xml:space="preserve">Blocks of vegetation or building that stand in the direct line between the two antennas create clutter loss that attenuates the power of interfering signal. Therefore, it is </w:t>
      </w:r>
      <w:r w:rsidR="000D1DE1" w:rsidRPr="009456D8">
        <w:rPr>
          <w:rStyle w:val="ECCParagraph"/>
        </w:rPr>
        <w:t>beneficial</w:t>
      </w:r>
      <w:r w:rsidRPr="009456D8">
        <w:rPr>
          <w:rStyle w:val="ECCParagraph"/>
        </w:rPr>
        <w:t xml:space="preserve"> to avoid positioning a WBB LMP BS antenna at any place where there is line of sight and direct visibility with an FSS earth station</w:t>
      </w:r>
      <w:r w:rsidR="00980F87">
        <w:rPr>
          <w:rStyle w:val="ECCParagraph"/>
        </w:rPr>
        <w:t>;</w:t>
      </w:r>
    </w:p>
    <w:p w14:paraId="3866F86F" w14:textId="362F4B76" w:rsidR="007D0795" w:rsidRPr="009456D8" w:rsidRDefault="007D0795" w:rsidP="00475132">
      <w:pPr>
        <w:pStyle w:val="ECCBulletsLv1"/>
        <w:rPr>
          <w:rStyle w:val="ECCParagraph"/>
        </w:rPr>
      </w:pPr>
      <w:r w:rsidRPr="009456D8">
        <w:rPr>
          <w:rStyle w:val="ECCParagraph"/>
        </w:rPr>
        <w:t>Deploying the lower power of the WBB BS at the lowest altitude above ground level benefits the sharing result and reduces the separation required between WBB LMP and FSS ES</w:t>
      </w:r>
      <w:r w:rsidR="00980F87">
        <w:rPr>
          <w:rStyle w:val="ECCParagraph"/>
        </w:rPr>
        <w:t>;</w:t>
      </w:r>
    </w:p>
    <w:p w14:paraId="74C3093B" w14:textId="4F6EBFC3" w:rsidR="00A17A3C" w:rsidRPr="009456D8" w:rsidRDefault="00A17A3C" w:rsidP="00475132">
      <w:pPr>
        <w:pStyle w:val="ECCBulletsLv1"/>
        <w:rPr>
          <w:rStyle w:val="ECCParagraph"/>
        </w:rPr>
      </w:pPr>
      <w:r w:rsidRPr="009456D8">
        <w:rPr>
          <w:rStyle w:val="ECCParagraph"/>
        </w:rPr>
        <w:t xml:space="preserve">Avoiding pointing the WBB LMP towards the FSS earth station reduces the level of interference received at the FSS receiver, thus reducing the required separation distance. It is therefore </w:t>
      </w:r>
      <w:r w:rsidR="007D0795" w:rsidRPr="009456D8">
        <w:rPr>
          <w:rStyle w:val="ECCParagraph"/>
        </w:rPr>
        <w:t>suitable</w:t>
      </w:r>
      <w:r w:rsidRPr="009456D8">
        <w:rPr>
          <w:rStyle w:val="ECCParagraph"/>
        </w:rPr>
        <w:t xml:space="preserve"> to position the WBB LMP BS antenna so that it does not point in the direction of the FSS earth station that would be seen, in the best case, from the backside lobe where the BS antenna gain is the lowest</w:t>
      </w:r>
      <w:r w:rsidR="00980F87">
        <w:rPr>
          <w:rStyle w:val="ECCParagraph"/>
        </w:rPr>
        <w:t>;</w:t>
      </w:r>
    </w:p>
    <w:p w14:paraId="79460E9F" w14:textId="71069E9C" w:rsidR="00A17A3C" w:rsidRPr="009456D8" w:rsidRDefault="007D0795" w:rsidP="00475132">
      <w:pPr>
        <w:pStyle w:val="ECCBulletsLv1"/>
        <w:rPr>
          <w:rStyle w:val="ECCParagraph"/>
        </w:rPr>
      </w:pPr>
      <w:r w:rsidRPr="009456D8">
        <w:rPr>
          <w:rStyle w:val="ECCParagraph"/>
        </w:rPr>
        <w:t>Using</w:t>
      </w:r>
      <w:r w:rsidR="00A17A3C" w:rsidRPr="009456D8">
        <w:rPr>
          <w:rStyle w:val="ECCParagraph"/>
        </w:rPr>
        <w:t xml:space="preserve"> terrain data </w:t>
      </w:r>
      <w:r w:rsidRPr="009456D8">
        <w:rPr>
          <w:rStyle w:val="ECCParagraph"/>
        </w:rPr>
        <w:t>could</w:t>
      </w:r>
      <w:r w:rsidR="00A17A3C" w:rsidRPr="009456D8">
        <w:rPr>
          <w:rStyle w:val="ECCParagraph"/>
        </w:rPr>
        <w:t xml:space="preserve"> enhance the analysis and define more accurate conditions of operation of the two systems. </w:t>
      </w:r>
    </w:p>
    <w:p w14:paraId="5E5F328B" w14:textId="088F6E39" w:rsidR="00713753" w:rsidRPr="009456D8" w:rsidRDefault="000D1DE1" w:rsidP="00375961">
      <w:pPr>
        <w:rPr>
          <w:rStyle w:val="ECCParagraph"/>
        </w:rPr>
      </w:pPr>
      <w:r w:rsidRPr="009456D8">
        <w:rPr>
          <w:rStyle w:val="ECCParagraph"/>
        </w:rPr>
        <w:t>Finally, the</w:t>
      </w:r>
      <w:r w:rsidR="0077746D" w:rsidRPr="009456D8">
        <w:rPr>
          <w:rStyle w:val="ECCParagraph"/>
        </w:rPr>
        <w:t xml:space="preserve"> study </w:t>
      </w:r>
      <w:r w:rsidRPr="009456D8">
        <w:rPr>
          <w:rStyle w:val="ECCParagraph"/>
        </w:rPr>
        <w:t xml:space="preserve">concludes </w:t>
      </w:r>
      <w:r w:rsidR="000C43F1" w:rsidRPr="009456D8">
        <w:rPr>
          <w:rStyle w:val="ECCParagraph"/>
        </w:rPr>
        <w:t>that</w:t>
      </w:r>
      <w:r w:rsidR="0077746D" w:rsidRPr="009456D8">
        <w:rPr>
          <w:rStyle w:val="ECCParagraph"/>
        </w:rPr>
        <w:t xml:space="preserve"> a coordination distance </w:t>
      </w:r>
      <w:r w:rsidR="000C43F1" w:rsidRPr="009456D8">
        <w:rPr>
          <w:rStyle w:val="ECCParagraph"/>
        </w:rPr>
        <w:t>of 40</w:t>
      </w:r>
      <w:r w:rsidR="00A37FA6" w:rsidRPr="009456D8">
        <w:rPr>
          <w:rStyle w:val="ECCParagraph"/>
        </w:rPr>
        <w:t> </w:t>
      </w:r>
      <w:r w:rsidR="000C43F1" w:rsidRPr="009456D8">
        <w:rPr>
          <w:rStyle w:val="ECCParagraph"/>
        </w:rPr>
        <w:t xml:space="preserve">km </w:t>
      </w:r>
      <w:r w:rsidR="0077746D" w:rsidRPr="009456D8">
        <w:rPr>
          <w:rStyle w:val="ECCParagraph"/>
        </w:rPr>
        <w:t>around an FSS ES location</w:t>
      </w:r>
      <w:r w:rsidR="00713753" w:rsidRPr="009456D8">
        <w:rPr>
          <w:rStyle w:val="ECCParagraph"/>
        </w:rPr>
        <w:t>, with no consideration of terrain,</w:t>
      </w:r>
      <w:r w:rsidR="0077746D" w:rsidRPr="009456D8">
        <w:rPr>
          <w:rStyle w:val="ECCParagraph"/>
        </w:rPr>
        <w:t xml:space="preserve"> </w:t>
      </w:r>
      <w:r w:rsidR="000C43F1" w:rsidRPr="009456D8">
        <w:rPr>
          <w:rStyle w:val="ECCParagraph"/>
        </w:rPr>
        <w:t>is</w:t>
      </w:r>
      <w:r w:rsidR="0077746D" w:rsidRPr="009456D8">
        <w:rPr>
          <w:rStyle w:val="ECCParagraph"/>
        </w:rPr>
        <w:t xml:space="preserve"> suitable to protect FSS ES receivers</w:t>
      </w:r>
      <w:r w:rsidR="000C43F1" w:rsidRPr="009456D8">
        <w:rPr>
          <w:rStyle w:val="ECCParagraph"/>
        </w:rPr>
        <w:t>. B</w:t>
      </w:r>
      <w:r w:rsidR="00657336" w:rsidRPr="009456D8">
        <w:rPr>
          <w:rStyle w:val="ECCParagraph"/>
        </w:rPr>
        <w:t xml:space="preserve">elow </w:t>
      </w:r>
      <w:r w:rsidR="000C43F1" w:rsidRPr="009456D8">
        <w:rPr>
          <w:rStyle w:val="ECCParagraph"/>
        </w:rPr>
        <w:t xml:space="preserve">that distance the use of one </w:t>
      </w:r>
      <w:r w:rsidR="00657336" w:rsidRPr="009456D8">
        <w:rPr>
          <w:rStyle w:val="ECCParagraph"/>
        </w:rPr>
        <w:t xml:space="preserve">or combination of some of the various mitigation techniques mentioned </w:t>
      </w:r>
      <w:r w:rsidR="000A1794" w:rsidRPr="009456D8">
        <w:rPr>
          <w:rStyle w:val="ECCParagraph"/>
        </w:rPr>
        <w:t xml:space="preserve">above </w:t>
      </w:r>
      <w:r w:rsidR="00657336" w:rsidRPr="009456D8">
        <w:rPr>
          <w:rStyle w:val="ECCParagraph"/>
        </w:rPr>
        <w:t xml:space="preserve">could be implemented </w:t>
      </w:r>
      <w:r w:rsidR="000A1794" w:rsidRPr="009456D8">
        <w:rPr>
          <w:rStyle w:val="ECCParagraph"/>
        </w:rPr>
        <w:t>on a case</w:t>
      </w:r>
      <w:r w:rsidR="00813446" w:rsidRPr="009456D8">
        <w:rPr>
          <w:rStyle w:val="ECCParagraph"/>
        </w:rPr>
        <w:t>-</w:t>
      </w:r>
      <w:r w:rsidR="000A1794" w:rsidRPr="009456D8">
        <w:rPr>
          <w:rStyle w:val="ECCParagraph"/>
        </w:rPr>
        <w:t>by</w:t>
      </w:r>
      <w:r w:rsidR="00813446" w:rsidRPr="009456D8">
        <w:rPr>
          <w:rStyle w:val="ECCParagraph"/>
        </w:rPr>
        <w:t>-</w:t>
      </w:r>
      <w:r w:rsidR="000A1794" w:rsidRPr="009456D8">
        <w:rPr>
          <w:rStyle w:val="ECCParagraph"/>
        </w:rPr>
        <w:t>case basis</w:t>
      </w:r>
      <w:r w:rsidR="00657336" w:rsidRPr="009456D8">
        <w:rPr>
          <w:rStyle w:val="ECCParagraph"/>
        </w:rPr>
        <w:t xml:space="preserve"> to minimi</w:t>
      </w:r>
      <w:r w:rsidR="00C82ED6">
        <w:rPr>
          <w:rStyle w:val="ECCParagraph"/>
        </w:rPr>
        <w:t>s</w:t>
      </w:r>
      <w:r w:rsidR="00657336" w:rsidRPr="009456D8">
        <w:rPr>
          <w:rStyle w:val="ECCParagraph"/>
        </w:rPr>
        <w:t>e the interference received</w:t>
      </w:r>
      <w:r w:rsidR="000A1794" w:rsidRPr="009456D8">
        <w:rPr>
          <w:rStyle w:val="ECCParagraph"/>
        </w:rPr>
        <w:t xml:space="preserve">, </w:t>
      </w:r>
      <w:r w:rsidR="00657336" w:rsidRPr="009456D8">
        <w:rPr>
          <w:rStyle w:val="ECCParagraph"/>
        </w:rPr>
        <w:t>reduce the required separation distance between the WBB LMP and the FSS earth station</w:t>
      </w:r>
      <w:r w:rsidR="000C43F1" w:rsidRPr="009456D8">
        <w:rPr>
          <w:rStyle w:val="ECCParagraph"/>
        </w:rPr>
        <w:t>s</w:t>
      </w:r>
      <w:r w:rsidR="000A1794" w:rsidRPr="009456D8">
        <w:rPr>
          <w:rStyle w:val="ECCParagraph"/>
        </w:rPr>
        <w:t xml:space="preserve"> and facilitate the deployment of </w:t>
      </w:r>
      <w:r w:rsidR="003B354A" w:rsidRPr="009456D8">
        <w:rPr>
          <w:rStyle w:val="ECCParagraph"/>
        </w:rPr>
        <w:t xml:space="preserve">WBB </w:t>
      </w:r>
      <w:r w:rsidR="000A1794" w:rsidRPr="009456D8">
        <w:rPr>
          <w:rStyle w:val="ECCParagraph"/>
        </w:rPr>
        <w:t xml:space="preserve">LMP </w:t>
      </w:r>
      <w:r w:rsidR="003B354A" w:rsidRPr="009456D8">
        <w:rPr>
          <w:rStyle w:val="ECCParagraph"/>
        </w:rPr>
        <w:t>networks</w:t>
      </w:r>
      <w:r w:rsidR="000A1794" w:rsidRPr="009456D8">
        <w:rPr>
          <w:rStyle w:val="ECCParagraph"/>
        </w:rPr>
        <w:t xml:space="preserve"> while protecting existing and future use of FSS systems</w:t>
      </w:r>
      <w:r w:rsidR="00657336" w:rsidRPr="009456D8">
        <w:rPr>
          <w:rStyle w:val="ECCParagraph"/>
        </w:rPr>
        <w:t>.</w:t>
      </w:r>
    </w:p>
    <w:p w14:paraId="2936A6BE" w14:textId="300F27E6" w:rsidR="00130CB9" w:rsidRPr="009456D8" w:rsidRDefault="00130CB9" w:rsidP="00375961">
      <w:pPr>
        <w:pStyle w:val="Heading3"/>
        <w:rPr>
          <w:rStyle w:val="ECCParagraph"/>
        </w:rPr>
      </w:pPr>
      <w:bookmarkStart w:id="308" w:name="_Toc167974703"/>
      <w:bookmarkStart w:id="309" w:name="_Toc168040973"/>
      <w:bookmarkStart w:id="310" w:name="_Toc168041533"/>
      <w:bookmarkStart w:id="311" w:name="_Toc155777274"/>
      <w:bookmarkStart w:id="312" w:name="_Toc160031488"/>
      <w:bookmarkStart w:id="313" w:name="_Toc160181054"/>
      <w:bookmarkStart w:id="314" w:name="_Toc172791747"/>
      <w:bookmarkEnd w:id="308"/>
      <w:bookmarkEnd w:id="309"/>
      <w:bookmarkEnd w:id="310"/>
      <w:r w:rsidRPr="009456D8">
        <w:rPr>
          <w:rStyle w:val="ECCParagraph"/>
        </w:rPr>
        <w:t xml:space="preserve">Study 6 – Sharing study between WBB LMP and FSS in the </w:t>
      </w:r>
      <w:r w:rsidR="008C6073">
        <w:rPr>
          <w:rStyle w:val="ECCParagraph"/>
        </w:rPr>
        <w:t xml:space="preserve">frequency </w:t>
      </w:r>
      <w:r w:rsidRPr="009456D8">
        <w:rPr>
          <w:rStyle w:val="ECCParagraph"/>
        </w:rPr>
        <w:t>band 3.8-4.2 GHz</w:t>
      </w:r>
      <w:bookmarkEnd w:id="311"/>
      <w:bookmarkEnd w:id="312"/>
      <w:bookmarkEnd w:id="313"/>
      <w:bookmarkEnd w:id="314"/>
    </w:p>
    <w:p w14:paraId="2123C66C" w14:textId="1C3A0E48"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11</w:t>
      </w:r>
      <w:r w:rsidR="00F80D7C">
        <w:rPr>
          <w:rStyle w:val="ECCParagraph"/>
        </w:rPr>
        <w:t xml:space="preserve"> </w:t>
      </w:r>
      <w:r w:rsidR="00F80D7C" w:rsidRPr="00B10E31">
        <w:t xml:space="preserve">which is attached to this </w:t>
      </w:r>
      <w:hyperlink r:id="rId37" w:history="1">
        <w:r w:rsidR="00F80D7C">
          <w:rPr>
            <w:rStyle w:val="Hyperlink"/>
          </w:rPr>
          <w:t>Report</w:t>
        </w:r>
      </w:hyperlink>
      <w:r w:rsidR="00797C1F" w:rsidRPr="009456D8">
        <w:rPr>
          <w:rStyle w:val="ECCParagraph"/>
        </w:rPr>
        <w:t>.</w:t>
      </w:r>
    </w:p>
    <w:p w14:paraId="1E2151B6" w14:textId="3DFAAFDE" w:rsidR="00751B93" w:rsidRPr="009456D8" w:rsidRDefault="00751B93" w:rsidP="00375961">
      <w:pPr>
        <w:rPr>
          <w:rStyle w:val="ECCParagraph"/>
        </w:rPr>
      </w:pPr>
      <w:r w:rsidRPr="009456D8">
        <w:rPr>
          <w:rStyle w:val="ECCParagraph"/>
        </w:rPr>
        <w:t xml:space="preserve">This sharing study analyses the interference scenario between WBB LMP transmitters and FSS receivers by simulating examples of two existing FSS </w:t>
      </w:r>
      <w:r w:rsidR="004200B8" w:rsidRPr="009456D8">
        <w:rPr>
          <w:rStyle w:val="ECCParagraph"/>
        </w:rPr>
        <w:t>earth stations</w:t>
      </w:r>
      <w:r w:rsidRPr="009456D8">
        <w:rPr>
          <w:rStyle w:val="ECCParagraph"/>
        </w:rPr>
        <w:t xml:space="preserve"> in Germany, using real terrain data and real ES parameters.</w:t>
      </w:r>
    </w:p>
    <w:p w14:paraId="7F487E0B" w14:textId="5539A606" w:rsidR="00751B93" w:rsidRPr="009456D8" w:rsidRDefault="00751B93" w:rsidP="00375961">
      <w:pPr>
        <w:rPr>
          <w:rStyle w:val="ECCParagraph"/>
        </w:rPr>
      </w:pPr>
      <w:r w:rsidRPr="009456D8">
        <w:rPr>
          <w:rStyle w:val="ECCParagraph"/>
        </w:rPr>
        <w:t xml:space="preserve">This sensitivity study is a complement to the theoretical approaches by applying the agreed WBB LMP </w:t>
      </w:r>
      <w:r w:rsidR="00A9507E" w:rsidRPr="009456D8">
        <w:rPr>
          <w:rStyle w:val="ECCParagraph"/>
        </w:rPr>
        <w:t>base station (</w:t>
      </w:r>
      <w:r w:rsidRPr="009456D8">
        <w:rPr>
          <w:rStyle w:val="ECCParagraph"/>
        </w:rPr>
        <w:t>BS</w:t>
      </w:r>
      <w:r w:rsidR="00A9507E" w:rsidRPr="009456D8">
        <w:rPr>
          <w:rStyle w:val="ECCParagraph"/>
        </w:rPr>
        <w:t>)</w:t>
      </w:r>
      <w:r w:rsidRPr="009456D8">
        <w:rPr>
          <w:rStyle w:val="ECCParagraph"/>
        </w:rPr>
        <w:t xml:space="preserve"> parameters to realistic </w:t>
      </w:r>
      <w:r w:rsidR="004200B8" w:rsidRPr="009456D8">
        <w:rPr>
          <w:rStyle w:val="ECCParagraph"/>
        </w:rPr>
        <w:t>earth station</w:t>
      </w:r>
      <w:r w:rsidRPr="009456D8">
        <w:rPr>
          <w:rStyle w:val="ECCParagraph"/>
        </w:rPr>
        <w:t xml:space="preserve"> scenarios. </w:t>
      </w:r>
    </w:p>
    <w:p w14:paraId="1B185E6A" w14:textId="74D9C704" w:rsidR="00751B93" w:rsidRPr="009456D8" w:rsidRDefault="00751B93" w:rsidP="00375961">
      <w:pPr>
        <w:rPr>
          <w:rStyle w:val="ECCParagraph"/>
        </w:rPr>
      </w:pPr>
      <w:r w:rsidRPr="009456D8">
        <w:rPr>
          <w:rStyle w:val="ECCParagraph"/>
        </w:rPr>
        <w:t xml:space="preserve">The study is based on </w:t>
      </w:r>
      <w:r w:rsidRPr="00084A3F">
        <w:rPr>
          <w:rStyle w:val="ECCParagraph"/>
        </w:rPr>
        <w:t>MATLAB</w:t>
      </w:r>
      <w:r w:rsidRPr="009456D8">
        <w:rPr>
          <w:rStyle w:val="ECCParagraph"/>
        </w:rPr>
        <w:t xml:space="preserve"> simulations using </w:t>
      </w:r>
      <w:r w:rsidR="00D01359" w:rsidRPr="009456D8">
        <w:rPr>
          <w:rStyle w:val="ECCParagraph"/>
        </w:rPr>
        <w:t xml:space="preserve">Recommendation </w:t>
      </w:r>
      <w:r w:rsidRPr="009456D8">
        <w:rPr>
          <w:rStyle w:val="ECCParagraph"/>
        </w:rPr>
        <w:t xml:space="preserve">ITU-R P.452-17 </w:t>
      </w:r>
      <w:r w:rsidR="00A9507E" w:rsidRPr="009456D8">
        <w:rPr>
          <w:rStyle w:val="ECCParagraph"/>
        </w:rPr>
        <w:fldChar w:fldCharType="begin"/>
      </w:r>
      <w:r w:rsidR="00A9507E" w:rsidRPr="009456D8">
        <w:rPr>
          <w:rStyle w:val="ECCParagraph"/>
        </w:rPr>
        <w:instrText xml:space="preserve"> REF _Ref161929483 \n \h </w:instrText>
      </w:r>
      <w:r w:rsidR="003B354A" w:rsidRPr="009456D8">
        <w:rPr>
          <w:rStyle w:val="ECCParagraph"/>
        </w:rPr>
        <w:instrText xml:space="preserve"> \* MERGEFORMAT </w:instrText>
      </w:r>
      <w:r w:rsidR="00A9507E" w:rsidRPr="009456D8">
        <w:rPr>
          <w:rStyle w:val="ECCParagraph"/>
        </w:rPr>
      </w:r>
      <w:r w:rsidR="00A9507E" w:rsidRPr="009456D8">
        <w:rPr>
          <w:rStyle w:val="ECCParagraph"/>
        </w:rPr>
        <w:fldChar w:fldCharType="separate"/>
      </w:r>
      <w:r w:rsidR="00C12604" w:rsidRPr="009456D8">
        <w:rPr>
          <w:rStyle w:val="ECCParagraph"/>
        </w:rPr>
        <w:t>[19]</w:t>
      </w:r>
      <w:r w:rsidR="00A9507E" w:rsidRPr="009456D8">
        <w:rPr>
          <w:rStyle w:val="ECCParagraph"/>
        </w:rPr>
        <w:fldChar w:fldCharType="end"/>
      </w:r>
      <w:r w:rsidRPr="009456D8">
        <w:rPr>
          <w:rStyle w:val="ECCParagraph"/>
        </w:rPr>
        <w:t xml:space="preserve"> and terrain data (DTM) (no clutter heights used along the path) in combination with </w:t>
      </w:r>
      <w:r w:rsidR="00D01359" w:rsidRPr="009456D8">
        <w:rPr>
          <w:rStyle w:val="ECCParagraph"/>
        </w:rPr>
        <w:t xml:space="preserve">Recommendation </w:t>
      </w:r>
      <w:r w:rsidRPr="009456D8">
        <w:rPr>
          <w:rStyle w:val="ECCParagraph"/>
        </w:rPr>
        <w:t>ITU-R P.2108-1</w:t>
      </w:r>
      <w:r w:rsidR="00367B38" w:rsidRPr="009456D8">
        <w:rPr>
          <w:rStyle w:val="ECCParagraph"/>
        </w:rPr>
        <w:t>,</w:t>
      </w:r>
      <w:r w:rsidRPr="009456D8">
        <w:rPr>
          <w:rStyle w:val="ECCParagraph"/>
        </w:rPr>
        <w:t xml:space="preserve"> section 3.1 </w:t>
      </w:r>
      <w:r w:rsidR="003E72DB" w:rsidRPr="009456D8">
        <w:rPr>
          <w:rStyle w:val="ECCParagraph"/>
        </w:rPr>
        <w:fldChar w:fldCharType="begin"/>
      </w:r>
      <w:r w:rsidR="003E72DB" w:rsidRPr="009456D8">
        <w:rPr>
          <w:rStyle w:val="ECCParagraph"/>
        </w:rPr>
        <w:instrText xml:space="preserve"> REF _Ref160714413 \r \h  \* MERGEFORMAT </w:instrText>
      </w:r>
      <w:r w:rsidR="003E72DB" w:rsidRPr="009456D8">
        <w:rPr>
          <w:rStyle w:val="ECCParagraph"/>
        </w:rPr>
      </w:r>
      <w:r w:rsidR="003E72DB" w:rsidRPr="009456D8">
        <w:rPr>
          <w:rStyle w:val="ECCParagraph"/>
        </w:rPr>
        <w:fldChar w:fldCharType="separate"/>
      </w:r>
      <w:r w:rsidR="003E72DB" w:rsidRPr="009456D8">
        <w:rPr>
          <w:rStyle w:val="ECCParagraph"/>
        </w:rPr>
        <w:t>[15]</w:t>
      </w:r>
      <w:r w:rsidR="003E72DB" w:rsidRPr="009456D8">
        <w:rPr>
          <w:rStyle w:val="ECCParagraph"/>
        </w:rPr>
        <w:fldChar w:fldCharType="end"/>
      </w:r>
      <w:r w:rsidR="003E72DB" w:rsidRPr="009456D8">
        <w:rPr>
          <w:rStyle w:val="ECCParagraph"/>
        </w:rPr>
        <w:t xml:space="preserve"> </w:t>
      </w:r>
      <w:r w:rsidRPr="009456D8">
        <w:rPr>
          <w:rStyle w:val="ECCParagraph"/>
        </w:rPr>
        <w:t>(“representative clutter section”)</w:t>
      </w:r>
      <w:r w:rsidR="00FD6E3B" w:rsidRPr="009456D8">
        <w:rPr>
          <w:rStyle w:val="ECCParagraph"/>
        </w:rPr>
        <w:t xml:space="preserve"> </w:t>
      </w:r>
      <w:r w:rsidRPr="009456D8">
        <w:rPr>
          <w:rStyle w:val="ECCParagraph"/>
        </w:rPr>
        <w:t xml:space="preserve">to provide more realistic path loss results than the same Recommendations using section 3.2 (“statistical clutter section) instead. The results for both sections of </w:t>
      </w:r>
      <w:r w:rsidR="00D01359" w:rsidRPr="009456D8">
        <w:rPr>
          <w:rStyle w:val="ECCParagraph"/>
        </w:rPr>
        <w:t xml:space="preserve">Recommendation </w:t>
      </w:r>
      <w:r w:rsidRPr="009456D8">
        <w:rPr>
          <w:rStyle w:val="ECCParagraph"/>
        </w:rPr>
        <w:t xml:space="preserve">ITU-R P.2108-1 are included to show their differences in combination with real deployment data. The simulation results show that the separation distances required to protect FSS </w:t>
      </w:r>
      <w:r w:rsidR="004200B8" w:rsidRPr="009456D8">
        <w:rPr>
          <w:rStyle w:val="ECCParagraph"/>
        </w:rPr>
        <w:t>earth station</w:t>
      </w:r>
      <w:r w:rsidRPr="009456D8">
        <w:rPr>
          <w:rStyle w:val="ECCParagraph"/>
        </w:rPr>
        <w:t xml:space="preserve"> from WBB LMP BS go up to 70 km for WBB MP BS (for long</w:t>
      </w:r>
      <w:r w:rsidR="00A9507E" w:rsidRPr="009456D8">
        <w:rPr>
          <w:rStyle w:val="ECCParagraph"/>
        </w:rPr>
        <w:t>-</w:t>
      </w:r>
      <w:r w:rsidRPr="009456D8">
        <w:rPr>
          <w:rStyle w:val="ECCParagraph"/>
        </w:rPr>
        <w:t>term criteria) and up to 17 km for WBB LP BS (for long</w:t>
      </w:r>
      <w:r w:rsidR="00A9507E" w:rsidRPr="009456D8">
        <w:rPr>
          <w:rStyle w:val="ECCParagraph"/>
        </w:rPr>
        <w:t>-</w:t>
      </w:r>
      <w:r w:rsidRPr="009456D8">
        <w:rPr>
          <w:rStyle w:val="ECCParagraph"/>
        </w:rPr>
        <w:t xml:space="preserve">term criteria) when simulated with real terrain data and using the clutter correction in </w:t>
      </w:r>
      <w:r w:rsidR="00D01359" w:rsidRPr="009456D8">
        <w:rPr>
          <w:rStyle w:val="ECCParagraph"/>
        </w:rPr>
        <w:t xml:space="preserve">Recommendation </w:t>
      </w:r>
      <w:r w:rsidRPr="009456D8">
        <w:rPr>
          <w:rStyle w:val="ECCParagraph"/>
        </w:rPr>
        <w:t>ITU-R P.2108-1</w:t>
      </w:r>
      <w:r w:rsidR="00D01359" w:rsidRPr="009456D8">
        <w:rPr>
          <w:rStyle w:val="ECCParagraph"/>
        </w:rPr>
        <w:t>,</w:t>
      </w:r>
      <w:r w:rsidRPr="009456D8">
        <w:rPr>
          <w:rStyle w:val="ECCParagraph"/>
        </w:rPr>
        <w:t xml:space="preserve"> section 3.1 (representative clutter). Additional calculations are performed to highlight the impact of using statistical clutter value (</w:t>
      </w:r>
      <w:r w:rsidR="00D01359" w:rsidRPr="009456D8">
        <w:rPr>
          <w:rStyle w:val="ECCParagraph"/>
        </w:rPr>
        <w:t xml:space="preserve">Recommendation </w:t>
      </w:r>
      <w:r w:rsidRPr="009456D8">
        <w:rPr>
          <w:rStyle w:val="ECCParagraph"/>
        </w:rPr>
        <w:t>ITU-R P.2108-1</w:t>
      </w:r>
      <w:r w:rsidR="00FD6E3B" w:rsidRPr="009456D8">
        <w:rPr>
          <w:rStyle w:val="ECCParagraph"/>
        </w:rPr>
        <w:t>,</w:t>
      </w:r>
      <w:r w:rsidRPr="009456D8">
        <w:rPr>
          <w:rStyle w:val="ECCParagraph"/>
        </w:rPr>
        <w:t xml:space="preserve"> section 3.2) for the clutter attenuation.</w:t>
      </w:r>
    </w:p>
    <w:p w14:paraId="62507445" w14:textId="2D3D8B4A" w:rsidR="00130CB9" w:rsidRPr="009456D8" w:rsidRDefault="00751B93" w:rsidP="00375961">
      <w:pPr>
        <w:rPr>
          <w:rStyle w:val="ECCParagraph"/>
        </w:rPr>
      </w:pPr>
      <w:r w:rsidRPr="009456D8">
        <w:rPr>
          <w:rStyle w:val="ECCParagraph"/>
        </w:rPr>
        <w:t xml:space="preserve">The different sensitivity simulations in this study show that the resulting interference distances are highly dependent on realistic assumptions like the local terrain data and actual antenna height of the WBB LMP BS to ensure the protection of existing FSS </w:t>
      </w:r>
      <w:r w:rsidR="004200B8" w:rsidRPr="009456D8">
        <w:rPr>
          <w:rStyle w:val="ECCParagraph"/>
        </w:rPr>
        <w:t>earth station</w:t>
      </w:r>
      <w:r w:rsidRPr="009456D8">
        <w:rPr>
          <w:rStyle w:val="ECCParagraph"/>
        </w:rPr>
        <w:t xml:space="preserve"> from the WBB LMP BS.</w:t>
      </w:r>
    </w:p>
    <w:p w14:paraId="30A798D9" w14:textId="282A17E0" w:rsidR="00130CB9" w:rsidRPr="009456D8" w:rsidRDefault="00130CB9" w:rsidP="00375961">
      <w:pPr>
        <w:pStyle w:val="Heading3"/>
        <w:rPr>
          <w:rStyle w:val="ECCParagraph"/>
        </w:rPr>
      </w:pPr>
      <w:bookmarkStart w:id="315" w:name="_Toc155777275"/>
      <w:bookmarkStart w:id="316" w:name="_Toc160031489"/>
      <w:bookmarkStart w:id="317" w:name="_Toc160181055"/>
      <w:bookmarkStart w:id="318" w:name="_Toc172791748"/>
      <w:r w:rsidRPr="009456D8">
        <w:rPr>
          <w:rStyle w:val="ECCParagraph"/>
        </w:rPr>
        <w:t>Study</w:t>
      </w:r>
      <w:r w:rsidR="00442D13" w:rsidRPr="009456D8">
        <w:rPr>
          <w:rStyle w:val="ECCParagraph"/>
        </w:rPr>
        <w:t> </w:t>
      </w:r>
      <w:r w:rsidRPr="009456D8">
        <w:rPr>
          <w:rStyle w:val="ECCParagraph"/>
        </w:rPr>
        <w:t>7 – Additional sharing studies between WB</w:t>
      </w:r>
      <w:r w:rsidR="00577532" w:rsidRPr="009456D8">
        <w:rPr>
          <w:rStyle w:val="ECCParagraph"/>
        </w:rPr>
        <w:t>B</w:t>
      </w:r>
      <w:r w:rsidRPr="009456D8">
        <w:rPr>
          <w:rStyle w:val="ECCParagraph"/>
        </w:rPr>
        <w:t xml:space="preserve"> LMP base stations and FSS earth stations in the </w:t>
      </w:r>
      <w:r w:rsidR="008C6073">
        <w:rPr>
          <w:rStyle w:val="ECCParagraph"/>
        </w:rPr>
        <w:t xml:space="preserve">frequency </w:t>
      </w:r>
      <w:r w:rsidRPr="009456D8">
        <w:rPr>
          <w:rStyle w:val="ECCParagraph"/>
        </w:rPr>
        <w:t>band 3.8-4.2 GHz</w:t>
      </w:r>
      <w:bookmarkEnd w:id="315"/>
      <w:bookmarkEnd w:id="316"/>
      <w:bookmarkEnd w:id="317"/>
      <w:bookmarkEnd w:id="318"/>
    </w:p>
    <w:p w14:paraId="747FEEE7" w14:textId="0C68362C"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12</w:t>
      </w:r>
      <w:r w:rsidR="00F80D7C">
        <w:rPr>
          <w:rStyle w:val="ECCParagraph"/>
        </w:rPr>
        <w:t xml:space="preserve"> </w:t>
      </w:r>
      <w:r w:rsidR="00F80D7C" w:rsidRPr="00B10E31">
        <w:t xml:space="preserve">which is attached to this </w:t>
      </w:r>
      <w:hyperlink r:id="rId38" w:history="1">
        <w:r w:rsidR="00F80D7C">
          <w:rPr>
            <w:rStyle w:val="Hyperlink"/>
          </w:rPr>
          <w:t>Report</w:t>
        </w:r>
      </w:hyperlink>
      <w:r w:rsidR="00797C1F" w:rsidRPr="009456D8">
        <w:rPr>
          <w:rStyle w:val="ECCParagraph"/>
        </w:rPr>
        <w:t>.</w:t>
      </w:r>
    </w:p>
    <w:p w14:paraId="586CBF9D" w14:textId="099DCF3F" w:rsidR="003C5371" w:rsidRPr="009456D8" w:rsidRDefault="003C5371" w:rsidP="00375961">
      <w:pPr>
        <w:rPr>
          <w:rStyle w:val="ECCParagraph"/>
        </w:rPr>
      </w:pPr>
      <w:r w:rsidRPr="009456D8">
        <w:rPr>
          <w:rStyle w:val="ECCParagraph"/>
        </w:rPr>
        <w:t xml:space="preserve">In this study, interference analysis is conducted on various FSS earth stations, with antenna diameters ranging from 3 m to 32 m. </w:t>
      </w:r>
      <w:r w:rsidR="00C1119F" w:rsidRPr="009456D8">
        <w:rPr>
          <w:rStyle w:val="ECCParagraph"/>
        </w:rPr>
        <w:t>The</w:t>
      </w:r>
      <w:r w:rsidRPr="009456D8">
        <w:rPr>
          <w:rStyle w:val="ECCParagraph"/>
        </w:rPr>
        <w:t xml:space="preserve"> following specific assumptions </w:t>
      </w:r>
      <w:r w:rsidR="00C1119F" w:rsidRPr="009456D8">
        <w:rPr>
          <w:rStyle w:val="ECCParagraph"/>
        </w:rPr>
        <w:t xml:space="preserve">were </w:t>
      </w:r>
      <w:r w:rsidRPr="009456D8">
        <w:rPr>
          <w:rStyle w:val="ECCParagraph"/>
        </w:rPr>
        <w:t xml:space="preserve">considered in this study: </w:t>
      </w:r>
    </w:p>
    <w:p w14:paraId="5EFFD0C3" w14:textId="61B4D7D7" w:rsidR="003C5371" w:rsidRPr="009456D8" w:rsidRDefault="003C5371" w:rsidP="00375961">
      <w:pPr>
        <w:pStyle w:val="ECCBulletsLv1"/>
        <w:rPr>
          <w:rStyle w:val="ECCParagraph"/>
        </w:rPr>
      </w:pPr>
      <w:r w:rsidRPr="009456D8">
        <w:rPr>
          <w:rStyle w:val="ECCParagraph"/>
        </w:rPr>
        <w:t xml:space="preserve">maximum </w:t>
      </w:r>
      <w:r w:rsidR="00530F71" w:rsidRPr="00005F3B">
        <w:rPr>
          <w:rStyle w:val="ECCParagraph"/>
          <w:i/>
          <w:iCs/>
        </w:rPr>
        <w:t>e.i.r.p.</w:t>
      </w:r>
      <w:r w:rsidR="00530F71">
        <w:rPr>
          <w:rStyle w:val="ECCParagraph"/>
        </w:rPr>
        <w:t xml:space="preserve"> </w:t>
      </w:r>
      <w:r w:rsidRPr="009456D8">
        <w:rPr>
          <w:rStyle w:val="ECCParagraph"/>
        </w:rPr>
        <w:t>of 51 dBm of the WBB MP BS;</w:t>
      </w:r>
    </w:p>
    <w:p w14:paraId="16F8A3CE" w14:textId="77777777" w:rsidR="003C5371" w:rsidRPr="009456D8" w:rsidRDefault="003C5371" w:rsidP="00375961">
      <w:pPr>
        <w:pStyle w:val="ECCBulletsLv1"/>
        <w:rPr>
          <w:rStyle w:val="ECCParagraph"/>
        </w:rPr>
      </w:pPr>
      <w:r w:rsidRPr="009456D8">
        <w:rPr>
          <w:rStyle w:val="ECCParagraph"/>
        </w:rPr>
        <w:t>10 m of antenna height of the WBB MP BS;</w:t>
      </w:r>
    </w:p>
    <w:p w14:paraId="5BB0DCF1" w14:textId="77777777" w:rsidR="003C5371" w:rsidRPr="009456D8" w:rsidRDefault="003C5371" w:rsidP="00375961">
      <w:pPr>
        <w:pStyle w:val="ECCBulletsLv1"/>
        <w:rPr>
          <w:rStyle w:val="ECCParagraph"/>
        </w:rPr>
      </w:pPr>
      <w:r w:rsidRPr="009456D8">
        <w:rPr>
          <w:rStyle w:val="ECCParagraph"/>
        </w:rPr>
        <w:lastRenderedPageBreak/>
        <w:t>flat terrain;</w:t>
      </w:r>
    </w:p>
    <w:p w14:paraId="2B18F1DA" w14:textId="77777777" w:rsidR="003C5371" w:rsidRPr="009456D8" w:rsidRDefault="003C5371" w:rsidP="00375961">
      <w:pPr>
        <w:pStyle w:val="ECCBulletsLv1"/>
        <w:rPr>
          <w:rStyle w:val="ECCParagraph"/>
        </w:rPr>
      </w:pPr>
      <w:r w:rsidRPr="009456D8">
        <w:rPr>
          <w:rStyle w:val="ECCParagraph"/>
        </w:rPr>
        <w:t>urban scenario;</w:t>
      </w:r>
    </w:p>
    <w:p w14:paraId="77030C09" w14:textId="5918B26A" w:rsidR="003C5371" w:rsidRPr="009456D8" w:rsidRDefault="003C5371" w:rsidP="00375961">
      <w:pPr>
        <w:pStyle w:val="ECCBulletsLv1"/>
        <w:rPr>
          <w:rStyle w:val="ECCParagraph"/>
        </w:rPr>
      </w:pPr>
      <w:r w:rsidRPr="009456D8">
        <w:rPr>
          <w:rStyle w:val="ECCParagraph"/>
        </w:rPr>
        <w:t xml:space="preserve">clutter loss based on </w:t>
      </w:r>
      <w:r w:rsidR="0021256B" w:rsidRPr="009456D8">
        <w:rPr>
          <w:rStyle w:val="ECCParagraph"/>
        </w:rPr>
        <w:t>Recommendation</w:t>
      </w:r>
      <w:r w:rsidRPr="009456D8">
        <w:rPr>
          <w:rStyle w:val="ECCParagraph"/>
        </w:rPr>
        <w:t xml:space="preserve"> 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3B354A"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 with fixed percentage of locations equal to 50% (in line with the characteri</w:t>
      </w:r>
      <w:r w:rsidR="00FD6E3B" w:rsidRPr="009456D8">
        <w:rPr>
          <w:rStyle w:val="ECCParagraph"/>
        </w:rPr>
        <w:t>s</w:t>
      </w:r>
      <w:r w:rsidRPr="009456D8">
        <w:rPr>
          <w:rStyle w:val="ECCParagraph"/>
        </w:rPr>
        <w:t>ation of the clutter in urban scenario) on one end of the propagation path, based on the assumption that statistical clutter loss models should only be used to characterise clutter for urban and suburban scenarios when the radio path is not precisely known</w:t>
      </w:r>
      <w:r w:rsidR="0053772F">
        <w:rPr>
          <w:rStyle w:val="ECCParagraph"/>
        </w:rPr>
        <w:t>.</w:t>
      </w:r>
    </w:p>
    <w:p w14:paraId="4AF1BF4A" w14:textId="7CDD5BC8" w:rsidR="003C5371" w:rsidRPr="009456D8" w:rsidRDefault="00C1119F" w:rsidP="00375961">
      <w:pPr>
        <w:rPr>
          <w:rStyle w:val="ECCParagraph"/>
        </w:rPr>
      </w:pPr>
      <w:r w:rsidRPr="009456D8">
        <w:rPr>
          <w:rStyle w:val="ECCParagraph"/>
        </w:rPr>
        <w:t>S</w:t>
      </w:r>
      <w:r w:rsidR="003C5371" w:rsidRPr="009456D8">
        <w:rPr>
          <w:rStyle w:val="ECCParagraph"/>
        </w:rPr>
        <w:t xml:space="preserve">imulation results indicate that to prevent harmful interference from an WBB MP </w:t>
      </w:r>
      <w:r w:rsidRPr="009456D8">
        <w:rPr>
          <w:rStyle w:val="ECCParagraph"/>
        </w:rPr>
        <w:t xml:space="preserve">AAS </w:t>
      </w:r>
      <w:r w:rsidR="003C5371" w:rsidRPr="009456D8">
        <w:rPr>
          <w:rStyle w:val="ECCParagraph"/>
        </w:rPr>
        <w:t>BS, separation distances up to 23 km might be necessary in urban or suburban scenario. Additionally, it is noteworthy that larger AAS antenna arrays result in decreased separation distances due to the enhanced directivity of such arrays.</w:t>
      </w:r>
    </w:p>
    <w:p w14:paraId="374443D7" w14:textId="77777777" w:rsidR="003C5371" w:rsidRPr="009456D8" w:rsidRDefault="003C5371" w:rsidP="00375961">
      <w:pPr>
        <w:rPr>
          <w:rStyle w:val="ECCParagraph"/>
        </w:rPr>
      </w:pPr>
      <w:r w:rsidRPr="009456D8">
        <w:rPr>
          <w:rStyle w:val="ECCParagraph"/>
        </w:rPr>
        <w:t>Furthermore, for sensitivity analyses, additional assumptions on the user terminal (UE) deployments and the WBB BS activity factor are considered to determine their impact on the required separation distances to prevent harmful interference:</w:t>
      </w:r>
    </w:p>
    <w:p w14:paraId="50EB4D4C" w14:textId="59F75E2B" w:rsidR="003C5371" w:rsidRPr="009456D8" w:rsidRDefault="003C5371" w:rsidP="00375961">
      <w:pPr>
        <w:pStyle w:val="ECCBulletsLv1"/>
        <w:rPr>
          <w:rStyle w:val="ECCParagraph"/>
        </w:rPr>
      </w:pPr>
      <w:r w:rsidRPr="009456D8">
        <w:rPr>
          <w:rStyle w:val="ECCParagraph"/>
        </w:rPr>
        <w:t>Assuming that Hotspot deployments are similar to those for WBB MP networks, Rayleigh distribution for the UE ground distance from its BS is deemed suitable for non-public local networks provided that these networks are deployed where users are expected to remain in the local network cell, rather than moving between different cells as in MFCN networks</w:t>
      </w:r>
      <w:r w:rsidR="00AE1B17">
        <w:rPr>
          <w:rStyle w:val="ECCParagraph"/>
        </w:rPr>
        <w:t>;</w:t>
      </w:r>
    </w:p>
    <w:p w14:paraId="6E012D4E" w14:textId="77777777" w:rsidR="003C5371" w:rsidRPr="009456D8" w:rsidRDefault="003C5371" w:rsidP="00375961">
      <w:pPr>
        <w:pStyle w:val="ECCBulletsLv1"/>
        <w:rPr>
          <w:rStyle w:val="ECCParagraph"/>
        </w:rPr>
      </w:pPr>
      <w:r w:rsidRPr="009456D8">
        <w:rPr>
          <w:rStyle w:val="ECCParagraph"/>
        </w:rPr>
        <w:t>It is assumed that a WBB base station is active either 100% or 50% of the time, accounting for varying network loading factors. Considering a TDD activity factor of 75% for downlink (3:1), the equivalent activity factors become 75% (100%x0.75) and 37.5% (50%x0.75) respectively.</w:t>
      </w:r>
    </w:p>
    <w:p w14:paraId="3E33FB3A" w14:textId="531702EA" w:rsidR="003C5371" w:rsidRPr="009456D8" w:rsidRDefault="003C5371" w:rsidP="00375961">
      <w:pPr>
        <w:rPr>
          <w:rStyle w:val="ECCParagraph"/>
          <w:highlight w:val="yellow"/>
        </w:rPr>
      </w:pPr>
      <w:r w:rsidRPr="009456D8">
        <w:rPr>
          <w:rStyle w:val="ECCParagraph"/>
        </w:rPr>
        <w:t>This study shows that taking into account the mentioned factors leads to a reduction in distances. Depending on the cases considered the separation distance is reduced by a few km (2 km in one case) up to several km (16</w:t>
      </w:r>
      <w:r w:rsidR="00C1119F" w:rsidRPr="009456D8">
        <w:rPr>
          <w:rStyle w:val="ECCParagraph"/>
        </w:rPr>
        <w:t> </w:t>
      </w:r>
      <w:r w:rsidRPr="009456D8">
        <w:rPr>
          <w:rStyle w:val="ECCParagraph"/>
        </w:rPr>
        <w:t>km in one case). It is noted that the accuracy of these results can be improved if local clutter data is used instead of statistical clutter assumptions.</w:t>
      </w:r>
    </w:p>
    <w:p w14:paraId="624B0E4F" w14:textId="4EB6B7B2" w:rsidR="00EE1482" w:rsidRPr="009456D8" w:rsidRDefault="003C5371" w:rsidP="00375961">
      <w:pPr>
        <w:rPr>
          <w:rStyle w:val="ECCParagraph"/>
        </w:rPr>
      </w:pPr>
      <w:r w:rsidRPr="009456D8">
        <w:rPr>
          <w:rStyle w:val="ECCParagraph"/>
        </w:rPr>
        <w:t xml:space="preserve">Lastly, in the sensitivity analysis assessment for the short-term protection criterion, the results show that the separation distances are in the same range as for the long-term protection criterion (up to approximately 11.4 km for </w:t>
      </w:r>
      <w:r w:rsidR="003B354A" w:rsidRPr="009456D8">
        <w:rPr>
          <w:rStyle w:val="ECCParagraph"/>
        </w:rPr>
        <w:t>a specific</w:t>
      </w:r>
      <w:r w:rsidRPr="009456D8">
        <w:rPr>
          <w:rStyle w:val="ECCParagraph"/>
        </w:rPr>
        <w:t xml:space="preserve"> FSS </w:t>
      </w:r>
      <w:r w:rsidR="004200B8" w:rsidRPr="009456D8">
        <w:rPr>
          <w:rStyle w:val="ECCParagraph"/>
        </w:rPr>
        <w:t>earth station</w:t>
      </w:r>
      <w:r w:rsidRPr="009456D8">
        <w:rPr>
          <w:rStyle w:val="ECCParagraph"/>
        </w:rPr>
        <w:t xml:space="preserve"> case</w:t>
      </w:r>
      <w:r w:rsidR="003B354A" w:rsidRPr="009456D8">
        <w:rPr>
          <w:rStyle w:val="ECCParagraph"/>
        </w:rPr>
        <w:t xml:space="preserve"> in Germany</w:t>
      </w:r>
      <w:r w:rsidRPr="009456D8">
        <w:rPr>
          <w:rStyle w:val="ECCParagraph"/>
        </w:rPr>
        <w:t>). On the other hand, the short-term results are not significantly influenced by the activity factor, as the cumulative distribution function (CDF) curves exhibit steep slopes at the short-term low probabilities values, i.e. 0.005%.</w:t>
      </w:r>
    </w:p>
    <w:p w14:paraId="289F7DCC" w14:textId="77777777" w:rsidR="00130CB9" w:rsidRPr="009456D8" w:rsidRDefault="00130CB9" w:rsidP="00130CB9">
      <w:pPr>
        <w:pStyle w:val="Heading3"/>
        <w:rPr>
          <w:rStyle w:val="ECCParagraph"/>
        </w:rPr>
      </w:pPr>
      <w:bookmarkStart w:id="319" w:name="_Toc155777276"/>
      <w:bookmarkStart w:id="320" w:name="_Toc160031490"/>
      <w:bookmarkStart w:id="321" w:name="_Toc160181056"/>
      <w:bookmarkStart w:id="322" w:name="_Toc172791749"/>
      <w:r w:rsidRPr="009456D8">
        <w:rPr>
          <w:rStyle w:val="ECCParagraph"/>
        </w:rPr>
        <w:lastRenderedPageBreak/>
        <w:t>Summary and Conclusions</w:t>
      </w:r>
      <w:bookmarkEnd w:id="319"/>
      <w:bookmarkEnd w:id="320"/>
      <w:bookmarkEnd w:id="321"/>
      <w:bookmarkEnd w:id="322"/>
    </w:p>
    <w:p w14:paraId="23CDCC77" w14:textId="0DF6B0B8" w:rsidR="00053DA4" w:rsidRPr="009456D8" w:rsidRDefault="00053DA4" w:rsidP="00C12604">
      <w:pPr>
        <w:pStyle w:val="Caption"/>
        <w:keepNext/>
        <w:rPr>
          <w:rStyle w:val="ECCParagraph"/>
          <w:rFonts w:eastAsia="Calibri"/>
        </w:rPr>
      </w:pPr>
      <w:bookmarkStart w:id="323" w:name="_Ref172196325"/>
      <w:r w:rsidRPr="009456D8">
        <w:rPr>
          <w:rStyle w:val="ECCParagraph"/>
          <w:rFonts w:eastAsia="Calibri"/>
        </w:rPr>
        <w:t xml:space="preserve">Table </w:t>
      </w:r>
      <w:r w:rsidRPr="009456D8">
        <w:rPr>
          <w:rStyle w:val="ECCParagraph"/>
          <w:rFonts w:eastAsia="Calibri"/>
        </w:rPr>
        <w:fldChar w:fldCharType="begin"/>
      </w:r>
      <w:r w:rsidRPr="009456D8">
        <w:rPr>
          <w:rStyle w:val="ECCParagraph"/>
          <w:rFonts w:eastAsia="Calibri"/>
        </w:rPr>
        <w:instrText xml:space="preserve"> SEQ Table \* ARABIC </w:instrText>
      </w:r>
      <w:r w:rsidRPr="009456D8">
        <w:rPr>
          <w:rStyle w:val="ECCParagraph"/>
          <w:rFonts w:eastAsia="Calibri"/>
        </w:rPr>
        <w:fldChar w:fldCharType="separate"/>
      </w:r>
      <w:r w:rsidR="00C12604" w:rsidRPr="009456D8">
        <w:rPr>
          <w:rStyle w:val="ECCParagraph"/>
          <w:rFonts w:eastAsia="Calibri"/>
        </w:rPr>
        <w:t>38</w:t>
      </w:r>
      <w:r w:rsidRPr="009456D8">
        <w:rPr>
          <w:rStyle w:val="ECCParagraph"/>
          <w:rFonts w:eastAsia="Calibri"/>
        </w:rPr>
        <w:fldChar w:fldCharType="end"/>
      </w:r>
      <w:bookmarkEnd w:id="323"/>
      <w:r w:rsidRPr="009456D8">
        <w:rPr>
          <w:rStyle w:val="ECCParagraph"/>
          <w:rFonts w:eastAsia="Calibri"/>
        </w:rPr>
        <w:t xml:space="preserve">: Separation distances </w:t>
      </w:r>
      <w:r w:rsidR="0027689C" w:rsidRPr="009456D8">
        <w:rPr>
          <w:rStyle w:val="ECCParagraph"/>
        </w:rPr>
        <w:t>between WBB LMP and FSS</w:t>
      </w:r>
      <w:r w:rsidRPr="009456D8">
        <w:rPr>
          <w:rStyle w:val="ECCParagraph"/>
          <w:rFonts w:eastAsia="Calibri"/>
        </w:rPr>
        <w:t xml:space="preserve"> for long-term protection criteria</w:t>
      </w:r>
    </w:p>
    <w:p w14:paraId="1E072840" w14:textId="4BCE2C60" w:rsidR="00751B93" w:rsidRPr="009456D8" w:rsidRDefault="00053DA4" w:rsidP="00C12604">
      <w:pPr>
        <w:keepNext/>
        <w:keepLines/>
        <w:rPr>
          <w:rStyle w:val="ECCParagraph"/>
        </w:rPr>
      </w:pPr>
      <w:r w:rsidRPr="009456D8">
        <w:rPr>
          <w:rStyle w:val="ECCParagraph"/>
          <w:noProof/>
          <w:lang w:val="de-DE" w:eastAsia="de-DE"/>
        </w:rPr>
        <w:drawing>
          <wp:inline distT="0" distB="0" distL="0" distR="0" wp14:anchorId="3F892A54" wp14:editId="66196DD5">
            <wp:extent cx="6120765" cy="3573780"/>
            <wp:effectExtent l="0" t="0" r="0" b="7620"/>
            <wp:docPr id="19" name="Slika 19" descr="A close-up of a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Slika 19" descr="A close-up of a chart&#10;&#10;Description automatically generated"/>
                    <pic:cNvPicPr/>
                  </pic:nvPicPr>
                  <pic:blipFill>
                    <a:blip r:embed="rId39"/>
                    <a:stretch>
                      <a:fillRect/>
                    </a:stretch>
                  </pic:blipFill>
                  <pic:spPr>
                    <a:xfrm>
                      <a:off x="0" y="0"/>
                      <a:ext cx="6120765" cy="3573780"/>
                    </a:xfrm>
                    <a:prstGeom prst="rect">
                      <a:avLst/>
                    </a:prstGeom>
                  </pic:spPr>
                </pic:pic>
              </a:graphicData>
            </a:graphic>
          </wp:inline>
        </w:drawing>
      </w:r>
    </w:p>
    <w:p w14:paraId="470D7476" w14:textId="5783CEA0" w:rsidR="00053DA4" w:rsidRPr="009456D8" w:rsidRDefault="00053DA4" w:rsidP="00C12604">
      <w:pPr>
        <w:keepNext/>
        <w:keepLines/>
        <w:rPr>
          <w:rStyle w:val="ECCParagraph"/>
        </w:rPr>
      </w:pPr>
      <w:r w:rsidRPr="009456D8">
        <w:rPr>
          <w:rStyle w:val="ECCParagraph"/>
          <w:noProof/>
          <w:lang w:val="de-DE" w:eastAsia="de-DE"/>
        </w:rPr>
        <w:drawing>
          <wp:inline distT="0" distB="0" distL="0" distR="0" wp14:anchorId="769AC6CF" wp14:editId="74F85D66">
            <wp:extent cx="6120765" cy="3399790"/>
            <wp:effectExtent l="0" t="0" r="0" b="0"/>
            <wp:docPr id="22" name="Slika 22" descr="A white sheet with colorful squares and black 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Slika 22" descr="A white sheet with colorful squares and black text&#10;&#10;Description automatically generated with medium confidence"/>
                    <pic:cNvPicPr/>
                  </pic:nvPicPr>
                  <pic:blipFill>
                    <a:blip r:embed="rId40"/>
                    <a:stretch>
                      <a:fillRect/>
                    </a:stretch>
                  </pic:blipFill>
                  <pic:spPr>
                    <a:xfrm>
                      <a:off x="0" y="0"/>
                      <a:ext cx="6120765" cy="3399790"/>
                    </a:xfrm>
                    <a:prstGeom prst="rect">
                      <a:avLst/>
                    </a:prstGeom>
                  </pic:spPr>
                </pic:pic>
              </a:graphicData>
            </a:graphic>
          </wp:inline>
        </w:drawing>
      </w:r>
    </w:p>
    <w:p w14:paraId="61EB8080" w14:textId="77777777" w:rsidR="00C12604" w:rsidRPr="009456D8" w:rsidRDefault="00C12604" w:rsidP="004E0ED2">
      <w:pPr>
        <w:pStyle w:val="Caption"/>
        <w:rPr>
          <w:rStyle w:val="ECCParagraph"/>
          <w:rFonts w:eastAsia="Calibri"/>
        </w:rPr>
      </w:pPr>
    </w:p>
    <w:p w14:paraId="2929B8B7" w14:textId="68CCD581" w:rsidR="00053DA4" w:rsidRPr="009456D8" w:rsidRDefault="00053DA4" w:rsidP="00C12604">
      <w:pPr>
        <w:pStyle w:val="Caption"/>
        <w:keepNext/>
        <w:rPr>
          <w:rStyle w:val="ECCParagraph"/>
          <w:rFonts w:eastAsia="Calibri"/>
        </w:rPr>
      </w:pPr>
      <w:bookmarkStart w:id="324" w:name="_Ref172196330"/>
      <w:r w:rsidRPr="009456D8">
        <w:rPr>
          <w:rStyle w:val="ECCParagraph"/>
          <w:rFonts w:eastAsia="Calibri"/>
        </w:rPr>
        <w:lastRenderedPageBreak/>
        <w:t xml:space="preserve">Table </w:t>
      </w:r>
      <w:r w:rsidRPr="009456D8">
        <w:rPr>
          <w:rStyle w:val="ECCParagraph"/>
          <w:rFonts w:eastAsia="Calibri"/>
        </w:rPr>
        <w:fldChar w:fldCharType="begin"/>
      </w:r>
      <w:r w:rsidRPr="009456D8">
        <w:rPr>
          <w:rStyle w:val="ECCParagraph"/>
          <w:rFonts w:eastAsia="Calibri"/>
        </w:rPr>
        <w:instrText xml:space="preserve"> SEQ Table \* ARABIC </w:instrText>
      </w:r>
      <w:r w:rsidRPr="009456D8">
        <w:rPr>
          <w:rStyle w:val="ECCParagraph"/>
          <w:rFonts w:eastAsia="Calibri"/>
        </w:rPr>
        <w:fldChar w:fldCharType="separate"/>
      </w:r>
      <w:r w:rsidR="00C12604" w:rsidRPr="009456D8">
        <w:rPr>
          <w:rStyle w:val="ECCParagraph"/>
          <w:rFonts w:eastAsia="Calibri"/>
        </w:rPr>
        <w:t>39</w:t>
      </w:r>
      <w:r w:rsidRPr="009456D8">
        <w:rPr>
          <w:rStyle w:val="ECCParagraph"/>
          <w:rFonts w:eastAsia="Calibri"/>
        </w:rPr>
        <w:fldChar w:fldCharType="end"/>
      </w:r>
      <w:bookmarkEnd w:id="324"/>
      <w:r w:rsidRPr="009456D8">
        <w:rPr>
          <w:rStyle w:val="ECCParagraph"/>
          <w:rFonts w:eastAsia="Calibri"/>
        </w:rPr>
        <w:t xml:space="preserve">: Separation distances </w:t>
      </w:r>
      <w:r w:rsidR="0027689C" w:rsidRPr="009456D8">
        <w:rPr>
          <w:rStyle w:val="ECCParagraph"/>
        </w:rPr>
        <w:t>between WBB LMP and FSS</w:t>
      </w:r>
      <w:r w:rsidRPr="009456D8">
        <w:rPr>
          <w:rStyle w:val="ECCParagraph"/>
          <w:rFonts w:eastAsia="Calibri"/>
        </w:rPr>
        <w:t xml:space="preserve"> for short-term protection criteria</w:t>
      </w:r>
    </w:p>
    <w:p w14:paraId="4294E290" w14:textId="28A9E970" w:rsidR="00053DA4" w:rsidRPr="009456D8" w:rsidRDefault="00053DA4" w:rsidP="00C12604">
      <w:pPr>
        <w:keepNext/>
        <w:keepLines/>
        <w:rPr>
          <w:rStyle w:val="ECCParagraph"/>
        </w:rPr>
      </w:pPr>
      <w:r w:rsidRPr="009456D8">
        <w:rPr>
          <w:rStyle w:val="ECCParagraph"/>
          <w:noProof/>
          <w:lang w:val="de-DE" w:eastAsia="de-DE"/>
        </w:rPr>
        <w:drawing>
          <wp:inline distT="0" distB="0" distL="0" distR="0" wp14:anchorId="196D3459" wp14:editId="389A990C">
            <wp:extent cx="6120765" cy="3034030"/>
            <wp:effectExtent l="0" t="0" r="0" b="0"/>
            <wp:docPr id="20" name="Slika 20" descr="A table with numbers and 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Slika 20" descr="A table with numbers and text&#10;&#10;Description automatically generated with medium confidence"/>
                    <pic:cNvPicPr/>
                  </pic:nvPicPr>
                  <pic:blipFill>
                    <a:blip r:embed="rId41"/>
                    <a:stretch>
                      <a:fillRect/>
                    </a:stretch>
                  </pic:blipFill>
                  <pic:spPr>
                    <a:xfrm>
                      <a:off x="0" y="0"/>
                      <a:ext cx="6120765" cy="3034030"/>
                    </a:xfrm>
                    <a:prstGeom prst="rect">
                      <a:avLst/>
                    </a:prstGeom>
                  </pic:spPr>
                </pic:pic>
              </a:graphicData>
            </a:graphic>
          </wp:inline>
        </w:drawing>
      </w:r>
    </w:p>
    <w:p w14:paraId="364EAFE6" w14:textId="24209EB5" w:rsidR="00484A53" w:rsidRPr="009456D8" w:rsidRDefault="00484A53" w:rsidP="008C286D">
      <w:pPr>
        <w:rPr>
          <w:rStyle w:val="ECCParagraph"/>
        </w:rPr>
      </w:pPr>
      <w:r w:rsidRPr="009456D8">
        <w:rPr>
          <w:rStyle w:val="ECCParagraph"/>
        </w:rPr>
        <w:t xml:space="preserve">As highlighted in </w:t>
      </w:r>
      <w:r w:rsidR="009D645B">
        <w:rPr>
          <w:rStyle w:val="ECCParagraph"/>
        </w:rPr>
        <w:fldChar w:fldCharType="begin"/>
      </w:r>
      <w:r w:rsidR="009D645B">
        <w:rPr>
          <w:rStyle w:val="ECCParagraph"/>
        </w:rPr>
        <w:instrText xml:space="preserve"> REF _Ref172196325 \h </w:instrText>
      </w:r>
      <w:r w:rsidR="009D645B">
        <w:rPr>
          <w:rStyle w:val="ECCParagraph"/>
        </w:rPr>
      </w:r>
      <w:r w:rsidR="009D645B">
        <w:rPr>
          <w:rStyle w:val="ECCParagraph"/>
        </w:rPr>
        <w:fldChar w:fldCharType="separate"/>
      </w:r>
      <w:r w:rsidR="009D645B" w:rsidRPr="009456D8">
        <w:rPr>
          <w:rStyle w:val="ECCParagraph"/>
        </w:rPr>
        <w:t>Table 38</w:t>
      </w:r>
      <w:r w:rsidR="009D645B">
        <w:rPr>
          <w:rStyle w:val="ECCParagraph"/>
        </w:rPr>
        <w:fldChar w:fldCharType="end"/>
      </w:r>
      <w:r w:rsidR="009D645B">
        <w:rPr>
          <w:rStyle w:val="ECCParagraph"/>
        </w:rPr>
        <w:t xml:space="preserve"> and </w:t>
      </w:r>
      <w:r w:rsidR="009D645B">
        <w:rPr>
          <w:rStyle w:val="ECCParagraph"/>
        </w:rPr>
        <w:fldChar w:fldCharType="begin"/>
      </w:r>
      <w:r w:rsidR="009D645B">
        <w:rPr>
          <w:rStyle w:val="ECCParagraph"/>
        </w:rPr>
        <w:instrText xml:space="preserve"> REF _Ref172196330 \h </w:instrText>
      </w:r>
      <w:r w:rsidR="009D645B">
        <w:rPr>
          <w:rStyle w:val="ECCParagraph"/>
        </w:rPr>
      </w:r>
      <w:r w:rsidR="009D645B">
        <w:rPr>
          <w:rStyle w:val="ECCParagraph"/>
        </w:rPr>
        <w:fldChar w:fldCharType="separate"/>
      </w:r>
      <w:r w:rsidR="009D645B" w:rsidRPr="009456D8">
        <w:rPr>
          <w:rStyle w:val="ECCParagraph"/>
        </w:rPr>
        <w:t>Table 39</w:t>
      </w:r>
      <w:r w:rsidR="009D645B">
        <w:rPr>
          <w:rStyle w:val="ECCParagraph"/>
        </w:rPr>
        <w:fldChar w:fldCharType="end"/>
      </w:r>
      <w:r w:rsidRPr="009456D8">
        <w:rPr>
          <w:rStyle w:val="ECCParagraph"/>
        </w:rPr>
        <w:t xml:space="preserve"> summaris</w:t>
      </w:r>
      <w:r w:rsidR="009D645B">
        <w:rPr>
          <w:rStyle w:val="ECCParagraph"/>
        </w:rPr>
        <w:t>e</w:t>
      </w:r>
      <w:r w:rsidRPr="009456D8">
        <w:rPr>
          <w:rStyle w:val="ECCParagraph"/>
        </w:rPr>
        <w:t xml:space="preserve"> the results of the various studies, the separation distances required between WBB LMP and FSS can vary significantly depending on the assumptions taken. An overall depiction of generic studies (without terrain data) are provided below:</w:t>
      </w:r>
    </w:p>
    <w:p w14:paraId="335A10BC" w14:textId="5063A718" w:rsidR="00484A53" w:rsidRPr="009456D8" w:rsidRDefault="00484A53" w:rsidP="008C286D">
      <w:pPr>
        <w:pStyle w:val="ECCBulletsLv1"/>
        <w:rPr>
          <w:rStyle w:val="ECCParagraph"/>
        </w:rPr>
      </w:pPr>
      <w:r w:rsidRPr="009456D8">
        <w:rPr>
          <w:rStyle w:val="ECCParagraph"/>
        </w:rPr>
        <w:t xml:space="preserve">Considering the FSS ES long term protection criteria: </w:t>
      </w:r>
    </w:p>
    <w:p w14:paraId="2140C86D" w14:textId="585522F4" w:rsidR="00484A53" w:rsidRPr="009456D8" w:rsidRDefault="00484A53" w:rsidP="00E00332">
      <w:pPr>
        <w:pStyle w:val="ECCBulletsLv2"/>
        <w:rPr>
          <w:rStyle w:val="ECCParagraph"/>
        </w:rPr>
      </w:pPr>
      <w:r w:rsidRPr="009456D8">
        <w:rPr>
          <w:rStyle w:val="ECCParagraph"/>
        </w:rPr>
        <w:t>Medium power WBB LMP: 36.5-47.9 km (without clutter) and 10.5-18 km (with one sited clutter)</w:t>
      </w:r>
      <w:r w:rsidR="007E14F9">
        <w:rPr>
          <w:rStyle w:val="ECCParagraph"/>
        </w:rPr>
        <w:t>;</w:t>
      </w:r>
    </w:p>
    <w:p w14:paraId="4D55C60E" w14:textId="5CD823F4" w:rsidR="00484A53" w:rsidRPr="009456D8" w:rsidRDefault="00484A53" w:rsidP="00E00332">
      <w:pPr>
        <w:pStyle w:val="ECCBulletsLv2"/>
        <w:rPr>
          <w:rStyle w:val="ECCParagraph"/>
        </w:rPr>
      </w:pPr>
      <w:r w:rsidRPr="009456D8">
        <w:rPr>
          <w:rStyle w:val="ECCParagraph"/>
        </w:rPr>
        <w:t>Low power WBB LMP: 21.5-33.3</w:t>
      </w:r>
      <w:r w:rsidR="003B354A" w:rsidRPr="009456D8">
        <w:rPr>
          <w:rStyle w:val="ECCParagraph"/>
        </w:rPr>
        <w:t xml:space="preserve"> </w:t>
      </w:r>
      <w:r w:rsidRPr="009456D8">
        <w:rPr>
          <w:rStyle w:val="ECCParagraph"/>
        </w:rPr>
        <w:t>km (without clutter) and 2-4.7km (with one sited clutter)</w:t>
      </w:r>
      <w:r w:rsidR="007E14F9">
        <w:rPr>
          <w:rStyle w:val="ECCParagraph"/>
        </w:rPr>
        <w:t>.</w:t>
      </w:r>
    </w:p>
    <w:p w14:paraId="6E9BD35C" w14:textId="72AC9FE6" w:rsidR="00484A53" w:rsidRPr="009456D8" w:rsidRDefault="00484A53" w:rsidP="008C286D">
      <w:pPr>
        <w:pStyle w:val="ECCBulletsLv1"/>
        <w:rPr>
          <w:rStyle w:val="ECCParagraph"/>
        </w:rPr>
      </w:pPr>
      <w:r w:rsidRPr="009456D8">
        <w:rPr>
          <w:rStyle w:val="ECCParagraph"/>
        </w:rPr>
        <w:t xml:space="preserve">Considering the FSS ES short term protection criteria: </w:t>
      </w:r>
    </w:p>
    <w:p w14:paraId="6B086D2D" w14:textId="583DF07A" w:rsidR="00484A53" w:rsidRPr="009456D8" w:rsidRDefault="00484A53" w:rsidP="00E00332">
      <w:pPr>
        <w:pStyle w:val="ECCBulletsLv2"/>
        <w:rPr>
          <w:rStyle w:val="ECCParagraph"/>
        </w:rPr>
      </w:pPr>
      <w:r w:rsidRPr="009456D8">
        <w:rPr>
          <w:rStyle w:val="ECCParagraph"/>
        </w:rPr>
        <w:t>Medium power WBB LMP: 273-277 km (without clutter) and 18 km (with one sited clutter)</w:t>
      </w:r>
      <w:r w:rsidR="007E14F9">
        <w:rPr>
          <w:rStyle w:val="ECCParagraph"/>
        </w:rPr>
        <w:t>;</w:t>
      </w:r>
    </w:p>
    <w:p w14:paraId="7156F379" w14:textId="589CA7CA" w:rsidR="00484A53" w:rsidRPr="009456D8" w:rsidRDefault="00484A53" w:rsidP="00E00332">
      <w:pPr>
        <w:pStyle w:val="ECCBulletsLv2"/>
        <w:rPr>
          <w:rStyle w:val="ECCParagraph"/>
        </w:rPr>
      </w:pPr>
      <w:r w:rsidRPr="009456D8">
        <w:rPr>
          <w:rStyle w:val="ECCParagraph"/>
        </w:rPr>
        <w:t>Low power WBB LMP: 90-109 km (without clutter) and 2 km (with one sited clutter)</w:t>
      </w:r>
      <w:r w:rsidR="007E14F9">
        <w:rPr>
          <w:rStyle w:val="ECCParagraph"/>
        </w:rPr>
        <w:t>.</w:t>
      </w:r>
    </w:p>
    <w:p w14:paraId="2FC74F29" w14:textId="3F8655BD" w:rsidR="00484A53" w:rsidRPr="009456D8" w:rsidRDefault="00484A53" w:rsidP="008C286D">
      <w:pPr>
        <w:rPr>
          <w:rStyle w:val="ECCParagraph"/>
        </w:rPr>
      </w:pPr>
      <w:r w:rsidRPr="009456D8">
        <w:rPr>
          <w:rStyle w:val="ECCParagraph"/>
        </w:rPr>
        <w:t xml:space="preserve">Some studies show that the real terrain should be taken into account in the coexistence assessments, because </w:t>
      </w:r>
      <w:r w:rsidR="008E6A34" w:rsidRPr="009456D8">
        <w:rPr>
          <w:rStyle w:val="ECCParagraph"/>
        </w:rPr>
        <w:t>the imp</w:t>
      </w:r>
      <w:r w:rsidR="00284669" w:rsidRPr="009456D8">
        <w:rPr>
          <w:rStyle w:val="ECCParagraph"/>
        </w:rPr>
        <w:t>act of real terrain data on spectrum propagation</w:t>
      </w:r>
      <w:r w:rsidRPr="009456D8">
        <w:rPr>
          <w:rStyle w:val="ECCParagraph"/>
        </w:rPr>
        <w:t xml:space="preserve"> can</w:t>
      </w:r>
      <w:r w:rsidR="00284669" w:rsidRPr="009456D8">
        <w:rPr>
          <w:rStyle w:val="ECCParagraph"/>
        </w:rPr>
        <w:t xml:space="preserve"> result in not only</w:t>
      </w:r>
      <w:r w:rsidR="00C37424" w:rsidRPr="009456D8">
        <w:rPr>
          <w:rStyle w:val="ECCParagraph"/>
        </w:rPr>
        <w:t xml:space="preserve"> reduced </w:t>
      </w:r>
      <w:r w:rsidR="00F4372C" w:rsidRPr="009456D8">
        <w:rPr>
          <w:rStyle w:val="ECCParagraph"/>
        </w:rPr>
        <w:t>but also increased</w:t>
      </w:r>
      <w:r w:rsidRPr="009456D8">
        <w:rPr>
          <w:rStyle w:val="ECCParagraph"/>
        </w:rPr>
        <w:t xml:space="preserve"> </w:t>
      </w:r>
      <w:r w:rsidR="004031E8" w:rsidRPr="009456D8">
        <w:rPr>
          <w:rStyle w:val="ECCParagraph"/>
        </w:rPr>
        <w:t>separation distance</w:t>
      </w:r>
      <w:r w:rsidR="00C37424" w:rsidRPr="009456D8">
        <w:rPr>
          <w:rStyle w:val="ECCParagraph"/>
        </w:rPr>
        <w:t>s required between WBB LMP and FSS</w:t>
      </w:r>
      <w:r w:rsidRPr="009456D8">
        <w:rPr>
          <w:rStyle w:val="ECCParagraph"/>
        </w:rPr>
        <w:t xml:space="preserve">. Resulting separation distances from those studies range in 5.3-17.2 km for WBB Low Power stations and 17.5-70 km for WBB Medium Power stations </w:t>
      </w:r>
      <w:r w:rsidR="004031E8" w:rsidRPr="009456D8">
        <w:rPr>
          <w:rStyle w:val="ECCParagraph"/>
        </w:rPr>
        <w:t xml:space="preserve">when considering </w:t>
      </w:r>
      <w:r w:rsidRPr="009456D8">
        <w:rPr>
          <w:rStyle w:val="ECCParagraph"/>
        </w:rPr>
        <w:t xml:space="preserve">long </w:t>
      </w:r>
      <w:r w:rsidR="004031E8" w:rsidRPr="009456D8">
        <w:rPr>
          <w:rStyle w:val="ECCParagraph"/>
        </w:rPr>
        <w:t xml:space="preserve">term </w:t>
      </w:r>
      <w:r w:rsidRPr="009456D8">
        <w:rPr>
          <w:rStyle w:val="ECCParagraph"/>
        </w:rPr>
        <w:t>protection criterion</w:t>
      </w:r>
      <w:r w:rsidR="004031E8" w:rsidRPr="009456D8">
        <w:rPr>
          <w:rStyle w:val="ECCParagraph"/>
        </w:rPr>
        <w:t xml:space="preserve">. One study considering the real terrain and the short-term protection criteria indicated separation distances of </w:t>
      </w:r>
      <w:r w:rsidR="0061588B" w:rsidRPr="009456D8">
        <w:rPr>
          <w:rStyle w:val="ECCParagraph"/>
        </w:rPr>
        <w:t xml:space="preserve">up to </w:t>
      </w:r>
      <w:r w:rsidR="004031E8" w:rsidRPr="009456D8">
        <w:rPr>
          <w:rStyle w:val="ECCParagraph"/>
        </w:rPr>
        <w:t>9.3 km for WBB LP and 35 km for WBB MP</w:t>
      </w:r>
      <w:r w:rsidR="0061588B" w:rsidRPr="009456D8">
        <w:rPr>
          <w:rStyle w:val="ECCParagraph"/>
        </w:rPr>
        <w:t xml:space="preserve"> for one earth station example</w:t>
      </w:r>
      <w:r w:rsidR="004031E8" w:rsidRPr="009456D8">
        <w:rPr>
          <w:rStyle w:val="ECCParagraph"/>
        </w:rPr>
        <w:t>.</w:t>
      </w:r>
    </w:p>
    <w:p w14:paraId="06A0E309" w14:textId="1D0BF706" w:rsidR="00484A53" w:rsidRPr="009456D8" w:rsidRDefault="004031E8" w:rsidP="008C286D">
      <w:pPr>
        <w:rPr>
          <w:rStyle w:val="ECCParagraph"/>
        </w:rPr>
      </w:pPr>
      <w:r w:rsidRPr="009456D8">
        <w:rPr>
          <w:rStyle w:val="ECCParagraph"/>
        </w:rPr>
        <w:t>The results of S</w:t>
      </w:r>
      <w:r w:rsidR="00484A53" w:rsidRPr="009456D8">
        <w:rPr>
          <w:rStyle w:val="ECCParagraph"/>
        </w:rPr>
        <w:t xml:space="preserve">tudy </w:t>
      </w:r>
      <w:r w:rsidRPr="009456D8">
        <w:rPr>
          <w:rStyle w:val="ECCParagraph"/>
        </w:rPr>
        <w:t xml:space="preserve">5 </w:t>
      </w:r>
      <w:r w:rsidR="00484A53" w:rsidRPr="009456D8">
        <w:rPr>
          <w:rStyle w:val="ECCParagraph"/>
        </w:rPr>
        <w:t xml:space="preserve">suggest a coordination distance around an FSS </w:t>
      </w:r>
      <w:r w:rsidR="009D3AD9" w:rsidRPr="009456D8">
        <w:rPr>
          <w:rStyle w:val="ECCParagraph"/>
        </w:rPr>
        <w:t>earth station</w:t>
      </w:r>
      <w:r w:rsidR="00484A53" w:rsidRPr="009456D8">
        <w:rPr>
          <w:rStyle w:val="ECCParagraph"/>
        </w:rPr>
        <w:t xml:space="preserve"> location of 40</w:t>
      </w:r>
      <w:r w:rsidR="000E1692" w:rsidRPr="009456D8">
        <w:rPr>
          <w:rStyle w:val="ECCParagraph"/>
        </w:rPr>
        <w:t> </w:t>
      </w:r>
      <w:r w:rsidR="00484A53" w:rsidRPr="009456D8">
        <w:rPr>
          <w:rStyle w:val="ECCParagraph"/>
        </w:rPr>
        <w:t xml:space="preserve">km is suitable to protect FSS </w:t>
      </w:r>
      <w:r w:rsidR="000E1692" w:rsidRPr="009456D8">
        <w:rPr>
          <w:rStyle w:val="ECCParagraph"/>
        </w:rPr>
        <w:t xml:space="preserve">earth station </w:t>
      </w:r>
      <w:r w:rsidR="00484A53" w:rsidRPr="009456D8">
        <w:rPr>
          <w:rStyle w:val="ECCParagraph"/>
        </w:rPr>
        <w:t xml:space="preserve">receivers, below which the use of one or combination of some of the various mitigation techniques </w:t>
      </w:r>
      <w:r w:rsidRPr="009456D8">
        <w:rPr>
          <w:rStyle w:val="ECCParagraph"/>
        </w:rPr>
        <w:t>presented</w:t>
      </w:r>
      <w:r w:rsidR="00484A53" w:rsidRPr="009456D8">
        <w:rPr>
          <w:rStyle w:val="ECCParagraph"/>
        </w:rPr>
        <w:t xml:space="preserve"> in that study could be implemented to minimi</w:t>
      </w:r>
      <w:r w:rsidR="00C82ED6">
        <w:rPr>
          <w:rStyle w:val="ECCParagraph"/>
        </w:rPr>
        <w:t>s</w:t>
      </w:r>
      <w:r w:rsidR="00484A53" w:rsidRPr="009456D8">
        <w:rPr>
          <w:rStyle w:val="ECCParagraph"/>
        </w:rPr>
        <w:t>e the interference received and reduce the required separation distance between the WBB LMP and the FSS earth station.</w:t>
      </w:r>
    </w:p>
    <w:p w14:paraId="0C34A872" w14:textId="3E7A61CA" w:rsidR="00484A53" w:rsidRPr="009456D8" w:rsidRDefault="00484A53" w:rsidP="008C286D">
      <w:pPr>
        <w:rPr>
          <w:rStyle w:val="ECCParagraph"/>
        </w:rPr>
      </w:pPr>
      <w:r w:rsidRPr="009456D8">
        <w:rPr>
          <w:rStyle w:val="ECCParagraph"/>
        </w:rPr>
        <w:t>According to the analyses, it is not possible to define technical conditions that guarantee the protection of FSS, including its long-term development</w:t>
      </w:r>
      <w:r w:rsidR="009D2F43" w:rsidRPr="009456D8">
        <w:rPr>
          <w:rStyle w:val="ECCParagraph"/>
        </w:rPr>
        <w:t>, but instead a case-by-case analysis is needed. In addition,</w:t>
      </w:r>
      <w:r w:rsidRPr="009456D8">
        <w:rPr>
          <w:rStyle w:val="ECCParagraph"/>
        </w:rPr>
        <w:t xml:space="preserve"> coexistence between FSS and both low and medium power WBB systems </w:t>
      </w:r>
      <w:r w:rsidR="006C64AC" w:rsidRPr="009456D8">
        <w:rPr>
          <w:rStyle w:val="ECCParagraph"/>
        </w:rPr>
        <w:t>m</w:t>
      </w:r>
      <w:r w:rsidR="00BF7F14" w:rsidRPr="009456D8">
        <w:rPr>
          <w:rStyle w:val="ECCParagraph"/>
        </w:rPr>
        <w:t>a</w:t>
      </w:r>
      <w:r w:rsidR="006C64AC" w:rsidRPr="009456D8">
        <w:rPr>
          <w:rStyle w:val="ECCParagraph"/>
        </w:rPr>
        <w:t>y</w:t>
      </w:r>
      <w:r w:rsidRPr="009456D8">
        <w:rPr>
          <w:rStyle w:val="ECCParagraph"/>
        </w:rPr>
        <w:t xml:space="preserve"> require</w:t>
      </w:r>
      <w:r w:rsidR="006C64AC" w:rsidRPr="009456D8">
        <w:rPr>
          <w:rStyle w:val="ECCParagraph"/>
        </w:rPr>
        <w:t xml:space="preserve"> cross border</w:t>
      </w:r>
      <w:r w:rsidRPr="009456D8">
        <w:rPr>
          <w:rStyle w:val="ECCParagraph"/>
        </w:rPr>
        <w:t xml:space="preserve"> coordination and related bilateral or even multilateral agreements among neighbouring countries</w:t>
      </w:r>
      <w:r w:rsidR="006C64AC" w:rsidRPr="009456D8">
        <w:rPr>
          <w:rStyle w:val="ECCParagraph"/>
        </w:rPr>
        <w:t xml:space="preserve"> on a case-by-case basis</w:t>
      </w:r>
      <w:r w:rsidRPr="009456D8">
        <w:rPr>
          <w:rStyle w:val="ECCParagraph"/>
        </w:rPr>
        <w:t>.</w:t>
      </w:r>
    </w:p>
    <w:p w14:paraId="621FB078" w14:textId="2A856E7E" w:rsidR="00862D06" w:rsidRPr="009456D8" w:rsidRDefault="00737D9E" w:rsidP="008C286D">
      <w:pPr>
        <w:pStyle w:val="Heading2"/>
        <w:rPr>
          <w:rStyle w:val="ECCParagraph"/>
        </w:rPr>
      </w:pPr>
      <w:bookmarkStart w:id="325" w:name="_Toc167974707"/>
      <w:bookmarkStart w:id="326" w:name="_Toc168040977"/>
      <w:bookmarkStart w:id="327" w:name="_Toc168041537"/>
      <w:bookmarkStart w:id="328" w:name="_Toc167974708"/>
      <w:bookmarkStart w:id="329" w:name="_Toc168040978"/>
      <w:bookmarkStart w:id="330" w:name="_Toc168041538"/>
      <w:bookmarkStart w:id="331" w:name="_Toc160031491"/>
      <w:bookmarkStart w:id="332" w:name="_Toc172791750"/>
      <w:bookmarkStart w:id="333" w:name="_Toc155777277"/>
      <w:bookmarkEnd w:id="325"/>
      <w:bookmarkEnd w:id="326"/>
      <w:bookmarkEnd w:id="327"/>
      <w:bookmarkEnd w:id="328"/>
      <w:bookmarkEnd w:id="329"/>
      <w:bookmarkEnd w:id="330"/>
      <w:r w:rsidRPr="009456D8">
        <w:rPr>
          <w:rStyle w:val="ECCParagraph"/>
        </w:rPr>
        <w:t xml:space="preserve">Between </w:t>
      </w:r>
      <w:bookmarkStart w:id="334" w:name="_Toc160181057"/>
      <w:r w:rsidR="00862D06" w:rsidRPr="009456D8">
        <w:rPr>
          <w:rStyle w:val="ECCParagraph"/>
        </w:rPr>
        <w:t xml:space="preserve">DECT-2020 NR </w:t>
      </w:r>
      <w:r w:rsidRPr="009456D8">
        <w:rPr>
          <w:rStyle w:val="ECCParagraph"/>
        </w:rPr>
        <w:t xml:space="preserve">and other radio applications </w:t>
      </w:r>
      <w:r w:rsidR="00862D06" w:rsidRPr="009456D8">
        <w:rPr>
          <w:rStyle w:val="ECCParagraph"/>
        </w:rPr>
        <w:t xml:space="preserve">in the </w:t>
      </w:r>
      <w:r w:rsidR="008C6073">
        <w:rPr>
          <w:rStyle w:val="ECCParagraph"/>
        </w:rPr>
        <w:t xml:space="preserve">frequency </w:t>
      </w:r>
      <w:r w:rsidR="00862D06" w:rsidRPr="009456D8">
        <w:rPr>
          <w:rStyle w:val="ECCParagraph"/>
        </w:rPr>
        <w:t>band 3.8</w:t>
      </w:r>
      <w:r w:rsidR="007E14F9">
        <w:rPr>
          <w:rStyle w:val="ECCParagraph"/>
        </w:rPr>
        <w:t> </w:t>
      </w:r>
      <w:r w:rsidR="00862D06" w:rsidRPr="009456D8">
        <w:rPr>
          <w:rStyle w:val="ECCParagraph"/>
        </w:rPr>
        <w:t>-</w:t>
      </w:r>
      <w:r w:rsidR="007E14F9">
        <w:rPr>
          <w:rStyle w:val="ECCParagraph"/>
        </w:rPr>
        <w:t> </w:t>
      </w:r>
      <w:r w:rsidR="00862D06" w:rsidRPr="009456D8">
        <w:rPr>
          <w:rStyle w:val="ECCParagraph"/>
        </w:rPr>
        <w:t>4.2 GHz</w:t>
      </w:r>
      <w:bookmarkEnd w:id="331"/>
      <w:bookmarkEnd w:id="332"/>
      <w:bookmarkEnd w:id="334"/>
      <w:r w:rsidR="00862D06" w:rsidRPr="009456D8">
        <w:rPr>
          <w:rStyle w:val="ECCParagraph"/>
        </w:rPr>
        <w:t xml:space="preserve"> </w:t>
      </w:r>
    </w:p>
    <w:bookmarkEnd w:id="333"/>
    <w:p w14:paraId="212FD3A2" w14:textId="12BF13AF" w:rsidR="007E1D00" w:rsidRPr="009456D8" w:rsidRDefault="009A0417" w:rsidP="008C286D">
      <w:pPr>
        <w:rPr>
          <w:rStyle w:val="ECCParagraph"/>
        </w:rPr>
      </w:pPr>
      <w:r w:rsidRPr="009456D8">
        <w:rPr>
          <w:rStyle w:val="ECCParagraph"/>
        </w:rPr>
        <w:t>The d</w:t>
      </w:r>
      <w:r w:rsidR="00797C1F" w:rsidRPr="009456D8">
        <w:rPr>
          <w:rStyle w:val="ECCParagraph"/>
        </w:rPr>
        <w:t>etailed study can be found in Attachment 13</w:t>
      </w:r>
      <w:r w:rsidR="00F80D7C">
        <w:rPr>
          <w:rStyle w:val="ECCParagraph"/>
        </w:rPr>
        <w:t xml:space="preserve"> </w:t>
      </w:r>
      <w:r w:rsidR="00F80D7C" w:rsidRPr="00B10E31">
        <w:t xml:space="preserve">which is attached to this </w:t>
      </w:r>
      <w:hyperlink r:id="rId42" w:history="1">
        <w:r w:rsidR="00F80D7C">
          <w:rPr>
            <w:rStyle w:val="Hyperlink"/>
          </w:rPr>
          <w:t>Report</w:t>
        </w:r>
      </w:hyperlink>
      <w:r w:rsidR="00797C1F" w:rsidRPr="009456D8">
        <w:rPr>
          <w:rStyle w:val="ECCParagraph"/>
        </w:rPr>
        <w:t>.</w:t>
      </w:r>
    </w:p>
    <w:p w14:paraId="38CBE3F4" w14:textId="62B78B25" w:rsidR="00862D06" w:rsidRPr="009456D8" w:rsidRDefault="00862D06" w:rsidP="008C286D">
      <w:pPr>
        <w:rPr>
          <w:rStyle w:val="ECCParagraph"/>
        </w:rPr>
      </w:pPr>
      <w:r w:rsidRPr="009456D8">
        <w:rPr>
          <w:rStyle w:val="ECCParagraph"/>
        </w:rPr>
        <w:lastRenderedPageBreak/>
        <w:t>In-band coexistence studies are based on Minimum Coupling Loss (MCL) analysis using the agreed protection criteria for each service and propagation parameters. For in-band adjacent channel analysis, Net Filter Discrimination (NFD)</w:t>
      </w:r>
      <w:r w:rsidRPr="00005F3B">
        <w:rPr>
          <w:rStyle w:val="ECCParagraph"/>
          <w:vertAlign w:val="superscript"/>
        </w:rPr>
        <w:footnoteReference w:id="4"/>
      </w:r>
      <w:r w:rsidRPr="009456D8">
        <w:rPr>
          <w:rStyle w:val="ECCParagraph"/>
        </w:rPr>
        <w:t xml:space="preserve"> has been used to account for the defined mask of the interfering transmitter and defined receiver filter mask.</w:t>
      </w:r>
    </w:p>
    <w:p w14:paraId="0B9827B8" w14:textId="77777777" w:rsidR="00862D06" w:rsidRPr="009456D8" w:rsidRDefault="00862D06" w:rsidP="008C286D">
      <w:pPr>
        <w:rPr>
          <w:rStyle w:val="ECCParagraph"/>
        </w:rPr>
      </w:pPr>
      <w:r w:rsidRPr="009456D8">
        <w:rPr>
          <w:rStyle w:val="ECCParagraph"/>
        </w:rPr>
        <w:t>Medium power operation is not envisioned for DECT-2020 NR, therefore only 'low power' is considered in these studies. The e.i.r.p of DECT-2020 NR is 23 dBm (assuming a 0 dBi antenna) for the current bandwidth options of 1.728</w:t>
      </w:r>
      <w:r w:rsidR="008314B6" w:rsidRPr="009456D8">
        <w:rPr>
          <w:rStyle w:val="ECCParagraph"/>
        </w:rPr>
        <w:t> MHz</w:t>
      </w:r>
      <w:r w:rsidRPr="009456D8">
        <w:rPr>
          <w:rStyle w:val="ECCParagraph"/>
        </w:rPr>
        <w:t>, 3.456</w:t>
      </w:r>
      <w:r w:rsidR="008314B6" w:rsidRPr="009456D8">
        <w:rPr>
          <w:rStyle w:val="ECCParagraph"/>
        </w:rPr>
        <w:t> MHz</w:t>
      </w:r>
      <w:r w:rsidRPr="009456D8">
        <w:rPr>
          <w:rStyle w:val="ECCParagraph"/>
        </w:rPr>
        <w:t xml:space="preserve"> and 6.912 MHz. If wider area coverage is needed by a user at their site, additional DECT-2020 NR devices can be deployed within a self-organising mesh network rather than increasing the output power (and the consequential increase in possible interference to other users). For the purpose of these studies, only the bandwidth option of 6.912 MHz is included on the assumption that narrow bandwidths would improve coexistence, particularly with adjacent channel applications.</w:t>
      </w:r>
    </w:p>
    <w:p w14:paraId="751066CB" w14:textId="7BF9A727" w:rsidR="00862D06" w:rsidRPr="009456D8" w:rsidRDefault="00B27FA1" w:rsidP="008C286D">
      <w:pPr>
        <w:pStyle w:val="Heading3"/>
        <w:rPr>
          <w:rStyle w:val="ECCParagraph"/>
        </w:rPr>
      </w:pPr>
      <w:bookmarkStart w:id="335" w:name="_Toc160031493"/>
      <w:bookmarkStart w:id="336" w:name="_Toc160181059"/>
      <w:bookmarkStart w:id="337" w:name="_Toc172791751"/>
      <w:bookmarkStart w:id="338" w:name="_Toc155777279"/>
      <w:r w:rsidRPr="009456D8">
        <w:rPr>
          <w:rStyle w:val="ECCParagraph"/>
        </w:rPr>
        <w:t>Between</w:t>
      </w:r>
      <w:r w:rsidR="00862D06" w:rsidRPr="009456D8">
        <w:rPr>
          <w:rStyle w:val="ECCParagraph"/>
        </w:rPr>
        <w:t xml:space="preserve"> DECT-2020 NR systems</w:t>
      </w:r>
      <w:bookmarkEnd w:id="335"/>
      <w:bookmarkEnd w:id="336"/>
      <w:bookmarkEnd w:id="337"/>
    </w:p>
    <w:p w14:paraId="11446E90" w14:textId="2CAB23F4" w:rsidR="00862D06" w:rsidRPr="009456D8" w:rsidRDefault="00862D06" w:rsidP="008C286D">
      <w:pPr>
        <w:rPr>
          <w:rStyle w:val="ECCParagraph"/>
        </w:rPr>
      </w:pPr>
      <w:r w:rsidRPr="009456D8">
        <w:rPr>
          <w:rStyle w:val="ECCParagraph"/>
        </w:rPr>
        <w:t>DECT-2020 NR uses advanced spectrum protocols that enable local device-based interference management through autonomous time-accurate interference avoidance between DECT-2020 NR devices in the same network and also with devices operating in other DECT-2020 NR networks. These protocols can manage coexistence between networks locally and therefore the need to study DECT-to-DECT coexistence is largely inconsequential but is included for information and completeness.</w:t>
      </w:r>
    </w:p>
    <w:p w14:paraId="095244AF" w14:textId="28C4375A" w:rsidR="00862D06" w:rsidRPr="009456D8" w:rsidRDefault="00862D06" w:rsidP="008C286D">
      <w:pPr>
        <w:rPr>
          <w:rStyle w:val="ECCParagraph"/>
        </w:rPr>
      </w:pPr>
      <w:r w:rsidRPr="009456D8">
        <w:rPr>
          <w:rStyle w:val="ECCParagraph"/>
        </w:rPr>
        <w:t xml:space="preserve">The analysis was performed with 6.912 MHz channel bandwidth systems (operating in the centre of the 10 MHz channel raster). The maximum separation distance needed between DECT-2020 NR deployments is </w:t>
      </w:r>
      <w:r w:rsidR="008314B6" w:rsidRPr="009456D8">
        <w:rPr>
          <w:rStyle w:val="ECCParagraph"/>
        </w:rPr>
        <w:t>582 m</w:t>
      </w:r>
      <w:r w:rsidRPr="009456D8">
        <w:rPr>
          <w:rStyle w:val="ECCParagraph"/>
        </w:rPr>
        <w:t xml:space="preserve"> when considering the co-channel operation with no clutter. This distance reduces to </w:t>
      </w:r>
      <w:r w:rsidR="008314B6" w:rsidRPr="009456D8">
        <w:rPr>
          <w:rStyle w:val="ECCParagraph"/>
        </w:rPr>
        <w:t>250 m</w:t>
      </w:r>
      <w:r w:rsidRPr="009456D8">
        <w:rPr>
          <w:rStyle w:val="ECCParagraph"/>
        </w:rPr>
        <w:t xml:space="preserve"> when assuming clutter at one terminal. Separation distances for two immediate adjacent 10 MHz channels are 30 m.</w:t>
      </w:r>
    </w:p>
    <w:p w14:paraId="3421B428" w14:textId="0A8C4673" w:rsidR="00862D06" w:rsidRPr="009456D8" w:rsidRDefault="00B27FA1" w:rsidP="008C286D">
      <w:pPr>
        <w:pStyle w:val="Heading3"/>
        <w:rPr>
          <w:rStyle w:val="ECCParagraph"/>
        </w:rPr>
      </w:pPr>
      <w:bookmarkStart w:id="339" w:name="_Toc160031494"/>
      <w:bookmarkStart w:id="340" w:name="_Toc160181060"/>
      <w:bookmarkStart w:id="341" w:name="_Toc172791752"/>
      <w:r w:rsidRPr="009456D8">
        <w:rPr>
          <w:rStyle w:val="ECCParagraph"/>
        </w:rPr>
        <w:t>Between</w:t>
      </w:r>
      <w:r w:rsidR="00862D06" w:rsidRPr="009456D8">
        <w:rPr>
          <w:rStyle w:val="ECCParagraph"/>
        </w:rPr>
        <w:t xml:space="preserve"> DECT-2020 NR and 3GPP WBB LMP systems</w:t>
      </w:r>
      <w:bookmarkEnd w:id="339"/>
      <w:bookmarkEnd w:id="340"/>
      <w:bookmarkEnd w:id="341"/>
    </w:p>
    <w:p w14:paraId="0C09406B" w14:textId="77777777" w:rsidR="00862D06" w:rsidRPr="009456D8" w:rsidRDefault="00862D06" w:rsidP="008C286D">
      <w:pPr>
        <w:pStyle w:val="Heading4"/>
        <w:rPr>
          <w:rStyle w:val="ECCParagraph"/>
        </w:rPr>
      </w:pPr>
      <w:r w:rsidRPr="009456D8">
        <w:rPr>
          <w:rStyle w:val="ECCParagraph"/>
        </w:rPr>
        <w:t>DECT-2020 NR interfering 3GPP WBB LMP</w:t>
      </w:r>
    </w:p>
    <w:p w14:paraId="43626C8F" w14:textId="626A7D44" w:rsidR="00862D06" w:rsidRPr="009456D8" w:rsidRDefault="00862D06" w:rsidP="008C286D">
      <w:pPr>
        <w:rPr>
          <w:rStyle w:val="ECCParagraph"/>
        </w:rPr>
      </w:pPr>
      <w:r w:rsidRPr="009456D8">
        <w:rPr>
          <w:rStyle w:val="ECCParagraph"/>
        </w:rPr>
        <w:t xml:space="preserve">Two 3GPP WBB bandwidths have been assumed within these studies, i.e. 10 MHz and 100 MHz victim bandwidths for both low and medium power 3GPP WBB scenarios. In the co-channel case with 100 MHz 3GPP WBB channels, one 6.912 MHz DECT-2020 NR interferer has been assumed to be operating in each 10 MHz </w:t>
      </w:r>
      <w:r w:rsidR="00D254D2" w:rsidRPr="009456D8">
        <w:rPr>
          <w:rStyle w:val="ECCParagraph"/>
        </w:rPr>
        <w:t xml:space="preserve">of the 100 MHz 3GPP WBB channel </w:t>
      </w:r>
      <w:r w:rsidRPr="009456D8">
        <w:rPr>
          <w:rStyle w:val="ECCParagraph"/>
        </w:rPr>
        <w:t xml:space="preserve">to assess the effect of aggregated interference from DECT-2020 NR, which </w:t>
      </w:r>
      <w:r w:rsidR="00D254D2" w:rsidRPr="009456D8">
        <w:rPr>
          <w:rStyle w:val="ECCParagraph"/>
        </w:rPr>
        <w:t>represents</w:t>
      </w:r>
      <w:r w:rsidRPr="009456D8">
        <w:rPr>
          <w:rStyle w:val="ECCParagraph"/>
        </w:rPr>
        <w:t xml:space="preserve"> the theoretical worst case and not necessarily experienced in practice.</w:t>
      </w:r>
    </w:p>
    <w:p w14:paraId="31EB8C68" w14:textId="77777777" w:rsidR="00862D06" w:rsidRPr="009456D8" w:rsidRDefault="00862D06" w:rsidP="008C286D">
      <w:pPr>
        <w:rPr>
          <w:rStyle w:val="ECCParagraph"/>
        </w:rPr>
      </w:pPr>
      <w:r w:rsidRPr="009456D8">
        <w:rPr>
          <w:rStyle w:val="ECCParagraph"/>
        </w:rPr>
        <w:t>For co-channel, when clutter is applied separation distances of the order of 2 to 3 km are calculated. When no clutter is applied, separation distances increase to approximately 30 to 33 km. There is no discernible increase in separation distances when considering aggregation.</w:t>
      </w:r>
    </w:p>
    <w:p w14:paraId="34763F2F" w14:textId="562D2DED" w:rsidR="00862D06" w:rsidRPr="009456D8" w:rsidRDefault="00862D06" w:rsidP="008C286D">
      <w:pPr>
        <w:rPr>
          <w:rStyle w:val="ECCParagraph"/>
        </w:rPr>
      </w:pPr>
      <w:r w:rsidRPr="009456D8">
        <w:rPr>
          <w:rStyle w:val="ECCParagraph"/>
        </w:rPr>
        <w:t>For adjacent channel studies, separation distances range between 1.1 and 5 km, depending on LP or MP 3GPP WBB and their receiver bandwidths.</w:t>
      </w:r>
    </w:p>
    <w:p w14:paraId="1E47BA89" w14:textId="2A547BF0" w:rsidR="00D77815" w:rsidRPr="009456D8" w:rsidRDefault="00D77815" w:rsidP="00862D06">
      <w:pPr>
        <w:rPr>
          <w:rStyle w:val="ECCParagraph"/>
        </w:rPr>
      </w:pPr>
      <w:r w:rsidRPr="009456D8">
        <w:rPr>
          <w:rStyle w:val="ECCParagraph"/>
        </w:rPr>
        <w:t xml:space="preserve">For shared spectrum operation DECT-2020 NR has the capability to detect interference from any other systems sharing the same or adjacent spectrum. DECT-2020 NR supports polite spectrum operation, i.e. the device senses the spectrum use prior its own transmission to avoid collision with other transmissions and to enable operation on least interfered channels by supporting Listen Before Talk (LBT) protocol. These polite protocols </w:t>
      </w:r>
      <w:r w:rsidR="0012318E" w:rsidRPr="009456D8">
        <w:rPr>
          <w:rStyle w:val="ECCParagraph"/>
        </w:rPr>
        <w:t xml:space="preserve">may </w:t>
      </w:r>
      <w:r w:rsidRPr="009456D8">
        <w:rPr>
          <w:rStyle w:val="ECCParagraph"/>
        </w:rPr>
        <w:t>enhance spectrum sharing but have not been considered in the MCL analysis.</w:t>
      </w:r>
    </w:p>
    <w:p w14:paraId="3762B9E7" w14:textId="77777777" w:rsidR="00862D06" w:rsidRPr="009456D8" w:rsidRDefault="00862D06" w:rsidP="006206A1">
      <w:pPr>
        <w:pStyle w:val="Heading4"/>
        <w:rPr>
          <w:rStyle w:val="ECCParagraph"/>
          <w:rFonts w:eastAsia="Calibri"/>
        </w:rPr>
      </w:pPr>
      <w:r w:rsidRPr="009456D8">
        <w:rPr>
          <w:rStyle w:val="ECCParagraph"/>
        </w:rPr>
        <w:lastRenderedPageBreak/>
        <w:t>3GPP WBB LMP interfering DECT-2020 NR</w:t>
      </w:r>
    </w:p>
    <w:p w14:paraId="6182A5DD" w14:textId="77777777" w:rsidR="00862D06" w:rsidRPr="009456D8" w:rsidRDefault="00862D06" w:rsidP="008C286D">
      <w:pPr>
        <w:rPr>
          <w:rStyle w:val="ECCParagraph"/>
        </w:rPr>
      </w:pPr>
      <w:r w:rsidRPr="009456D8">
        <w:rPr>
          <w:rStyle w:val="ECCParagraph"/>
        </w:rPr>
        <w:t>Studies show in the co-channel case separation distances range from 0.25 km to 3.6 km depending on assumed clutter losses and bandwidth of the interferer. In the adjacent channel case, separation distances are approximately 100 m or less.</w:t>
      </w:r>
    </w:p>
    <w:p w14:paraId="6C21EC0B" w14:textId="77777777" w:rsidR="00862D06" w:rsidRPr="009456D8" w:rsidRDefault="00862D06" w:rsidP="008C286D">
      <w:pPr>
        <w:rPr>
          <w:rStyle w:val="ECCParagraph"/>
        </w:rPr>
      </w:pPr>
      <w:r w:rsidRPr="009456D8">
        <w:rPr>
          <w:rStyle w:val="ECCParagraph"/>
        </w:rPr>
        <w:t>For the 3GPP WBB as the interferer and DECT-2020 NR as the victim, only the medium power (3GPP WBB) case has been modelled as the worst-case scenario. Separation distances for low power 3GPP WBB would be less than those derived here.</w:t>
      </w:r>
    </w:p>
    <w:p w14:paraId="6C695D40" w14:textId="77777777" w:rsidR="00862D06" w:rsidRPr="009456D8" w:rsidRDefault="00862D06" w:rsidP="008C286D">
      <w:pPr>
        <w:pStyle w:val="Heading4"/>
        <w:rPr>
          <w:rStyle w:val="ECCParagraph"/>
        </w:rPr>
      </w:pPr>
      <w:r w:rsidRPr="009456D8">
        <w:rPr>
          <w:rStyle w:val="ECCParagraph"/>
        </w:rPr>
        <w:t>Conclusions on interference between DECT-2020 NR and 3GPP WBB LMP</w:t>
      </w:r>
    </w:p>
    <w:p w14:paraId="212B58D0" w14:textId="66404596" w:rsidR="00862D06" w:rsidRPr="009456D8" w:rsidRDefault="00862D06" w:rsidP="008C286D">
      <w:pPr>
        <w:rPr>
          <w:rStyle w:val="ECCParagraph"/>
        </w:rPr>
      </w:pPr>
      <w:r w:rsidRPr="009456D8">
        <w:rPr>
          <w:rStyle w:val="ECCParagraph"/>
        </w:rPr>
        <w:t xml:space="preserve">It is noted that the difference in required separation distances between DECT-2020 NR into 3GPP WBB and vice versa is primarily a consequence of the assumed operation and protection criteria which are more conservative when considering protection of 3GPP WBB. </w:t>
      </w:r>
    </w:p>
    <w:p w14:paraId="16FAE115" w14:textId="06235EB0" w:rsidR="00862D06" w:rsidRPr="009456D8" w:rsidRDefault="00862D06" w:rsidP="008C286D">
      <w:pPr>
        <w:rPr>
          <w:rStyle w:val="ECCParagraph"/>
        </w:rPr>
      </w:pPr>
      <w:r w:rsidRPr="009456D8">
        <w:rPr>
          <w:rStyle w:val="ECCParagraph"/>
        </w:rPr>
        <w:t xml:space="preserve">For 3GPP WBB LMP the interference threshold level is -105 dBm/10 MHz or -95 dBm/100 MHz i.e. 6 dB below thermal noise and for DECT-2020 NR the respective interference threshold was -76.7 dBm/6.912 MHz, i.e. 20 dB above thermal noise. The interference threshold used for DECT-2020 NR is consistent with other compatibility studies in </w:t>
      </w:r>
      <w:r w:rsidR="008314B6" w:rsidRPr="009456D8">
        <w:rPr>
          <w:rStyle w:val="ECCParagraph"/>
        </w:rPr>
        <w:t>CEPT</w:t>
      </w:r>
      <w:r w:rsidRPr="009456D8">
        <w:rPr>
          <w:rStyle w:val="ECCParagraph"/>
        </w:rPr>
        <w:t>.</w:t>
      </w:r>
    </w:p>
    <w:p w14:paraId="31999AFA" w14:textId="15F437C5" w:rsidR="00862D06" w:rsidRPr="009456D8" w:rsidRDefault="00B27FA1" w:rsidP="008C286D">
      <w:pPr>
        <w:pStyle w:val="Heading3"/>
        <w:rPr>
          <w:rStyle w:val="ECCParagraph"/>
        </w:rPr>
      </w:pPr>
      <w:bookmarkStart w:id="342" w:name="_Toc160031495"/>
      <w:bookmarkStart w:id="343" w:name="_Toc160181061"/>
      <w:bookmarkStart w:id="344" w:name="_Toc172791753"/>
      <w:r w:rsidRPr="009456D8">
        <w:rPr>
          <w:rStyle w:val="ECCParagraph"/>
        </w:rPr>
        <w:t>Between</w:t>
      </w:r>
      <w:r w:rsidR="00862D06" w:rsidRPr="009456D8">
        <w:rPr>
          <w:rStyle w:val="ECCParagraph"/>
        </w:rPr>
        <w:t xml:space="preserve"> DECT-2020 NR and FSS</w:t>
      </w:r>
      <w:bookmarkEnd w:id="342"/>
      <w:bookmarkEnd w:id="343"/>
      <w:bookmarkEnd w:id="344"/>
    </w:p>
    <w:p w14:paraId="6CDB3312" w14:textId="129C4636" w:rsidR="00862D06" w:rsidRPr="009456D8" w:rsidRDefault="00862D06" w:rsidP="008C286D">
      <w:pPr>
        <w:rPr>
          <w:rStyle w:val="ECCParagraph"/>
        </w:rPr>
      </w:pPr>
      <w:r w:rsidRPr="009456D8">
        <w:rPr>
          <w:rStyle w:val="ECCParagraph"/>
        </w:rPr>
        <w:t>The studies of DECT-2020 NR into the FSS considers both long-term and short-term interference scenarios. The effect of applying clutter at one terminal significantly reduces the required separation distances. Studies consider the DECT-2020 NR interferer at 0, 10 and 180</w:t>
      </w:r>
      <w:r w:rsidR="00B63456">
        <w:rPr>
          <w:rStyle w:val="ECCParagraph"/>
        </w:rPr>
        <w:t xml:space="preserve"> </w:t>
      </w:r>
      <w:r w:rsidRPr="009456D8">
        <w:rPr>
          <w:rStyle w:val="ECCParagraph"/>
        </w:rPr>
        <w:t xml:space="preserve">degrees azimuth with respect to the FSS antenna. </w:t>
      </w:r>
    </w:p>
    <w:p w14:paraId="304339F8" w14:textId="631315BB" w:rsidR="00862D06" w:rsidRPr="009456D8" w:rsidRDefault="00862D06" w:rsidP="008C286D">
      <w:pPr>
        <w:rPr>
          <w:rStyle w:val="ECCParagraph"/>
        </w:rPr>
      </w:pPr>
      <w:r w:rsidRPr="009456D8">
        <w:rPr>
          <w:rStyle w:val="ECCParagraph"/>
        </w:rPr>
        <w:t>For long-term interference, at 0 degrees azimuth, i.e. the DECT-2020 NR interferer is on the maximum FSS antenna gain with the inclination set to 10 degrees, the separation distances range from 3 to 51 km depending on the application of clutter. In the adjacent channel separation distances range between 0.6 and 15 km. Outside the main beam separation distances reduce as would be expected.</w:t>
      </w:r>
    </w:p>
    <w:p w14:paraId="1E139F76" w14:textId="103E521F" w:rsidR="00862D06" w:rsidRPr="009456D8" w:rsidRDefault="00862D06" w:rsidP="008C286D">
      <w:pPr>
        <w:rPr>
          <w:rStyle w:val="ECCParagraph"/>
        </w:rPr>
      </w:pPr>
      <w:r w:rsidRPr="009456D8">
        <w:rPr>
          <w:rStyle w:val="ECCParagraph"/>
        </w:rPr>
        <w:t>In the short-term scenario, separation distances vary between 91 km and 1.2 km in the co-channel, 0</w:t>
      </w:r>
      <w:r w:rsidR="00B63456">
        <w:rPr>
          <w:rStyle w:val="ECCParagraph"/>
        </w:rPr>
        <w:t xml:space="preserve"> </w:t>
      </w:r>
      <w:r w:rsidRPr="009456D8">
        <w:rPr>
          <w:rStyle w:val="ECCParagraph"/>
        </w:rPr>
        <w:t>degree azimuth case. In the adjacent channel, separation distances vary between 13 km and 0.37 km, and reduce further when azimuth separation increases.</w:t>
      </w:r>
    </w:p>
    <w:p w14:paraId="71D92677" w14:textId="41E13432" w:rsidR="00862D06" w:rsidRPr="009456D8" w:rsidRDefault="00B27FA1" w:rsidP="008C286D">
      <w:pPr>
        <w:pStyle w:val="Heading3"/>
        <w:rPr>
          <w:rStyle w:val="ECCParagraph"/>
        </w:rPr>
      </w:pPr>
      <w:bookmarkStart w:id="345" w:name="_Toc160031496"/>
      <w:bookmarkStart w:id="346" w:name="_Toc160181062"/>
      <w:bookmarkStart w:id="347" w:name="_Toc172791754"/>
      <w:r w:rsidRPr="009456D8">
        <w:rPr>
          <w:rStyle w:val="ECCParagraph"/>
        </w:rPr>
        <w:t>Between</w:t>
      </w:r>
      <w:r w:rsidR="00862D06" w:rsidRPr="009456D8">
        <w:rPr>
          <w:rStyle w:val="ECCParagraph"/>
        </w:rPr>
        <w:t xml:space="preserve"> DECT-2020 NR and FS</w:t>
      </w:r>
      <w:bookmarkEnd w:id="345"/>
      <w:bookmarkEnd w:id="346"/>
      <w:bookmarkEnd w:id="347"/>
    </w:p>
    <w:p w14:paraId="32A590B4" w14:textId="77777777" w:rsidR="00862D06" w:rsidRPr="009456D8" w:rsidRDefault="00862D06" w:rsidP="008C286D">
      <w:pPr>
        <w:rPr>
          <w:rStyle w:val="ECCParagraph"/>
        </w:rPr>
      </w:pPr>
      <w:r w:rsidRPr="009456D8">
        <w:rPr>
          <w:rStyle w:val="ECCParagraph"/>
        </w:rPr>
        <w:t>The study assesses the geographical separation required when the DECT-2020 NR interfering signal is incident to the victim receiver at 0-, 10- and 180-degrees azimuth. The largest separation distance for a single-entry interferer at 0 degrees without clutter is 130 km. This reduces to 37 km when clutter is assumed.</w:t>
      </w:r>
    </w:p>
    <w:p w14:paraId="14AD0B68" w14:textId="77777777" w:rsidR="00862D06" w:rsidRPr="009456D8" w:rsidRDefault="00862D06" w:rsidP="008C286D">
      <w:pPr>
        <w:rPr>
          <w:rStyle w:val="ECCParagraph"/>
        </w:rPr>
      </w:pPr>
      <w:r w:rsidRPr="009456D8">
        <w:rPr>
          <w:rStyle w:val="ECCParagraph"/>
        </w:rPr>
        <w:t>In the adjacent channel case, separation distances reduce to between 81 km and 5 km depending on applying clutter. In off-axis geometries separation distances reduce significantly, for example down to 1.3 km when clutter is applied in the co-channel, 10-degree azimuth case.</w:t>
      </w:r>
    </w:p>
    <w:p w14:paraId="4D9B493B" w14:textId="77777777" w:rsidR="00862D06" w:rsidRPr="009456D8" w:rsidRDefault="00862D06" w:rsidP="008C286D">
      <w:pPr>
        <w:pStyle w:val="Heading3"/>
        <w:rPr>
          <w:rStyle w:val="ECCParagraph"/>
        </w:rPr>
      </w:pPr>
      <w:bookmarkStart w:id="348" w:name="_Toc160031497"/>
      <w:bookmarkStart w:id="349" w:name="_Toc160181063"/>
      <w:bookmarkStart w:id="350" w:name="_Toc172791755"/>
      <w:r w:rsidRPr="009456D8">
        <w:rPr>
          <w:rStyle w:val="ECCParagraph"/>
        </w:rPr>
        <w:t>Conclusions for DECT-2020 NR</w:t>
      </w:r>
      <w:bookmarkEnd w:id="348"/>
      <w:bookmarkEnd w:id="349"/>
      <w:bookmarkEnd w:id="350"/>
    </w:p>
    <w:p w14:paraId="59553BF7" w14:textId="779C4032" w:rsidR="00862D06" w:rsidRPr="009456D8" w:rsidRDefault="009742F4" w:rsidP="008C286D">
      <w:pPr>
        <w:rPr>
          <w:rStyle w:val="ECCParagraph"/>
        </w:rPr>
      </w:pPr>
      <w:r w:rsidRPr="009456D8">
        <w:rPr>
          <w:rStyle w:val="ECCParagraph"/>
        </w:rPr>
        <w:fldChar w:fldCharType="begin"/>
      </w:r>
      <w:r w:rsidRPr="009456D8">
        <w:rPr>
          <w:rStyle w:val="ECCParagraph"/>
        </w:rPr>
        <w:instrText xml:space="preserve"> REF _Ref159436285 \h  \* MERGEFORMAT </w:instrText>
      </w:r>
      <w:r w:rsidRPr="009456D8">
        <w:rPr>
          <w:rStyle w:val="ECCParagraph"/>
        </w:rPr>
      </w:r>
      <w:r w:rsidRPr="009456D8">
        <w:rPr>
          <w:rStyle w:val="ECCParagraph"/>
        </w:rPr>
        <w:fldChar w:fldCharType="separate"/>
      </w:r>
      <w:r w:rsidR="00C12604" w:rsidRPr="009456D8">
        <w:rPr>
          <w:rStyle w:val="ECCParagraph"/>
        </w:rPr>
        <w:t>Table 40</w:t>
      </w:r>
      <w:r w:rsidRPr="009456D8">
        <w:rPr>
          <w:rStyle w:val="ECCParagraph"/>
        </w:rPr>
        <w:fldChar w:fldCharType="end"/>
      </w:r>
      <w:r w:rsidRPr="009456D8">
        <w:rPr>
          <w:rStyle w:val="ECCParagraph"/>
        </w:rPr>
        <w:t xml:space="preserve"> </w:t>
      </w:r>
      <w:r w:rsidR="00862D06" w:rsidRPr="009456D8">
        <w:rPr>
          <w:rStyle w:val="ECCParagraph"/>
        </w:rPr>
        <w:t>provides a summary of the co-channel MCL analysis outlined above when considering clutter at the DECT-2020 NR terminal operating with a maximum antenna height of 10 m.</w:t>
      </w:r>
    </w:p>
    <w:p w14:paraId="35EA6346" w14:textId="0D54F991" w:rsidR="00862D06" w:rsidRPr="009456D8" w:rsidRDefault="009742F4" w:rsidP="00264491">
      <w:pPr>
        <w:pStyle w:val="Caption"/>
        <w:keepNext/>
        <w:rPr>
          <w:rStyle w:val="ECCParagraph"/>
          <w:rFonts w:eastAsia="Calibri"/>
        </w:rPr>
      </w:pPr>
      <w:bookmarkStart w:id="351" w:name="_Ref159436285"/>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40</w:t>
      </w:r>
      <w:r w:rsidRPr="009456D8">
        <w:rPr>
          <w:rStyle w:val="ECCParagraph"/>
        </w:rPr>
        <w:fldChar w:fldCharType="end"/>
      </w:r>
      <w:bookmarkEnd w:id="351"/>
      <w:r w:rsidR="00862D06" w:rsidRPr="009456D8">
        <w:rPr>
          <w:rStyle w:val="ECCParagraph"/>
        </w:rPr>
        <w:t>: Summary of DECT-2020 NR in-band coexistence studies</w:t>
      </w:r>
    </w:p>
    <w:tbl>
      <w:tblPr>
        <w:tblStyle w:val="ECCTable-redheader"/>
        <w:tblW w:w="5000" w:type="pct"/>
        <w:tblInd w:w="0" w:type="dxa"/>
        <w:tblLook w:val="04A0" w:firstRow="1" w:lastRow="0" w:firstColumn="1" w:lastColumn="0" w:noHBand="0" w:noVBand="1"/>
      </w:tblPr>
      <w:tblGrid>
        <w:gridCol w:w="1980"/>
        <w:gridCol w:w="1702"/>
        <w:gridCol w:w="1841"/>
        <w:gridCol w:w="4106"/>
      </w:tblGrid>
      <w:tr w:rsidR="00862D06" w:rsidRPr="009456D8" w14:paraId="25C540D2" w14:textId="77777777" w:rsidTr="00E00332">
        <w:trPr>
          <w:cnfStyle w:val="100000000000" w:firstRow="1" w:lastRow="0" w:firstColumn="0" w:lastColumn="0" w:oddVBand="0" w:evenVBand="0" w:oddHBand="0" w:evenHBand="0" w:firstRowFirstColumn="0" w:firstRowLastColumn="0" w:lastRowFirstColumn="0" w:lastRowLastColumn="0"/>
          <w:trHeight w:val="265"/>
        </w:trPr>
        <w:tc>
          <w:tcPr>
            <w:tcW w:w="1028" w:type="pct"/>
          </w:tcPr>
          <w:p w14:paraId="7BEF4786" w14:textId="77777777" w:rsidR="00862D06" w:rsidRPr="009456D8" w:rsidRDefault="00862D06" w:rsidP="00264491">
            <w:pPr>
              <w:keepNext/>
              <w:rPr>
                <w:rStyle w:val="ECCParagraph"/>
              </w:rPr>
            </w:pPr>
            <w:r w:rsidRPr="009456D8">
              <w:rPr>
                <w:rStyle w:val="ECCParagraph"/>
              </w:rPr>
              <w:t>Interferer</w:t>
            </w:r>
          </w:p>
        </w:tc>
        <w:tc>
          <w:tcPr>
            <w:tcW w:w="884" w:type="pct"/>
          </w:tcPr>
          <w:p w14:paraId="2597CA61" w14:textId="77777777" w:rsidR="00862D06" w:rsidRPr="009456D8" w:rsidRDefault="00862D06" w:rsidP="00264491">
            <w:pPr>
              <w:keepNext/>
              <w:rPr>
                <w:rStyle w:val="ECCParagraph"/>
              </w:rPr>
            </w:pPr>
            <w:r w:rsidRPr="009456D8">
              <w:rPr>
                <w:rStyle w:val="ECCParagraph"/>
              </w:rPr>
              <w:t>Victim</w:t>
            </w:r>
          </w:p>
        </w:tc>
        <w:tc>
          <w:tcPr>
            <w:tcW w:w="956" w:type="pct"/>
          </w:tcPr>
          <w:p w14:paraId="4B3BB7E4" w14:textId="51AA690F" w:rsidR="00862D06" w:rsidRPr="009456D8" w:rsidRDefault="00067EE2" w:rsidP="00264491">
            <w:pPr>
              <w:keepNext/>
              <w:rPr>
                <w:rStyle w:val="ECCParagraph"/>
              </w:rPr>
            </w:pPr>
            <w:r w:rsidRPr="009456D8">
              <w:rPr>
                <w:rStyle w:val="ECCParagraph"/>
              </w:rPr>
              <w:t>Co-channel s</w:t>
            </w:r>
            <w:r w:rsidR="00862D06" w:rsidRPr="009456D8">
              <w:rPr>
                <w:rStyle w:val="ECCParagraph"/>
              </w:rPr>
              <w:t>eparation distance (km)</w:t>
            </w:r>
          </w:p>
        </w:tc>
        <w:tc>
          <w:tcPr>
            <w:tcW w:w="2132" w:type="pct"/>
          </w:tcPr>
          <w:p w14:paraId="4D0A78B3" w14:textId="77777777" w:rsidR="00862D06" w:rsidRPr="009456D8" w:rsidRDefault="00862D06" w:rsidP="00264491">
            <w:pPr>
              <w:keepNext/>
              <w:rPr>
                <w:rStyle w:val="ECCParagraph"/>
              </w:rPr>
            </w:pPr>
            <w:r w:rsidRPr="009456D8">
              <w:rPr>
                <w:rStyle w:val="ECCParagraph"/>
              </w:rPr>
              <w:t>Comment</w:t>
            </w:r>
          </w:p>
        </w:tc>
      </w:tr>
      <w:tr w:rsidR="00862D06" w:rsidRPr="009456D8" w14:paraId="1AE1A195" w14:textId="77777777" w:rsidTr="00E00332">
        <w:trPr>
          <w:trHeight w:val="265"/>
        </w:trPr>
        <w:tc>
          <w:tcPr>
            <w:tcW w:w="1028" w:type="pct"/>
          </w:tcPr>
          <w:p w14:paraId="1B54914E" w14:textId="77777777" w:rsidR="00862D06" w:rsidRPr="009456D8" w:rsidRDefault="00862D06" w:rsidP="00264491">
            <w:pPr>
              <w:keepNext/>
              <w:rPr>
                <w:rStyle w:val="ECCParagraph"/>
              </w:rPr>
            </w:pPr>
            <w:r w:rsidRPr="009456D8">
              <w:rPr>
                <w:rStyle w:val="ECCParagraph"/>
              </w:rPr>
              <w:t>DECT-2020 NR</w:t>
            </w:r>
          </w:p>
        </w:tc>
        <w:tc>
          <w:tcPr>
            <w:tcW w:w="884" w:type="pct"/>
          </w:tcPr>
          <w:p w14:paraId="16572F16" w14:textId="77777777" w:rsidR="00862D06" w:rsidRPr="009456D8" w:rsidRDefault="00862D06" w:rsidP="00264491">
            <w:pPr>
              <w:keepNext/>
              <w:rPr>
                <w:rStyle w:val="ECCParagraph"/>
              </w:rPr>
            </w:pPr>
            <w:r w:rsidRPr="009456D8">
              <w:rPr>
                <w:rStyle w:val="ECCParagraph"/>
              </w:rPr>
              <w:t>DECT-2020 NR</w:t>
            </w:r>
          </w:p>
        </w:tc>
        <w:tc>
          <w:tcPr>
            <w:tcW w:w="956" w:type="pct"/>
          </w:tcPr>
          <w:p w14:paraId="29B618FD" w14:textId="77777777" w:rsidR="00862D06" w:rsidRPr="009456D8" w:rsidRDefault="00862D06" w:rsidP="00264491">
            <w:pPr>
              <w:keepNext/>
              <w:rPr>
                <w:rStyle w:val="ECCParagraph"/>
              </w:rPr>
            </w:pPr>
            <w:r w:rsidRPr="009456D8">
              <w:rPr>
                <w:rStyle w:val="ECCParagraph"/>
              </w:rPr>
              <w:t>0.250</w:t>
            </w:r>
          </w:p>
        </w:tc>
        <w:tc>
          <w:tcPr>
            <w:tcW w:w="2132" w:type="pct"/>
          </w:tcPr>
          <w:p w14:paraId="49E96C04" w14:textId="77777777" w:rsidR="00862D06" w:rsidRPr="009456D8" w:rsidRDefault="00862D06" w:rsidP="00264491">
            <w:pPr>
              <w:keepNext/>
              <w:jc w:val="left"/>
              <w:rPr>
                <w:rStyle w:val="ECCParagraph"/>
              </w:rPr>
            </w:pPr>
            <w:r w:rsidRPr="009456D8">
              <w:rPr>
                <w:rStyle w:val="ECCParagraph"/>
              </w:rPr>
              <w:t>DECT-2020 NR spectrum management functionality removes the need to consider separation distances between different DECT-2020 NR networks</w:t>
            </w:r>
          </w:p>
        </w:tc>
      </w:tr>
      <w:tr w:rsidR="00862D06" w:rsidRPr="009456D8" w14:paraId="6BE95D6E" w14:textId="77777777" w:rsidTr="00E00332">
        <w:trPr>
          <w:trHeight w:val="265"/>
        </w:trPr>
        <w:tc>
          <w:tcPr>
            <w:tcW w:w="1028" w:type="pct"/>
            <w:vMerge w:val="restart"/>
          </w:tcPr>
          <w:p w14:paraId="5D009995" w14:textId="77777777" w:rsidR="00862D06" w:rsidRPr="009456D8" w:rsidRDefault="00862D06" w:rsidP="00264491">
            <w:pPr>
              <w:keepNext/>
              <w:rPr>
                <w:rStyle w:val="ECCParagraph"/>
              </w:rPr>
            </w:pPr>
            <w:r w:rsidRPr="009456D8">
              <w:rPr>
                <w:rStyle w:val="ECCParagraph"/>
              </w:rPr>
              <w:t>DECT-2020 NR</w:t>
            </w:r>
          </w:p>
        </w:tc>
        <w:tc>
          <w:tcPr>
            <w:tcW w:w="884" w:type="pct"/>
            <w:vMerge w:val="restart"/>
          </w:tcPr>
          <w:p w14:paraId="7B10DBC4" w14:textId="77777777" w:rsidR="00862D06" w:rsidRPr="009456D8" w:rsidRDefault="00862D06" w:rsidP="00264491">
            <w:pPr>
              <w:keepNext/>
              <w:rPr>
                <w:rStyle w:val="ECCParagraph"/>
              </w:rPr>
            </w:pPr>
            <w:r w:rsidRPr="009456D8">
              <w:rPr>
                <w:rStyle w:val="ECCParagraph"/>
              </w:rPr>
              <w:t>3GPP LP WBB</w:t>
            </w:r>
          </w:p>
        </w:tc>
        <w:tc>
          <w:tcPr>
            <w:tcW w:w="956" w:type="pct"/>
          </w:tcPr>
          <w:p w14:paraId="50CBEAF5" w14:textId="77777777" w:rsidR="00862D06" w:rsidRPr="009456D8" w:rsidRDefault="00862D06" w:rsidP="00264491">
            <w:pPr>
              <w:keepNext/>
              <w:rPr>
                <w:rStyle w:val="ECCParagraph"/>
              </w:rPr>
            </w:pPr>
            <w:r w:rsidRPr="009456D8">
              <w:rPr>
                <w:rStyle w:val="ECCParagraph"/>
              </w:rPr>
              <w:t>1.8</w:t>
            </w:r>
          </w:p>
        </w:tc>
        <w:tc>
          <w:tcPr>
            <w:tcW w:w="2132" w:type="pct"/>
          </w:tcPr>
          <w:p w14:paraId="3A01A37A" w14:textId="77777777" w:rsidR="00862D06" w:rsidRPr="009456D8" w:rsidRDefault="00862D06" w:rsidP="00264491">
            <w:pPr>
              <w:keepNext/>
              <w:jc w:val="left"/>
              <w:rPr>
                <w:rStyle w:val="ECCParagraph"/>
              </w:rPr>
            </w:pPr>
            <w:r w:rsidRPr="009456D8">
              <w:rPr>
                <w:rStyle w:val="ECCParagraph"/>
              </w:rPr>
              <w:t>For 10 MHz 3GPP WBB</w:t>
            </w:r>
          </w:p>
        </w:tc>
      </w:tr>
      <w:tr w:rsidR="00862D06" w:rsidRPr="009456D8" w14:paraId="35133BB9" w14:textId="77777777" w:rsidTr="00E00332">
        <w:trPr>
          <w:trHeight w:val="265"/>
        </w:trPr>
        <w:tc>
          <w:tcPr>
            <w:tcW w:w="1028" w:type="pct"/>
            <w:vMerge/>
          </w:tcPr>
          <w:p w14:paraId="72B22431" w14:textId="77777777" w:rsidR="00862D06" w:rsidRPr="009456D8" w:rsidRDefault="00862D06" w:rsidP="00264491">
            <w:pPr>
              <w:keepNext/>
              <w:rPr>
                <w:rStyle w:val="ECCParagraph"/>
              </w:rPr>
            </w:pPr>
          </w:p>
        </w:tc>
        <w:tc>
          <w:tcPr>
            <w:tcW w:w="884" w:type="pct"/>
            <w:vMerge/>
          </w:tcPr>
          <w:p w14:paraId="372366E9" w14:textId="77777777" w:rsidR="00862D06" w:rsidRPr="009456D8" w:rsidRDefault="00862D06" w:rsidP="00264491">
            <w:pPr>
              <w:keepNext/>
              <w:rPr>
                <w:rStyle w:val="ECCParagraph"/>
              </w:rPr>
            </w:pPr>
          </w:p>
        </w:tc>
        <w:tc>
          <w:tcPr>
            <w:tcW w:w="956" w:type="pct"/>
          </w:tcPr>
          <w:p w14:paraId="642FBCE7" w14:textId="77777777" w:rsidR="00862D06" w:rsidRPr="009456D8" w:rsidRDefault="00862D06" w:rsidP="00264491">
            <w:pPr>
              <w:keepNext/>
              <w:rPr>
                <w:rStyle w:val="ECCParagraph"/>
              </w:rPr>
            </w:pPr>
            <w:r w:rsidRPr="009456D8">
              <w:rPr>
                <w:rStyle w:val="ECCParagraph"/>
              </w:rPr>
              <w:t>0.7</w:t>
            </w:r>
          </w:p>
        </w:tc>
        <w:tc>
          <w:tcPr>
            <w:tcW w:w="2132" w:type="pct"/>
          </w:tcPr>
          <w:p w14:paraId="166ED5F8" w14:textId="77777777" w:rsidR="00862D06" w:rsidRPr="009456D8" w:rsidRDefault="00862D06" w:rsidP="00264491">
            <w:pPr>
              <w:keepNext/>
              <w:jc w:val="left"/>
              <w:rPr>
                <w:rStyle w:val="ECCParagraph"/>
              </w:rPr>
            </w:pPr>
            <w:r w:rsidRPr="009456D8">
              <w:rPr>
                <w:rStyle w:val="ECCParagraph"/>
              </w:rPr>
              <w:t>For 100 MHz 3GPP WBB</w:t>
            </w:r>
          </w:p>
        </w:tc>
      </w:tr>
      <w:tr w:rsidR="00862D06" w:rsidRPr="009456D8" w14:paraId="7C2E2BB8" w14:textId="77777777" w:rsidTr="00E00332">
        <w:trPr>
          <w:trHeight w:val="265"/>
        </w:trPr>
        <w:tc>
          <w:tcPr>
            <w:tcW w:w="1028" w:type="pct"/>
            <w:vMerge w:val="restart"/>
          </w:tcPr>
          <w:p w14:paraId="3DE6FDA0" w14:textId="77777777" w:rsidR="00862D06" w:rsidRPr="009456D8" w:rsidRDefault="00862D06" w:rsidP="00264491">
            <w:pPr>
              <w:keepNext/>
              <w:rPr>
                <w:rStyle w:val="ECCParagraph"/>
              </w:rPr>
            </w:pPr>
            <w:r w:rsidRPr="009456D8">
              <w:rPr>
                <w:rStyle w:val="ECCParagraph"/>
              </w:rPr>
              <w:t>DECT-2020 NR</w:t>
            </w:r>
          </w:p>
        </w:tc>
        <w:tc>
          <w:tcPr>
            <w:tcW w:w="884" w:type="pct"/>
            <w:vMerge w:val="restart"/>
          </w:tcPr>
          <w:p w14:paraId="619CBFA9" w14:textId="77777777" w:rsidR="00862D06" w:rsidRPr="009456D8" w:rsidRDefault="00862D06" w:rsidP="00264491">
            <w:pPr>
              <w:keepNext/>
              <w:rPr>
                <w:rStyle w:val="ECCParagraph"/>
              </w:rPr>
            </w:pPr>
            <w:r w:rsidRPr="009456D8">
              <w:rPr>
                <w:rStyle w:val="ECCParagraph"/>
              </w:rPr>
              <w:t>3GPP MP WBB</w:t>
            </w:r>
          </w:p>
        </w:tc>
        <w:tc>
          <w:tcPr>
            <w:tcW w:w="956" w:type="pct"/>
          </w:tcPr>
          <w:p w14:paraId="55719CBF" w14:textId="77777777" w:rsidR="00862D06" w:rsidRPr="009456D8" w:rsidRDefault="00862D06" w:rsidP="00264491">
            <w:pPr>
              <w:keepNext/>
              <w:rPr>
                <w:rStyle w:val="ECCParagraph"/>
              </w:rPr>
            </w:pPr>
            <w:r w:rsidRPr="009456D8">
              <w:rPr>
                <w:rStyle w:val="ECCParagraph"/>
              </w:rPr>
              <w:t>2.7</w:t>
            </w:r>
          </w:p>
        </w:tc>
        <w:tc>
          <w:tcPr>
            <w:tcW w:w="2132" w:type="pct"/>
          </w:tcPr>
          <w:p w14:paraId="029729E0" w14:textId="77777777" w:rsidR="00862D06" w:rsidRPr="009456D8" w:rsidRDefault="00862D06" w:rsidP="00264491">
            <w:pPr>
              <w:keepNext/>
              <w:jc w:val="left"/>
              <w:rPr>
                <w:rStyle w:val="ECCParagraph"/>
              </w:rPr>
            </w:pPr>
            <w:r w:rsidRPr="009456D8">
              <w:rPr>
                <w:rStyle w:val="ECCParagraph"/>
              </w:rPr>
              <w:t>For 10 MHz 3GPP WBB</w:t>
            </w:r>
          </w:p>
        </w:tc>
      </w:tr>
      <w:tr w:rsidR="00862D06" w:rsidRPr="009456D8" w14:paraId="0D8182BD" w14:textId="77777777" w:rsidTr="00E00332">
        <w:trPr>
          <w:trHeight w:val="265"/>
        </w:trPr>
        <w:tc>
          <w:tcPr>
            <w:tcW w:w="1028" w:type="pct"/>
            <w:vMerge/>
          </w:tcPr>
          <w:p w14:paraId="12503EA4" w14:textId="77777777" w:rsidR="00862D06" w:rsidRPr="009456D8" w:rsidRDefault="00862D06" w:rsidP="00264491">
            <w:pPr>
              <w:keepNext/>
              <w:rPr>
                <w:rStyle w:val="ECCParagraph"/>
              </w:rPr>
            </w:pPr>
          </w:p>
        </w:tc>
        <w:tc>
          <w:tcPr>
            <w:tcW w:w="884" w:type="pct"/>
            <w:vMerge/>
          </w:tcPr>
          <w:p w14:paraId="2B7FC94F" w14:textId="77777777" w:rsidR="00862D06" w:rsidRPr="009456D8" w:rsidRDefault="00862D06" w:rsidP="00264491">
            <w:pPr>
              <w:keepNext/>
              <w:rPr>
                <w:rStyle w:val="ECCParagraph"/>
              </w:rPr>
            </w:pPr>
          </w:p>
        </w:tc>
        <w:tc>
          <w:tcPr>
            <w:tcW w:w="956" w:type="pct"/>
          </w:tcPr>
          <w:p w14:paraId="605AAA39" w14:textId="77777777" w:rsidR="00862D06" w:rsidRPr="009456D8" w:rsidRDefault="00862D06" w:rsidP="00264491">
            <w:pPr>
              <w:keepNext/>
              <w:rPr>
                <w:rStyle w:val="ECCParagraph"/>
              </w:rPr>
            </w:pPr>
            <w:r w:rsidRPr="009456D8">
              <w:rPr>
                <w:rStyle w:val="ECCParagraph"/>
              </w:rPr>
              <w:t>1.0</w:t>
            </w:r>
          </w:p>
        </w:tc>
        <w:tc>
          <w:tcPr>
            <w:tcW w:w="2132" w:type="pct"/>
          </w:tcPr>
          <w:p w14:paraId="11413456" w14:textId="77777777" w:rsidR="00862D06" w:rsidRPr="009456D8" w:rsidRDefault="00862D06" w:rsidP="00264491">
            <w:pPr>
              <w:keepNext/>
              <w:jc w:val="left"/>
              <w:rPr>
                <w:rStyle w:val="ECCParagraph"/>
              </w:rPr>
            </w:pPr>
            <w:r w:rsidRPr="009456D8">
              <w:rPr>
                <w:rStyle w:val="ECCParagraph"/>
              </w:rPr>
              <w:t>For 100 MHz 3GPP WBB</w:t>
            </w:r>
          </w:p>
        </w:tc>
      </w:tr>
      <w:tr w:rsidR="00862D06" w:rsidRPr="009456D8" w14:paraId="5827A856" w14:textId="77777777" w:rsidTr="00E00332">
        <w:trPr>
          <w:trHeight w:val="265"/>
        </w:trPr>
        <w:tc>
          <w:tcPr>
            <w:tcW w:w="1028" w:type="pct"/>
            <w:vMerge w:val="restart"/>
          </w:tcPr>
          <w:p w14:paraId="3C8148AE" w14:textId="77777777" w:rsidR="00862D06" w:rsidRPr="009456D8" w:rsidRDefault="00862D06" w:rsidP="00264491">
            <w:pPr>
              <w:keepNext/>
              <w:jc w:val="left"/>
              <w:rPr>
                <w:rStyle w:val="ECCParagraph"/>
              </w:rPr>
            </w:pPr>
            <w:r w:rsidRPr="009456D8">
              <w:rPr>
                <w:rStyle w:val="ECCParagraph"/>
              </w:rPr>
              <w:t>3GPP MP (only MP considered as the worst-case)</w:t>
            </w:r>
          </w:p>
        </w:tc>
        <w:tc>
          <w:tcPr>
            <w:tcW w:w="884" w:type="pct"/>
            <w:vMerge w:val="restart"/>
          </w:tcPr>
          <w:p w14:paraId="46CE01A5" w14:textId="77777777" w:rsidR="00862D06" w:rsidRPr="009456D8" w:rsidRDefault="00862D06" w:rsidP="00264491">
            <w:pPr>
              <w:keepNext/>
              <w:rPr>
                <w:rStyle w:val="ECCParagraph"/>
              </w:rPr>
            </w:pPr>
            <w:r w:rsidRPr="009456D8">
              <w:rPr>
                <w:rStyle w:val="ECCParagraph"/>
              </w:rPr>
              <w:t>DECT-2020 NR</w:t>
            </w:r>
          </w:p>
        </w:tc>
        <w:tc>
          <w:tcPr>
            <w:tcW w:w="956" w:type="pct"/>
          </w:tcPr>
          <w:p w14:paraId="6821E6E3" w14:textId="77777777" w:rsidR="00862D06" w:rsidRPr="009456D8" w:rsidRDefault="00862D06" w:rsidP="00264491">
            <w:pPr>
              <w:keepNext/>
              <w:rPr>
                <w:rStyle w:val="ECCParagraph"/>
              </w:rPr>
            </w:pPr>
            <w:r w:rsidRPr="009456D8">
              <w:rPr>
                <w:rStyle w:val="ECCParagraph"/>
              </w:rPr>
              <w:t>0.29</w:t>
            </w:r>
          </w:p>
        </w:tc>
        <w:tc>
          <w:tcPr>
            <w:tcW w:w="2132" w:type="pct"/>
          </w:tcPr>
          <w:p w14:paraId="77A38B65" w14:textId="77777777" w:rsidR="00862D06" w:rsidRPr="009456D8" w:rsidRDefault="00862D06" w:rsidP="00264491">
            <w:pPr>
              <w:keepNext/>
              <w:jc w:val="left"/>
              <w:rPr>
                <w:rStyle w:val="ECCParagraph"/>
              </w:rPr>
            </w:pPr>
            <w:r w:rsidRPr="009456D8">
              <w:rPr>
                <w:rStyle w:val="ECCParagraph"/>
              </w:rPr>
              <w:t>For 10 MHz 3GPP WBB</w:t>
            </w:r>
          </w:p>
        </w:tc>
      </w:tr>
      <w:tr w:rsidR="00862D06" w:rsidRPr="009456D8" w14:paraId="1C925355" w14:textId="77777777" w:rsidTr="00E00332">
        <w:trPr>
          <w:trHeight w:val="265"/>
        </w:trPr>
        <w:tc>
          <w:tcPr>
            <w:tcW w:w="1028" w:type="pct"/>
            <w:vMerge/>
          </w:tcPr>
          <w:p w14:paraId="0471D4D2" w14:textId="77777777" w:rsidR="00862D06" w:rsidRPr="009456D8" w:rsidRDefault="00862D06" w:rsidP="00264491">
            <w:pPr>
              <w:keepNext/>
              <w:rPr>
                <w:rStyle w:val="ECCParagraph"/>
              </w:rPr>
            </w:pPr>
          </w:p>
        </w:tc>
        <w:tc>
          <w:tcPr>
            <w:tcW w:w="884" w:type="pct"/>
            <w:vMerge/>
          </w:tcPr>
          <w:p w14:paraId="1DFE2D25" w14:textId="77777777" w:rsidR="00862D06" w:rsidRPr="009456D8" w:rsidRDefault="00862D06" w:rsidP="00264491">
            <w:pPr>
              <w:keepNext/>
              <w:rPr>
                <w:rStyle w:val="ECCParagraph"/>
              </w:rPr>
            </w:pPr>
          </w:p>
        </w:tc>
        <w:tc>
          <w:tcPr>
            <w:tcW w:w="956" w:type="pct"/>
          </w:tcPr>
          <w:p w14:paraId="3B16A867" w14:textId="77777777" w:rsidR="00862D06" w:rsidRPr="009456D8" w:rsidRDefault="00862D06" w:rsidP="00264491">
            <w:pPr>
              <w:keepNext/>
              <w:rPr>
                <w:rStyle w:val="ECCParagraph"/>
              </w:rPr>
            </w:pPr>
            <w:r w:rsidRPr="009456D8">
              <w:rPr>
                <w:rStyle w:val="ECCParagraph"/>
              </w:rPr>
              <w:t>0.25</w:t>
            </w:r>
          </w:p>
        </w:tc>
        <w:tc>
          <w:tcPr>
            <w:tcW w:w="2132" w:type="pct"/>
          </w:tcPr>
          <w:p w14:paraId="6F474797" w14:textId="77777777" w:rsidR="00862D06" w:rsidRPr="009456D8" w:rsidRDefault="00862D06" w:rsidP="00264491">
            <w:pPr>
              <w:keepNext/>
              <w:jc w:val="left"/>
              <w:rPr>
                <w:rStyle w:val="ECCParagraph"/>
              </w:rPr>
            </w:pPr>
            <w:r w:rsidRPr="009456D8">
              <w:rPr>
                <w:rStyle w:val="ECCParagraph"/>
              </w:rPr>
              <w:t>For 100 MHz 3GPP WBB</w:t>
            </w:r>
          </w:p>
        </w:tc>
      </w:tr>
      <w:tr w:rsidR="00862D06" w:rsidRPr="009456D8" w14:paraId="4C459B22" w14:textId="77777777" w:rsidTr="00E00332">
        <w:trPr>
          <w:trHeight w:val="265"/>
        </w:trPr>
        <w:tc>
          <w:tcPr>
            <w:tcW w:w="1028" w:type="pct"/>
            <w:vMerge w:val="restart"/>
          </w:tcPr>
          <w:p w14:paraId="3493B7E0" w14:textId="77777777" w:rsidR="00862D06" w:rsidRPr="009456D8" w:rsidRDefault="00862D06" w:rsidP="00264491">
            <w:pPr>
              <w:keepNext/>
              <w:rPr>
                <w:rStyle w:val="ECCParagraph"/>
              </w:rPr>
            </w:pPr>
            <w:r w:rsidRPr="009456D8">
              <w:rPr>
                <w:rStyle w:val="ECCParagraph"/>
              </w:rPr>
              <w:t>DECT-2020 NR</w:t>
            </w:r>
          </w:p>
        </w:tc>
        <w:tc>
          <w:tcPr>
            <w:tcW w:w="884" w:type="pct"/>
            <w:vMerge w:val="restart"/>
          </w:tcPr>
          <w:p w14:paraId="2201D79B" w14:textId="77777777" w:rsidR="00862D06" w:rsidRPr="009456D8" w:rsidRDefault="00862D06" w:rsidP="00264491">
            <w:pPr>
              <w:keepNext/>
              <w:rPr>
                <w:rStyle w:val="ECCParagraph"/>
              </w:rPr>
            </w:pPr>
            <w:r w:rsidRPr="009456D8">
              <w:rPr>
                <w:rStyle w:val="ECCParagraph"/>
              </w:rPr>
              <w:t>FSS</w:t>
            </w:r>
          </w:p>
        </w:tc>
        <w:tc>
          <w:tcPr>
            <w:tcW w:w="956" w:type="pct"/>
          </w:tcPr>
          <w:p w14:paraId="3BB916DF" w14:textId="77777777" w:rsidR="00862D06" w:rsidRPr="009456D8" w:rsidRDefault="00862D06" w:rsidP="00264491">
            <w:pPr>
              <w:keepNext/>
              <w:rPr>
                <w:rStyle w:val="ECCParagraph"/>
              </w:rPr>
            </w:pPr>
            <w:r w:rsidRPr="009456D8">
              <w:rPr>
                <w:rStyle w:val="ECCParagraph"/>
              </w:rPr>
              <w:t>3</w:t>
            </w:r>
          </w:p>
        </w:tc>
        <w:tc>
          <w:tcPr>
            <w:tcW w:w="2132" w:type="pct"/>
          </w:tcPr>
          <w:p w14:paraId="46AF4061" w14:textId="77777777" w:rsidR="00862D06" w:rsidRPr="009456D8" w:rsidRDefault="00862D06" w:rsidP="00264491">
            <w:pPr>
              <w:keepNext/>
              <w:jc w:val="left"/>
              <w:rPr>
                <w:rStyle w:val="ECCParagraph"/>
              </w:rPr>
            </w:pPr>
            <w:r w:rsidRPr="009456D8">
              <w:rPr>
                <w:rStyle w:val="ECCParagraph"/>
              </w:rPr>
              <w:t>Long-term interference</w:t>
            </w:r>
          </w:p>
        </w:tc>
      </w:tr>
      <w:tr w:rsidR="00862D06" w:rsidRPr="009456D8" w14:paraId="0ED6EA71" w14:textId="77777777" w:rsidTr="00E00332">
        <w:trPr>
          <w:trHeight w:val="265"/>
        </w:trPr>
        <w:tc>
          <w:tcPr>
            <w:tcW w:w="1028" w:type="pct"/>
            <w:vMerge/>
          </w:tcPr>
          <w:p w14:paraId="255D55A6" w14:textId="77777777" w:rsidR="00862D06" w:rsidRPr="009456D8" w:rsidRDefault="00862D06" w:rsidP="00264491">
            <w:pPr>
              <w:keepNext/>
              <w:rPr>
                <w:rStyle w:val="ECCParagraph"/>
              </w:rPr>
            </w:pPr>
          </w:p>
        </w:tc>
        <w:tc>
          <w:tcPr>
            <w:tcW w:w="884" w:type="pct"/>
            <w:vMerge/>
          </w:tcPr>
          <w:p w14:paraId="08AB832C" w14:textId="77777777" w:rsidR="00862D06" w:rsidRPr="009456D8" w:rsidRDefault="00862D06" w:rsidP="00264491">
            <w:pPr>
              <w:keepNext/>
              <w:rPr>
                <w:rStyle w:val="ECCParagraph"/>
              </w:rPr>
            </w:pPr>
          </w:p>
        </w:tc>
        <w:tc>
          <w:tcPr>
            <w:tcW w:w="956" w:type="pct"/>
          </w:tcPr>
          <w:p w14:paraId="36D3D580" w14:textId="77777777" w:rsidR="00862D06" w:rsidRPr="009456D8" w:rsidRDefault="00862D06" w:rsidP="00264491">
            <w:pPr>
              <w:keepNext/>
              <w:rPr>
                <w:rStyle w:val="ECCParagraph"/>
              </w:rPr>
            </w:pPr>
            <w:r w:rsidRPr="009456D8">
              <w:rPr>
                <w:rStyle w:val="ECCParagraph"/>
              </w:rPr>
              <w:t>1.2</w:t>
            </w:r>
          </w:p>
        </w:tc>
        <w:tc>
          <w:tcPr>
            <w:tcW w:w="2132" w:type="pct"/>
          </w:tcPr>
          <w:p w14:paraId="77B250E9" w14:textId="77777777" w:rsidR="00862D06" w:rsidRPr="009456D8" w:rsidRDefault="00862D06" w:rsidP="00264491">
            <w:pPr>
              <w:keepNext/>
              <w:jc w:val="left"/>
              <w:rPr>
                <w:rStyle w:val="ECCParagraph"/>
              </w:rPr>
            </w:pPr>
            <w:r w:rsidRPr="009456D8">
              <w:rPr>
                <w:rStyle w:val="ECCParagraph"/>
              </w:rPr>
              <w:t>Short-term interference</w:t>
            </w:r>
          </w:p>
        </w:tc>
      </w:tr>
      <w:tr w:rsidR="00862D06" w:rsidRPr="009456D8" w14:paraId="239C4F64" w14:textId="77777777" w:rsidTr="00E00332">
        <w:trPr>
          <w:trHeight w:val="265"/>
        </w:trPr>
        <w:tc>
          <w:tcPr>
            <w:tcW w:w="1028" w:type="pct"/>
          </w:tcPr>
          <w:p w14:paraId="65ECA4D3" w14:textId="77777777" w:rsidR="00862D06" w:rsidRPr="009456D8" w:rsidRDefault="00862D06" w:rsidP="00264491">
            <w:pPr>
              <w:keepNext/>
              <w:rPr>
                <w:rStyle w:val="ECCParagraph"/>
              </w:rPr>
            </w:pPr>
            <w:r w:rsidRPr="009456D8">
              <w:rPr>
                <w:rStyle w:val="ECCParagraph"/>
              </w:rPr>
              <w:t>DECT-2020 NR</w:t>
            </w:r>
          </w:p>
        </w:tc>
        <w:tc>
          <w:tcPr>
            <w:tcW w:w="884" w:type="pct"/>
          </w:tcPr>
          <w:p w14:paraId="427C2033" w14:textId="77777777" w:rsidR="00862D06" w:rsidRPr="009456D8" w:rsidRDefault="00862D06" w:rsidP="00264491">
            <w:pPr>
              <w:keepNext/>
              <w:rPr>
                <w:rStyle w:val="ECCParagraph"/>
              </w:rPr>
            </w:pPr>
            <w:r w:rsidRPr="009456D8">
              <w:rPr>
                <w:rStyle w:val="ECCParagraph"/>
              </w:rPr>
              <w:t>FS</w:t>
            </w:r>
          </w:p>
        </w:tc>
        <w:tc>
          <w:tcPr>
            <w:tcW w:w="956" w:type="pct"/>
          </w:tcPr>
          <w:p w14:paraId="2EEC0D6F" w14:textId="77777777" w:rsidR="00862D06" w:rsidRPr="009456D8" w:rsidRDefault="00862D06" w:rsidP="00264491">
            <w:pPr>
              <w:keepNext/>
              <w:rPr>
                <w:rStyle w:val="ECCParagraph"/>
              </w:rPr>
            </w:pPr>
            <w:r w:rsidRPr="009456D8">
              <w:rPr>
                <w:rStyle w:val="ECCParagraph"/>
              </w:rPr>
              <w:t>37</w:t>
            </w:r>
          </w:p>
        </w:tc>
        <w:tc>
          <w:tcPr>
            <w:tcW w:w="2132" w:type="pct"/>
          </w:tcPr>
          <w:p w14:paraId="30CC2B0D" w14:textId="77777777" w:rsidR="00862D06" w:rsidRPr="009456D8" w:rsidRDefault="00862D06" w:rsidP="00264491">
            <w:pPr>
              <w:keepNext/>
              <w:rPr>
                <w:rStyle w:val="ECCParagraph"/>
              </w:rPr>
            </w:pPr>
          </w:p>
        </w:tc>
      </w:tr>
      <w:tr w:rsidR="002B2AF4" w:rsidRPr="009456D8" w14:paraId="04AC6C30" w14:textId="77777777" w:rsidTr="002B2AF4">
        <w:trPr>
          <w:trHeight w:val="265"/>
        </w:trPr>
        <w:tc>
          <w:tcPr>
            <w:tcW w:w="5000" w:type="pct"/>
            <w:gridSpan w:val="4"/>
          </w:tcPr>
          <w:p w14:paraId="638BC90A" w14:textId="6789C6B1" w:rsidR="002B2AF4" w:rsidRPr="002B2AF4" w:rsidRDefault="002B2AF4" w:rsidP="00D91EDA">
            <w:pPr>
              <w:pStyle w:val="ECCTablenote"/>
              <w:rPr>
                <w:rStyle w:val="ECCParagraph"/>
                <w:sz w:val="16"/>
                <w:lang w:eastAsia="en-US"/>
              </w:rPr>
            </w:pPr>
            <w:r w:rsidRPr="002B2AF4">
              <w:rPr>
                <w:rStyle w:val="ECCParagraph"/>
                <w:sz w:val="16"/>
              </w:rPr>
              <w:t>Note: The e.i.r.p of DECT-2020 NR is 23 dBm (0 dBi antenna gain).</w:t>
            </w:r>
          </w:p>
        </w:tc>
      </w:tr>
    </w:tbl>
    <w:p w14:paraId="2023A20C" w14:textId="34C42689" w:rsidR="00895535" w:rsidRPr="009456D8" w:rsidRDefault="00862D06" w:rsidP="008C286D">
      <w:pPr>
        <w:rPr>
          <w:rStyle w:val="ECCParagraph"/>
        </w:rPr>
      </w:pPr>
      <w:r w:rsidRPr="009456D8">
        <w:rPr>
          <w:rStyle w:val="ECCParagraph"/>
        </w:rPr>
        <w:t>Studies show that the required separation distances needed between DECT-2020 NR WBB LMP and 3GPP WBB LMP networks, and between DECT-2020 NR WBB LMP and incumbent services demonstrate the feasibility for DECT-2020 NR LMP WBB operation in the 3.8</w:t>
      </w:r>
      <w:r w:rsidR="000B0BF7" w:rsidRPr="009456D8">
        <w:rPr>
          <w:rStyle w:val="ECCParagraph"/>
        </w:rPr>
        <w:t>-</w:t>
      </w:r>
      <w:r w:rsidRPr="009456D8">
        <w:rPr>
          <w:rStyle w:val="ECCParagraph"/>
        </w:rPr>
        <w:t>4.2 GHz band. As noted above, adjacent (in frequency and/or geography) DECT-2020 NR WBB LMP networks can be locally managed autonomously by the devices themselves, removing the need for manual coordination and the requirement for a separation distance.</w:t>
      </w:r>
      <w:bookmarkEnd w:id="338"/>
    </w:p>
    <w:p w14:paraId="0ADE06A2" w14:textId="211BEC81" w:rsidR="00731CAE" w:rsidRPr="009456D8" w:rsidRDefault="001A0D5C" w:rsidP="00731CAE">
      <w:pPr>
        <w:pStyle w:val="Heading2"/>
        <w:rPr>
          <w:rStyle w:val="ECCParagraph"/>
          <w:rFonts w:eastAsia="Calibri"/>
        </w:rPr>
      </w:pPr>
      <w:bookmarkStart w:id="352" w:name="_Toc155777286"/>
      <w:bookmarkStart w:id="353" w:name="_Toc172791756"/>
      <w:r w:rsidRPr="009456D8">
        <w:rPr>
          <w:rStyle w:val="ECCParagraph"/>
        </w:rPr>
        <w:t>Between 3GPP WBB LMP and</w:t>
      </w:r>
      <w:r w:rsidR="00BB1741" w:rsidRPr="009456D8">
        <w:rPr>
          <w:rStyle w:val="ECCParagraph"/>
        </w:rPr>
        <w:t xml:space="preserve"> </w:t>
      </w:r>
      <w:r w:rsidR="00731CAE" w:rsidRPr="009456D8">
        <w:rPr>
          <w:rStyle w:val="ECCParagraph"/>
        </w:rPr>
        <w:t>Compatibility studies with other applications</w:t>
      </w:r>
      <w:bookmarkEnd w:id="352"/>
      <w:bookmarkEnd w:id="353"/>
    </w:p>
    <w:p w14:paraId="02B1325F" w14:textId="161D0D66" w:rsidR="00731CAE" w:rsidRPr="009456D8" w:rsidRDefault="00C52F43" w:rsidP="00731CAE">
      <w:pPr>
        <w:pStyle w:val="Heading3"/>
        <w:rPr>
          <w:rStyle w:val="ECCParagraph"/>
        </w:rPr>
      </w:pPr>
      <w:bookmarkStart w:id="354" w:name="_Toc155777287"/>
      <w:bookmarkStart w:id="355" w:name="_Toc172791757"/>
      <w:r w:rsidRPr="00C52F43">
        <w:rPr>
          <w:lang w:val="en-GB"/>
        </w:rPr>
        <w:t xml:space="preserve">Study 1 – Sharing study between WBB LMP and VGOS in </w:t>
      </w:r>
      <w:r w:rsidR="004D13DC" w:rsidRPr="00004E4C">
        <w:rPr>
          <w:lang w:val="en-GB"/>
        </w:rPr>
        <w:t xml:space="preserve">the frequency band </w:t>
      </w:r>
      <w:r w:rsidRPr="00C52F43">
        <w:rPr>
          <w:lang w:val="en-GB"/>
        </w:rPr>
        <w:t>3.8-4.2 GHz</w:t>
      </w:r>
      <w:bookmarkEnd w:id="354"/>
      <w:bookmarkEnd w:id="355"/>
    </w:p>
    <w:p w14:paraId="307DBE2D" w14:textId="2626E01B" w:rsidR="001A0D5C" w:rsidRPr="009456D8" w:rsidRDefault="009A0417" w:rsidP="008C286D">
      <w:pPr>
        <w:rPr>
          <w:rStyle w:val="ECCParagraph"/>
        </w:rPr>
      </w:pPr>
      <w:r w:rsidRPr="009456D8">
        <w:rPr>
          <w:rStyle w:val="ECCParagraph"/>
        </w:rPr>
        <w:t>The d</w:t>
      </w:r>
      <w:r w:rsidR="001A0D5C" w:rsidRPr="009456D8">
        <w:rPr>
          <w:rStyle w:val="ECCParagraph"/>
        </w:rPr>
        <w:t>etailed study can be found in Attachment 14</w:t>
      </w:r>
      <w:r w:rsidR="00F80D7C">
        <w:rPr>
          <w:rStyle w:val="ECCParagraph"/>
        </w:rPr>
        <w:t xml:space="preserve"> </w:t>
      </w:r>
      <w:r w:rsidR="00F80D7C" w:rsidRPr="00B10E31">
        <w:t xml:space="preserve">which is attached to this </w:t>
      </w:r>
      <w:hyperlink r:id="rId43" w:history="1">
        <w:r w:rsidR="00F80D7C">
          <w:rPr>
            <w:rStyle w:val="Hyperlink"/>
          </w:rPr>
          <w:t>Report</w:t>
        </w:r>
      </w:hyperlink>
      <w:r w:rsidR="001A0D5C" w:rsidRPr="009456D8">
        <w:rPr>
          <w:rStyle w:val="ECCParagraph"/>
        </w:rPr>
        <w:t>.</w:t>
      </w:r>
    </w:p>
    <w:p w14:paraId="62E61EDB" w14:textId="55879019" w:rsidR="00731CAE" w:rsidRPr="009456D8" w:rsidRDefault="00731CAE" w:rsidP="00731CAE">
      <w:pPr>
        <w:rPr>
          <w:rStyle w:val="ECCParagraph"/>
        </w:rPr>
      </w:pPr>
      <w:r w:rsidRPr="009456D8">
        <w:rPr>
          <w:rStyle w:val="ECCParagraph"/>
        </w:rPr>
        <w:t xml:space="preserve">The results in </w:t>
      </w:r>
      <w:r w:rsidR="000B0BF7" w:rsidRPr="009456D8">
        <w:rPr>
          <w:rStyle w:val="ECCParagraph"/>
        </w:rPr>
        <w:t>this</w:t>
      </w:r>
      <w:r w:rsidRPr="009456D8">
        <w:rPr>
          <w:rStyle w:val="ECCParagraph"/>
        </w:rPr>
        <w:t xml:space="preserve"> sharing study between the Geodetic </w:t>
      </w:r>
      <w:r w:rsidR="002B2AF4" w:rsidRPr="009456D8">
        <w:rPr>
          <w:rStyle w:val="ECCParagraph"/>
        </w:rPr>
        <w:t>Observatory</w:t>
      </w:r>
      <w:r w:rsidRPr="009456D8">
        <w:rPr>
          <w:rStyle w:val="ECCParagraph"/>
        </w:rPr>
        <w:t xml:space="preserve"> Wettzell (GOW) type VGOS-992 and WBB LMP BS indicate that the maximum required separation distances to protect the GOW from WBB LMP may go up to 125 km for medium power BS and up to 100 km for low power BS for a worst-case scenario. The results for the medium power BS also show that a cross-border interference could occur.</w:t>
      </w:r>
    </w:p>
    <w:p w14:paraId="313AA82E" w14:textId="17DA681D" w:rsidR="00731CAE" w:rsidRPr="009456D8" w:rsidRDefault="00731CAE" w:rsidP="00731CAE">
      <w:pPr>
        <w:rPr>
          <w:rStyle w:val="ECCParagraph"/>
        </w:rPr>
      </w:pPr>
      <w:r w:rsidRPr="009456D8">
        <w:rPr>
          <w:rStyle w:val="ECCParagraph"/>
        </w:rPr>
        <w:t>The study recogni</w:t>
      </w:r>
      <w:r w:rsidR="00C82ED6">
        <w:rPr>
          <w:rStyle w:val="ECCParagraph"/>
        </w:rPr>
        <w:t>s</w:t>
      </w:r>
      <w:r w:rsidRPr="009456D8">
        <w:rPr>
          <w:rStyle w:val="ECCParagraph"/>
        </w:rPr>
        <w:t xml:space="preserve">es that for the moment these observations, which are operating in the spectrum bands of the 2-14 GHz range, have no radio astronomy allocation in 3.8-4.2 GHz and therefore cannot claim interference protection on international or European level. Nevertheless, administrations are urged to take all practicable steps to protect these observatory operations from harmful interference. Measures to minimise restrictions on WBB LMP roll-out could be, such as: </w:t>
      </w:r>
    </w:p>
    <w:p w14:paraId="3252B76A" w14:textId="77777777" w:rsidR="00731CAE" w:rsidRPr="009456D8" w:rsidRDefault="00731CAE" w:rsidP="00731CAE">
      <w:pPr>
        <w:pStyle w:val="ECCBulletsLv1"/>
        <w:rPr>
          <w:rStyle w:val="ECCParagraph"/>
        </w:rPr>
      </w:pPr>
      <w:r w:rsidRPr="009456D8">
        <w:rPr>
          <w:rStyle w:val="ECCParagraph"/>
        </w:rPr>
        <w:t xml:space="preserve">restricting the transmitter power of the WBB LMP BS; </w:t>
      </w:r>
    </w:p>
    <w:p w14:paraId="2A533B05" w14:textId="77777777" w:rsidR="00731CAE" w:rsidRPr="009456D8" w:rsidRDefault="00731CAE" w:rsidP="00731CAE">
      <w:pPr>
        <w:pStyle w:val="ECCBulletsLv1"/>
        <w:rPr>
          <w:rStyle w:val="ECCParagraph"/>
        </w:rPr>
      </w:pPr>
      <w:r w:rsidRPr="009456D8">
        <w:rPr>
          <w:rStyle w:val="ECCParagraph"/>
        </w:rPr>
        <w:t xml:space="preserve">reducing the antenna height of the WBB LMP BS; </w:t>
      </w:r>
    </w:p>
    <w:p w14:paraId="560BFCAA" w14:textId="77777777" w:rsidR="00731CAE" w:rsidRPr="009456D8" w:rsidRDefault="00731CAE" w:rsidP="00731CAE">
      <w:pPr>
        <w:pStyle w:val="ECCBulletsLv1"/>
        <w:rPr>
          <w:rStyle w:val="ECCParagraph"/>
        </w:rPr>
      </w:pPr>
      <w:r w:rsidRPr="009456D8">
        <w:rPr>
          <w:rStyle w:val="ECCParagraph"/>
        </w:rPr>
        <w:t xml:space="preserve">adjusting the antenna elevation angle of the WBB LMP BS; </w:t>
      </w:r>
    </w:p>
    <w:p w14:paraId="6FCBCEA7" w14:textId="6AF9BA29" w:rsidR="00731CAE" w:rsidRPr="009456D8" w:rsidRDefault="00731CAE" w:rsidP="00B35F31">
      <w:pPr>
        <w:pStyle w:val="ECCBulletsLv1"/>
        <w:rPr>
          <w:rStyle w:val="ECCParagraph"/>
        </w:rPr>
      </w:pPr>
      <w:r w:rsidRPr="009456D8">
        <w:rPr>
          <w:rStyle w:val="ECCParagraph"/>
        </w:rPr>
        <w:t>adjusting the direction of the antenna of the WBB LMP BS (away from Wettzell).</w:t>
      </w:r>
    </w:p>
    <w:p w14:paraId="24300C6B" w14:textId="585D6ABF" w:rsidR="00153E1A" w:rsidRPr="009456D8" w:rsidRDefault="00153E1A" w:rsidP="00153E1A">
      <w:pPr>
        <w:pStyle w:val="Heading1"/>
        <w:rPr>
          <w:rStyle w:val="ECCParagraph"/>
        </w:rPr>
      </w:pPr>
      <w:bookmarkStart w:id="356" w:name="_Toc160031498"/>
      <w:bookmarkStart w:id="357" w:name="_Toc160181064"/>
      <w:bookmarkStart w:id="358" w:name="_Toc172791758"/>
      <w:r w:rsidRPr="009456D8">
        <w:rPr>
          <w:rStyle w:val="ECCParagraph"/>
        </w:rPr>
        <w:lastRenderedPageBreak/>
        <w:t>Compatibility studies with adjacent band services</w:t>
      </w:r>
      <w:bookmarkEnd w:id="356"/>
      <w:bookmarkEnd w:id="357"/>
      <w:bookmarkEnd w:id="358"/>
    </w:p>
    <w:p w14:paraId="54A7DCDB" w14:textId="549EB0F6" w:rsidR="00130CB9" w:rsidRPr="009456D8" w:rsidRDefault="00130CB9" w:rsidP="00130CB9">
      <w:pPr>
        <w:pStyle w:val="Heading2"/>
        <w:rPr>
          <w:rStyle w:val="ECCParagraph"/>
        </w:rPr>
      </w:pPr>
      <w:bookmarkStart w:id="359" w:name="_Toc155777293"/>
      <w:bookmarkStart w:id="360" w:name="_Toc160031499"/>
      <w:bookmarkStart w:id="361" w:name="_Toc160181065"/>
      <w:bookmarkStart w:id="362" w:name="_Toc172791759"/>
      <w:bookmarkStart w:id="363" w:name="_Ref144989373"/>
      <w:bookmarkStart w:id="364" w:name="_Toc380056507"/>
      <w:bookmarkStart w:id="365" w:name="_Toc380059757"/>
      <w:bookmarkStart w:id="366" w:name="_Toc380059795"/>
      <w:bookmarkStart w:id="367" w:name="_Toc396153645"/>
      <w:bookmarkStart w:id="368" w:name="_Toc396383873"/>
      <w:bookmarkStart w:id="369" w:name="_Toc396917306"/>
      <w:bookmarkStart w:id="370" w:name="_Toc396917417"/>
      <w:bookmarkStart w:id="371" w:name="_Toc396917637"/>
      <w:bookmarkStart w:id="372" w:name="_Toc396917652"/>
      <w:bookmarkStart w:id="373" w:name="_Toc396917757"/>
      <w:r w:rsidRPr="009456D8">
        <w:rPr>
          <w:rStyle w:val="ECCParagraph"/>
        </w:rPr>
        <w:t xml:space="preserve">Between </w:t>
      </w:r>
      <w:r w:rsidR="00350162" w:rsidRPr="009456D8">
        <w:rPr>
          <w:rStyle w:val="ECCParagraph"/>
        </w:rPr>
        <w:t xml:space="preserve">3GPP </w:t>
      </w:r>
      <w:r w:rsidRPr="009456D8">
        <w:rPr>
          <w:rStyle w:val="ECCParagraph"/>
        </w:rPr>
        <w:t>WBB LMP and MFCN below 3.8 GHz</w:t>
      </w:r>
      <w:bookmarkEnd w:id="359"/>
      <w:bookmarkEnd w:id="360"/>
      <w:bookmarkEnd w:id="361"/>
      <w:bookmarkEnd w:id="362"/>
    </w:p>
    <w:p w14:paraId="46D09C6B" w14:textId="0904EF13" w:rsidR="00130CB9" w:rsidRPr="009456D8" w:rsidRDefault="00130CB9" w:rsidP="00130CB9">
      <w:pPr>
        <w:pStyle w:val="Heading3"/>
        <w:rPr>
          <w:rStyle w:val="ECCParagraph"/>
        </w:rPr>
      </w:pPr>
      <w:bookmarkStart w:id="374" w:name="_Toc155777294"/>
      <w:bookmarkStart w:id="375" w:name="_Toc160031500"/>
      <w:bookmarkStart w:id="376" w:name="_Toc160181066"/>
      <w:bookmarkStart w:id="377" w:name="_Toc172791760"/>
      <w:r w:rsidRPr="009456D8">
        <w:rPr>
          <w:rStyle w:val="ECCParagraph"/>
        </w:rPr>
        <w:t>Study 1 – Adjacent-band co-existence study between WBB LMP and 5G MFCN in unsynchronised operation</w:t>
      </w:r>
      <w:bookmarkEnd w:id="374"/>
      <w:bookmarkEnd w:id="375"/>
      <w:bookmarkEnd w:id="376"/>
      <w:bookmarkEnd w:id="377"/>
    </w:p>
    <w:p w14:paraId="1676F308" w14:textId="106C2657" w:rsidR="007E1D00" w:rsidRPr="009456D8" w:rsidRDefault="002E4D05" w:rsidP="008C286D">
      <w:pPr>
        <w:rPr>
          <w:rStyle w:val="ECCParagraph"/>
        </w:rPr>
      </w:pPr>
      <w:r w:rsidRPr="009456D8">
        <w:rPr>
          <w:rStyle w:val="ECCParagraph"/>
        </w:rPr>
        <w:t>The d</w:t>
      </w:r>
      <w:r w:rsidR="00797C1F" w:rsidRPr="009456D8">
        <w:rPr>
          <w:rStyle w:val="ECCParagraph"/>
        </w:rPr>
        <w:t>etailed study can be found in Attachment 1</w:t>
      </w:r>
      <w:r w:rsidR="001A0D5C" w:rsidRPr="009456D8">
        <w:rPr>
          <w:rStyle w:val="ECCParagraph"/>
        </w:rPr>
        <w:t>5</w:t>
      </w:r>
      <w:r w:rsidR="00F80D7C">
        <w:rPr>
          <w:rStyle w:val="ECCParagraph"/>
        </w:rPr>
        <w:t xml:space="preserve"> </w:t>
      </w:r>
      <w:r w:rsidR="00F80D7C" w:rsidRPr="00B10E31">
        <w:t xml:space="preserve">which is attached to this </w:t>
      </w:r>
      <w:hyperlink r:id="rId44" w:history="1">
        <w:r w:rsidR="00F80D7C">
          <w:rPr>
            <w:rStyle w:val="Hyperlink"/>
          </w:rPr>
          <w:t>Report</w:t>
        </w:r>
      </w:hyperlink>
      <w:r w:rsidR="00797C1F" w:rsidRPr="009456D8">
        <w:rPr>
          <w:rStyle w:val="ECCParagraph"/>
        </w:rPr>
        <w:t>.</w:t>
      </w:r>
    </w:p>
    <w:p w14:paraId="6C9766F8" w14:textId="0BFF6A41" w:rsidR="00B33D78" w:rsidRPr="009456D8" w:rsidRDefault="00753DDD" w:rsidP="008C286D">
      <w:pPr>
        <w:rPr>
          <w:rStyle w:val="ECCParagraph"/>
        </w:rPr>
      </w:pPr>
      <w:r w:rsidRPr="009456D8">
        <w:rPr>
          <w:rStyle w:val="ECCParagraph"/>
        </w:rPr>
        <w:t>This study</w:t>
      </w:r>
      <w:r w:rsidR="00B33D78" w:rsidRPr="009456D8">
        <w:rPr>
          <w:rStyle w:val="ECCParagraph"/>
        </w:rPr>
        <w:t xml:space="preserve"> provides technical analysis on the interference between a single WBB LMP BS and a single 5G MFCN AAS BS (both as interferer and as victim) using Monte-Carlo simulations</w:t>
      </w:r>
      <w:r w:rsidR="00546BAE" w:rsidRPr="009456D8">
        <w:rPr>
          <w:rStyle w:val="ECCParagraph"/>
        </w:rPr>
        <w:t>. T</w:t>
      </w:r>
      <w:r w:rsidR="00B33D78" w:rsidRPr="009456D8">
        <w:rPr>
          <w:rStyle w:val="ECCParagraph"/>
        </w:rPr>
        <w:t xml:space="preserve">he protection threshold for 5G MFCN BS and WBB LMP BS </w:t>
      </w:r>
      <w:r w:rsidR="00A0007F" w:rsidRPr="009456D8">
        <w:rPr>
          <w:rStyle w:val="ECCParagraph"/>
        </w:rPr>
        <w:t xml:space="preserve">is </w:t>
      </w:r>
      <w:r w:rsidR="00B33D78" w:rsidRPr="009456D8">
        <w:rPr>
          <w:rStyle w:val="ECCParagraph"/>
        </w:rPr>
        <w:t xml:space="preserve">I/N=-6 dB. The study results are expressed as separation distances assuming no </w:t>
      </w:r>
      <w:r w:rsidR="002806AA" w:rsidRPr="009456D8">
        <w:rPr>
          <w:rStyle w:val="ECCParagraph"/>
        </w:rPr>
        <w:t>clutter loss</w:t>
      </w:r>
      <w:r w:rsidR="00B33D78" w:rsidRPr="009456D8">
        <w:rPr>
          <w:rStyle w:val="ECCParagraph"/>
        </w:rPr>
        <w:t xml:space="preserve"> or clutter loss at the vicinity of WBB LMP BS or/and 5G MFCN BS. </w:t>
      </w:r>
      <w:r w:rsidR="0054459A" w:rsidRPr="009456D8">
        <w:rPr>
          <w:rStyle w:val="ECCParagraph"/>
        </w:rPr>
        <w:t>S</w:t>
      </w:r>
      <w:r w:rsidR="00B33D78" w:rsidRPr="009456D8">
        <w:rPr>
          <w:rStyle w:val="ECCParagraph"/>
        </w:rPr>
        <w:t xml:space="preserve">tudy results provide useful information for the coordination between WBB LMP BS and 5G MFCN BS. </w:t>
      </w:r>
    </w:p>
    <w:p w14:paraId="67D26580" w14:textId="609BF782" w:rsidR="00360708" w:rsidRPr="009456D8" w:rsidRDefault="00360708" w:rsidP="008C286D">
      <w:pPr>
        <w:rPr>
          <w:rStyle w:val="ECCParagraph"/>
        </w:rPr>
      </w:pPr>
      <w:r w:rsidRPr="009456D8">
        <w:rPr>
          <w:rStyle w:val="ECCParagraph"/>
        </w:rPr>
        <w:t>This study focuses on the coexistence between WBB LMP networks and MFCN networks operating in an unsynchronised manner in immediately adjacent-bands and outdoors. The deployment and operational characteristics of the WBB LMP networks were sourced from the agreed parameters for studies</w:t>
      </w:r>
      <w:r w:rsidR="008A4732" w:rsidRPr="009456D8">
        <w:rPr>
          <w:rStyle w:val="ECCParagraph"/>
        </w:rPr>
        <w:t>.</w:t>
      </w:r>
      <w:r w:rsidRPr="009456D8">
        <w:rPr>
          <w:rStyle w:val="ECCParagraph"/>
        </w:rPr>
        <w:t xml:space="preserve"> Non-AAS antennas were considered for Low Power BS while AAS antennas with a 4x8 element configuration were considered for the Medium Power BS. MFCN networks were assumed to be deployed with BS with AAS antennas with 4x8 and 8x8 elements configuration. The high level WBB LMP operational and deployment parameters are shown in </w:t>
      </w:r>
      <w:r w:rsidR="00EE1482" w:rsidRPr="009456D8">
        <w:rPr>
          <w:rStyle w:val="ECCParagraph"/>
        </w:rPr>
        <w:fldChar w:fldCharType="begin"/>
      </w:r>
      <w:r w:rsidR="00EE1482" w:rsidRPr="009456D8">
        <w:rPr>
          <w:rStyle w:val="ECCParagraph"/>
        </w:rPr>
        <w:instrText xml:space="preserve"> REF _Ref159626992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Table 41</w:t>
      </w:r>
      <w:r w:rsidR="00EE1482" w:rsidRPr="009456D8">
        <w:rPr>
          <w:rStyle w:val="ECCParagraph"/>
        </w:rPr>
        <w:fldChar w:fldCharType="end"/>
      </w:r>
      <w:r w:rsidRPr="009456D8">
        <w:rPr>
          <w:rStyle w:val="ECCParagraph"/>
        </w:rPr>
        <w:t>.</w:t>
      </w:r>
    </w:p>
    <w:p w14:paraId="0D8CD36B" w14:textId="73173AEB" w:rsidR="00360708" w:rsidRPr="009456D8" w:rsidRDefault="00EE1482" w:rsidP="008C286D">
      <w:pPr>
        <w:pStyle w:val="Caption"/>
        <w:rPr>
          <w:rStyle w:val="ECCParagraph"/>
        </w:rPr>
      </w:pPr>
      <w:bookmarkStart w:id="378" w:name="_Ref159626992"/>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41</w:t>
      </w:r>
      <w:r w:rsidRPr="009456D8">
        <w:rPr>
          <w:rStyle w:val="ECCParagraph"/>
        </w:rPr>
        <w:fldChar w:fldCharType="end"/>
      </w:r>
      <w:bookmarkEnd w:id="378"/>
      <w:r w:rsidRPr="009456D8">
        <w:rPr>
          <w:rStyle w:val="ECCParagraph"/>
        </w:rPr>
        <w:t xml:space="preserve">: WBB LMP </w:t>
      </w:r>
      <w:r w:rsidR="002806AA" w:rsidRPr="009456D8">
        <w:rPr>
          <w:rStyle w:val="ECCParagraph"/>
        </w:rPr>
        <w:t xml:space="preserve">and MFCN </w:t>
      </w:r>
      <w:r w:rsidRPr="009456D8">
        <w:rPr>
          <w:rStyle w:val="ECCParagraph"/>
        </w:rPr>
        <w:t>operational and deployment parameters</w:t>
      </w:r>
    </w:p>
    <w:tbl>
      <w:tblPr>
        <w:tblStyle w:val="ECCTable-redheader"/>
        <w:tblW w:w="5000" w:type="pct"/>
        <w:tblInd w:w="0" w:type="dxa"/>
        <w:tblLook w:val="04A0" w:firstRow="1" w:lastRow="0" w:firstColumn="1" w:lastColumn="0" w:noHBand="0" w:noVBand="1"/>
      </w:tblPr>
      <w:tblGrid>
        <w:gridCol w:w="5623"/>
        <w:gridCol w:w="4006"/>
      </w:tblGrid>
      <w:tr w:rsidR="00C12604" w:rsidRPr="009456D8" w14:paraId="5D2AD8EF" w14:textId="77777777" w:rsidTr="00C12604">
        <w:trPr>
          <w:cnfStyle w:val="100000000000" w:firstRow="1" w:lastRow="0" w:firstColumn="0" w:lastColumn="0" w:oddVBand="0" w:evenVBand="0" w:oddHBand="0" w:evenHBand="0" w:firstRowFirstColumn="0" w:firstRowLastColumn="0" w:lastRowFirstColumn="0" w:lastRowLastColumn="0"/>
          <w:trHeight w:val="265"/>
        </w:trPr>
        <w:tc>
          <w:tcPr>
            <w:tcW w:w="2920" w:type="pct"/>
            <w:tcBorders>
              <w:top w:val="single" w:sz="4" w:space="0" w:color="FFFFFF" w:themeColor="background1"/>
              <w:left w:val="single" w:sz="4" w:space="0" w:color="FFFFFF" w:themeColor="background1"/>
            </w:tcBorders>
            <w:vAlign w:val="top"/>
          </w:tcPr>
          <w:p w14:paraId="6E976345" w14:textId="77777777" w:rsidR="00360708" w:rsidRPr="009456D8" w:rsidRDefault="00360708" w:rsidP="009E62F3">
            <w:pPr>
              <w:rPr>
                <w:rStyle w:val="ECCParagraph"/>
              </w:rPr>
            </w:pPr>
            <w:r w:rsidRPr="009456D8">
              <w:rPr>
                <w:rStyle w:val="ECCParagraph"/>
              </w:rPr>
              <w:t>Parameter</w:t>
            </w:r>
          </w:p>
        </w:tc>
        <w:tc>
          <w:tcPr>
            <w:tcW w:w="2080" w:type="pct"/>
            <w:tcBorders>
              <w:top w:val="single" w:sz="4" w:space="0" w:color="FFFFFF" w:themeColor="background1"/>
            </w:tcBorders>
          </w:tcPr>
          <w:p w14:paraId="40C83F22" w14:textId="77777777" w:rsidR="00360708" w:rsidRPr="009456D8" w:rsidRDefault="00360708" w:rsidP="009E62F3">
            <w:pPr>
              <w:rPr>
                <w:rStyle w:val="ECCParagraph"/>
              </w:rPr>
            </w:pPr>
            <w:r w:rsidRPr="009456D8">
              <w:rPr>
                <w:rStyle w:val="ECCParagraph"/>
              </w:rPr>
              <w:t>Value</w:t>
            </w:r>
          </w:p>
        </w:tc>
      </w:tr>
      <w:tr w:rsidR="00360708" w:rsidRPr="009456D8" w14:paraId="46DC57B2" w14:textId="77777777" w:rsidTr="00C12604">
        <w:trPr>
          <w:trHeight w:val="265"/>
        </w:trPr>
        <w:tc>
          <w:tcPr>
            <w:tcW w:w="2920" w:type="pct"/>
            <w:vAlign w:val="top"/>
          </w:tcPr>
          <w:p w14:paraId="4FD14401" w14:textId="7C6504D4" w:rsidR="00360708" w:rsidRPr="009456D8" w:rsidRDefault="00360708" w:rsidP="009E62F3">
            <w:pPr>
              <w:rPr>
                <w:rStyle w:val="ECCParagraph"/>
              </w:rPr>
            </w:pPr>
            <w:r w:rsidRPr="009456D8">
              <w:rPr>
                <w:rStyle w:val="ECCParagraph"/>
              </w:rPr>
              <w:t>Max</w:t>
            </w:r>
            <w:r w:rsidR="00C7695B">
              <w:rPr>
                <w:rStyle w:val="ECCParagraph"/>
              </w:rPr>
              <w:t>.</w:t>
            </w:r>
            <w:r w:rsidRPr="009456D8">
              <w:rPr>
                <w:rStyle w:val="ECCParagraph"/>
              </w:rPr>
              <w:t xml:space="preserve"> </w:t>
            </w:r>
            <w:r w:rsidR="00C7695B" w:rsidRPr="0051547E">
              <w:rPr>
                <w:rStyle w:val="ECCParagraph"/>
                <w:i/>
                <w:iCs/>
              </w:rPr>
              <w:t>e.i.r.p.</w:t>
            </w:r>
            <w:r w:rsidR="00C7695B">
              <w:rPr>
                <w:rStyle w:val="ECCParagraph"/>
              </w:rPr>
              <w:t xml:space="preserve"> </w:t>
            </w:r>
            <w:r w:rsidR="002806AA" w:rsidRPr="009456D8">
              <w:rPr>
                <w:rStyle w:val="ECCParagraph"/>
              </w:rPr>
              <w:t xml:space="preserve">of </w:t>
            </w:r>
            <w:r w:rsidRPr="009456D8">
              <w:rPr>
                <w:rStyle w:val="ECCParagraph"/>
              </w:rPr>
              <w:t>WBB</w:t>
            </w:r>
            <w:r w:rsidR="002806AA" w:rsidRPr="009456D8">
              <w:rPr>
                <w:rStyle w:val="ECCParagraph"/>
              </w:rPr>
              <w:t xml:space="preserve"> Low Power BS</w:t>
            </w:r>
          </w:p>
        </w:tc>
        <w:tc>
          <w:tcPr>
            <w:tcW w:w="2080" w:type="pct"/>
            <w:vAlign w:val="top"/>
          </w:tcPr>
          <w:p w14:paraId="2A2ACBE2" w14:textId="77777777" w:rsidR="00360708" w:rsidRPr="009456D8" w:rsidRDefault="00360708" w:rsidP="009E62F3">
            <w:pPr>
              <w:rPr>
                <w:rStyle w:val="ECCParagraph"/>
              </w:rPr>
            </w:pPr>
            <w:r w:rsidRPr="009456D8">
              <w:rPr>
                <w:rStyle w:val="ECCParagraph"/>
              </w:rPr>
              <w:t>31 dBm/100 MHz</w:t>
            </w:r>
          </w:p>
        </w:tc>
      </w:tr>
      <w:tr w:rsidR="00360708" w:rsidRPr="009456D8" w14:paraId="50CD8F94" w14:textId="77777777" w:rsidTr="00C12604">
        <w:trPr>
          <w:trHeight w:val="265"/>
        </w:trPr>
        <w:tc>
          <w:tcPr>
            <w:tcW w:w="2920" w:type="pct"/>
            <w:vAlign w:val="top"/>
          </w:tcPr>
          <w:p w14:paraId="0E1D2328" w14:textId="4A773386" w:rsidR="00360708" w:rsidRPr="009456D8" w:rsidRDefault="00360708" w:rsidP="009E62F3">
            <w:pPr>
              <w:rPr>
                <w:rStyle w:val="ECCParagraph"/>
              </w:rPr>
            </w:pPr>
            <w:r w:rsidRPr="009456D8">
              <w:rPr>
                <w:rStyle w:val="ECCParagraph"/>
              </w:rPr>
              <w:t>Max</w:t>
            </w:r>
            <w:r w:rsidR="00C7695B">
              <w:rPr>
                <w:rStyle w:val="ECCParagraph"/>
              </w:rPr>
              <w:t>.</w:t>
            </w:r>
            <w:r w:rsidRPr="009456D8">
              <w:rPr>
                <w:rStyle w:val="ECCParagraph"/>
              </w:rPr>
              <w:t xml:space="preserve"> </w:t>
            </w:r>
            <w:r w:rsidR="00C7695B" w:rsidRPr="0051547E">
              <w:rPr>
                <w:rStyle w:val="ECCParagraph"/>
                <w:i/>
                <w:iCs/>
              </w:rPr>
              <w:t>e.i.r.p.</w:t>
            </w:r>
            <w:r w:rsidRPr="009456D8">
              <w:rPr>
                <w:rStyle w:val="ECCParagraph"/>
              </w:rPr>
              <w:t xml:space="preserve"> </w:t>
            </w:r>
            <w:r w:rsidR="002806AA" w:rsidRPr="009456D8">
              <w:rPr>
                <w:rStyle w:val="ECCParagraph"/>
              </w:rPr>
              <w:t xml:space="preserve">of </w:t>
            </w:r>
            <w:r w:rsidRPr="009456D8">
              <w:rPr>
                <w:rStyle w:val="ECCParagraph"/>
              </w:rPr>
              <w:t>WBB</w:t>
            </w:r>
            <w:r w:rsidR="002806AA" w:rsidRPr="009456D8">
              <w:rPr>
                <w:rStyle w:val="ECCParagraph"/>
              </w:rPr>
              <w:t xml:space="preserve"> Medium Power BS</w:t>
            </w:r>
          </w:p>
        </w:tc>
        <w:tc>
          <w:tcPr>
            <w:tcW w:w="2080" w:type="pct"/>
            <w:vAlign w:val="top"/>
          </w:tcPr>
          <w:p w14:paraId="0EDA60B1" w14:textId="77777777" w:rsidR="00360708" w:rsidRPr="009456D8" w:rsidRDefault="00360708" w:rsidP="009E62F3">
            <w:pPr>
              <w:rPr>
                <w:rStyle w:val="ECCParagraph"/>
              </w:rPr>
            </w:pPr>
            <w:r w:rsidRPr="009456D8">
              <w:rPr>
                <w:rStyle w:val="ECCParagraph"/>
              </w:rPr>
              <w:t>49 dBm/100 MHz</w:t>
            </w:r>
          </w:p>
          <w:p w14:paraId="6ABC31C0" w14:textId="77777777" w:rsidR="00360708" w:rsidRPr="009456D8" w:rsidRDefault="00360708" w:rsidP="009E62F3">
            <w:pPr>
              <w:rPr>
                <w:rStyle w:val="ECCParagraph"/>
              </w:rPr>
            </w:pPr>
            <w:r w:rsidRPr="009456D8">
              <w:rPr>
                <w:rStyle w:val="ECCParagraph"/>
              </w:rPr>
              <w:t>51 dBm/100 MHz</w:t>
            </w:r>
          </w:p>
        </w:tc>
      </w:tr>
      <w:tr w:rsidR="00360708" w:rsidRPr="009456D8" w14:paraId="7FB1A13D" w14:textId="77777777" w:rsidTr="00C12604">
        <w:trPr>
          <w:trHeight w:val="265"/>
        </w:trPr>
        <w:tc>
          <w:tcPr>
            <w:tcW w:w="2920" w:type="pct"/>
            <w:vAlign w:val="top"/>
          </w:tcPr>
          <w:p w14:paraId="790A1221" w14:textId="4D4BBE9B" w:rsidR="00360708" w:rsidRPr="009456D8" w:rsidRDefault="00360708" w:rsidP="009E62F3">
            <w:pPr>
              <w:rPr>
                <w:rStyle w:val="ECCParagraph"/>
              </w:rPr>
            </w:pPr>
            <w:r w:rsidRPr="009456D8">
              <w:rPr>
                <w:rStyle w:val="ECCParagraph"/>
              </w:rPr>
              <w:t xml:space="preserve">Antenna height </w:t>
            </w:r>
            <w:r w:rsidR="002806AA" w:rsidRPr="009456D8">
              <w:rPr>
                <w:rStyle w:val="ECCParagraph"/>
              </w:rPr>
              <w:t xml:space="preserve">of </w:t>
            </w:r>
            <w:r w:rsidRPr="009456D8">
              <w:rPr>
                <w:rStyle w:val="ECCParagraph"/>
              </w:rPr>
              <w:t>WBB</w:t>
            </w:r>
            <w:r w:rsidR="002806AA" w:rsidRPr="009456D8">
              <w:rPr>
                <w:rStyle w:val="ECCParagraph"/>
              </w:rPr>
              <w:t xml:space="preserve"> Low Power BS</w:t>
            </w:r>
          </w:p>
        </w:tc>
        <w:tc>
          <w:tcPr>
            <w:tcW w:w="2080" w:type="pct"/>
            <w:vAlign w:val="top"/>
          </w:tcPr>
          <w:p w14:paraId="12667560" w14:textId="7C4ADB08" w:rsidR="00360708" w:rsidRPr="009456D8" w:rsidRDefault="00360708" w:rsidP="009E62F3">
            <w:pPr>
              <w:rPr>
                <w:rStyle w:val="ECCParagraph"/>
              </w:rPr>
            </w:pPr>
            <w:r w:rsidRPr="009456D8">
              <w:rPr>
                <w:rStyle w:val="ECCParagraph"/>
              </w:rPr>
              <w:t>1</w:t>
            </w:r>
            <w:r w:rsidR="007F43E2" w:rsidRPr="009456D8">
              <w:rPr>
                <w:rStyle w:val="ECCParagraph"/>
              </w:rPr>
              <w:t>0 m</w:t>
            </w:r>
          </w:p>
        </w:tc>
      </w:tr>
      <w:tr w:rsidR="00360708" w:rsidRPr="009456D8" w14:paraId="23F1F5AA" w14:textId="77777777" w:rsidTr="00C12604">
        <w:trPr>
          <w:trHeight w:val="265"/>
        </w:trPr>
        <w:tc>
          <w:tcPr>
            <w:tcW w:w="2920" w:type="pct"/>
            <w:vAlign w:val="top"/>
          </w:tcPr>
          <w:p w14:paraId="5C83984B" w14:textId="2EA203F6" w:rsidR="00360708" w:rsidRPr="009456D8" w:rsidRDefault="00360708" w:rsidP="009E62F3">
            <w:pPr>
              <w:rPr>
                <w:rStyle w:val="ECCParagraph"/>
              </w:rPr>
            </w:pPr>
            <w:r w:rsidRPr="009456D8">
              <w:rPr>
                <w:rStyle w:val="ECCParagraph"/>
              </w:rPr>
              <w:t xml:space="preserve">Antenna height </w:t>
            </w:r>
            <w:r w:rsidR="002806AA" w:rsidRPr="009456D8">
              <w:rPr>
                <w:rStyle w:val="ECCParagraph"/>
              </w:rPr>
              <w:t xml:space="preserve">of </w:t>
            </w:r>
            <w:r w:rsidRPr="009456D8">
              <w:rPr>
                <w:rStyle w:val="ECCParagraph"/>
              </w:rPr>
              <w:t>WBB</w:t>
            </w:r>
            <w:r w:rsidR="002806AA" w:rsidRPr="009456D8">
              <w:rPr>
                <w:rStyle w:val="ECCParagraph"/>
              </w:rPr>
              <w:t xml:space="preserve"> Medium Power BS</w:t>
            </w:r>
          </w:p>
        </w:tc>
        <w:tc>
          <w:tcPr>
            <w:tcW w:w="2080" w:type="pct"/>
            <w:vAlign w:val="top"/>
          </w:tcPr>
          <w:p w14:paraId="3F766E41" w14:textId="5A0074EB" w:rsidR="00360708" w:rsidRPr="009456D8" w:rsidRDefault="00360708" w:rsidP="009E62F3">
            <w:pPr>
              <w:rPr>
                <w:rStyle w:val="ECCParagraph"/>
              </w:rPr>
            </w:pPr>
            <w:r w:rsidRPr="009456D8">
              <w:rPr>
                <w:rStyle w:val="ECCParagraph"/>
              </w:rPr>
              <w:t>12</w:t>
            </w:r>
            <w:r w:rsidR="007F43E2" w:rsidRPr="009456D8">
              <w:rPr>
                <w:rStyle w:val="ECCParagraph"/>
              </w:rPr>
              <w:t xml:space="preserve"> </w:t>
            </w:r>
            <w:r w:rsidRPr="009456D8">
              <w:rPr>
                <w:rStyle w:val="ECCParagraph"/>
              </w:rPr>
              <w:t>m (dense suburban)</w:t>
            </w:r>
          </w:p>
          <w:p w14:paraId="3D709ADD" w14:textId="6DAD04DC" w:rsidR="00360708" w:rsidRPr="009456D8" w:rsidRDefault="00360708" w:rsidP="009E62F3">
            <w:pPr>
              <w:rPr>
                <w:rStyle w:val="ECCParagraph"/>
              </w:rPr>
            </w:pPr>
            <w:r w:rsidRPr="009456D8">
              <w:rPr>
                <w:rStyle w:val="ECCParagraph"/>
              </w:rPr>
              <w:t>15</w:t>
            </w:r>
            <w:r w:rsidR="007F43E2" w:rsidRPr="009456D8">
              <w:rPr>
                <w:rStyle w:val="ECCParagraph"/>
              </w:rPr>
              <w:t xml:space="preserve"> </w:t>
            </w:r>
            <w:r w:rsidRPr="009456D8">
              <w:rPr>
                <w:rStyle w:val="ECCParagraph"/>
              </w:rPr>
              <w:t>m (rural)</w:t>
            </w:r>
          </w:p>
        </w:tc>
      </w:tr>
      <w:tr w:rsidR="00360708" w:rsidRPr="009456D8" w14:paraId="7D180D73" w14:textId="77777777" w:rsidTr="00C12604">
        <w:trPr>
          <w:trHeight w:val="265"/>
        </w:trPr>
        <w:tc>
          <w:tcPr>
            <w:tcW w:w="2920" w:type="pct"/>
            <w:vAlign w:val="top"/>
          </w:tcPr>
          <w:p w14:paraId="146A4B62" w14:textId="53DC175F" w:rsidR="00360708" w:rsidRPr="009456D8" w:rsidRDefault="00360708" w:rsidP="009E62F3">
            <w:pPr>
              <w:rPr>
                <w:rStyle w:val="ECCParagraph"/>
              </w:rPr>
            </w:pPr>
            <w:r w:rsidRPr="009456D8">
              <w:rPr>
                <w:rStyle w:val="ECCParagraph"/>
              </w:rPr>
              <w:t xml:space="preserve">Antenna height </w:t>
            </w:r>
            <w:r w:rsidR="002806AA" w:rsidRPr="009456D8">
              <w:rPr>
                <w:rStyle w:val="ECCParagraph"/>
              </w:rPr>
              <w:t xml:space="preserve">of </w:t>
            </w:r>
            <w:r w:rsidRPr="009456D8">
              <w:rPr>
                <w:rStyle w:val="ECCParagraph"/>
              </w:rPr>
              <w:t>MFCN</w:t>
            </w:r>
            <w:r w:rsidR="002806AA" w:rsidRPr="009456D8">
              <w:rPr>
                <w:rStyle w:val="ECCParagraph"/>
              </w:rPr>
              <w:t xml:space="preserve"> BS</w:t>
            </w:r>
          </w:p>
        </w:tc>
        <w:tc>
          <w:tcPr>
            <w:tcW w:w="2080" w:type="pct"/>
            <w:vAlign w:val="top"/>
          </w:tcPr>
          <w:p w14:paraId="4CDAB329" w14:textId="21A04E28" w:rsidR="00360708" w:rsidRPr="009456D8" w:rsidRDefault="00360708" w:rsidP="009E62F3">
            <w:pPr>
              <w:rPr>
                <w:rStyle w:val="ECCParagraph"/>
              </w:rPr>
            </w:pPr>
            <w:r w:rsidRPr="009456D8">
              <w:rPr>
                <w:rStyle w:val="ECCParagraph"/>
              </w:rPr>
              <w:t>25</w:t>
            </w:r>
            <w:r w:rsidR="007F43E2" w:rsidRPr="009456D8">
              <w:rPr>
                <w:rStyle w:val="ECCParagraph"/>
              </w:rPr>
              <w:t xml:space="preserve"> </w:t>
            </w:r>
            <w:r w:rsidRPr="009456D8">
              <w:rPr>
                <w:rStyle w:val="ECCParagraph"/>
              </w:rPr>
              <w:t>m</w:t>
            </w:r>
          </w:p>
        </w:tc>
      </w:tr>
      <w:tr w:rsidR="00360708" w:rsidRPr="009456D8" w14:paraId="69CB5D07" w14:textId="77777777" w:rsidTr="00C12604">
        <w:trPr>
          <w:trHeight w:val="265"/>
        </w:trPr>
        <w:tc>
          <w:tcPr>
            <w:tcW w:w="2920" w:type="pct"/>
            <w:vAlign w:val="top"/>
          </w:tcPr>
          <w:p w14:paraId="1EC8E1A7" w14:textId="77777777" w:rsidR="00360708" w:rsidRPr="009456D8" w:rsidRDefault="00360708" w:rsidP="009E62F3">
            <w:pPr>
              <w:rPr>
                <w:rStyle w:val="ECCParagraph"/>
              </w:rPr>
            </w:pPr>
            <w:r w:rsidRPr="009456D8">
              <w:rPr>
                <w:rStyle w:val="ECCParagraph"/>
              </w:rPr>
              <w:t>Propagation model</w:t>
            </w:r>
          </w:p>
        </w:tc>
        <w:tc>
          <w:tcPr>
            <w:tcW w:w="2080" w:type="pct"/>
            <w:vAlign w:val="top"/>
          </w:tcPr>
          <w:p w14:paraId="1B85744D" w14:textId="48654C84" w:rsidR="00360708" w:rsidRPr="009456D8" w:rsidRDefault="00D01359" w:rsidP="00C12604">
            <w:pPr>
              <w:jc w:val="left"/>
              <w:rPr>
                <w:rStyle w:val="ECCParagraph"/>
              </w:rPr>
            </w:pPr>
            <w:bookmarkStart w:id="379" w:name="_Hlk160779596"/>
            <w:r w:rsidRPr="009456D8">
              <w:rPr>
                <w:rStyle w:val="ECCParagraph"/>
              </w:rPr>
              <w:t xml:space="preserve">Recommendation </w:t>
            </w:r>
            <w:bookmarkEnd w:id="379"/>
            <w:r w:rsidR="00360708" w:rsidRPr="009456D8">
              <w:rPr>
                <w:rStyle w:val="ECCParagraph"/>
              </w:rPr>
              <w:t>ITU-R P.452</w:t>
            </w:r>
            <w:r w:rsidR="00CC6DEF" w:rsidRPr="009456D8">
              <w:rPr>
                <w:rStyle w:val="ECCParagraph"/>
              </w:rPr>
              <w:t xml:space="preserve"> </w:t>
            </w:r>
            <w:r w:rsidR="00CC6DEF" w:rsidRPr="009456D8">
              <w:rPr>
                <w:rStyle w:val="ECCParagraph"/>
              </w:rPr>
              <w:fldChar w:fldCharType="begin"/>
            </w:r>
            <w:r w:rsidR="00CC6DEF" w:rsidRPr="009456D8">
              <w:rPr>
                <w:rStyle w:val="ECCParagraph"/>
              </w:rPr>
              <w:instrText xml:space="preserve"> REF _Ref164334923 \r \h </w:instrText>
            </w:r>
            <w:r w:rsidR="00BB1741" w:rsidRPr="009456D8">
              <w:rPr>
                <w:rStyle w:val="ECCParagraph"/>
              </w:rPr>
              <w:instrText xml:space="preserve"> \* MERGEFORMAT </w:instrText>
            </w:r>
            <w:r w:rsidR="00CC6DEF" w:rsidRPr="009456D8">
              <w:rPr>
                <w:rStyle w:val="ECCParagraph"/>
              </w:rPr>
            </w:r>
            <w:r w:rsidR="00CC6DEF" w:rsidRPr="009456D8">
              <w:rPr>
                <w:rStyle w:val="ECCParagraph"/>
              </w:rPr>
              <w:fldChar w:fldCharType="separate"/>
            </w:r>
            <w:r w:rsidR="00C12604" w:rsidRPr="009456D8">
              <w:rPr>
                <w:rStyle w:val="ECCParagraph"/>
              </w:rPr>
              <w:t>[19]</w:t>
            </w:r>
            <w:r w:rsidR="00CC6DEF" w:rsidRPr="009456D8">
              <w:rPr>
                <w:rStyle w:val="ECCParagraph"/>
              </w:rPr>
              <w:fldChar w:fldCharType="end"/>
            </w:r>
          </w:p>
        </w:tc>
      </w:tr>
      <w:tr w:rsidR="00360708" w:rsidRPr="009456D8" w14:paraId="391E61FC" w14:textId="77777777" w:rsidTr="00C12604">
        <w:trPr>
          <w:trHeight w:val="265"/>
        </w:trPr>
        <w:tc>
          <w:tcPr>
            <w:tcW w:w="2920" w:type="pct"/>
            <w:vAlign w:val="top"/>
          </w:tcPr>
          <w:p w14:paraId="39BCB215" w14:textId="3D798C2D" w:rsidR="00360708" w:rsidRPr="009456D8" w:rsidRDefault="00360708" w:rsidP="009E62F3">
            <w:pPr>
              <w:rPr>
                <w:rStyle w:val="ECCParagraph"/>
              </w:rPr>
            </w:pPr>
            <w:r w:rsidRPr="009456D8">
              <w:rPr>
                <w:rStyle w:val="ECCParagraph"/>
              </w:rPr>
              <w:t xml:space="preserve">Clutter (Fixed % from </w:t>
            </w:r>
            <w:r w:rsidR="00D01359" w:rsidRPr="009456D8">
              <w:rPr>
                <w:rStyle w:val="ECCParagraph"/>
              </w:rPr>
              <w:t xml:space="preserve">Recommendation </w:t>
            </w:r>
            <w:r w:rsidRPr="009456D8">
              <w:rPr>
                <w:rStyle w:val="ECCParagraph"/>
              </w:rPr>
              <w:t>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BB1741"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w:t>
            </w:r>
          </w:p>
        </w:tc>
        <w:tc>
          <w:tcPr>
            <w:tcW w:w="2080" w:type="pct"/>
            <w:vAlign w:val="top"/>
          </w:tcPr>
          <w:p w14:paraId="17088F9F" w14:textId="77777777" w:rsidR="00360708" w:rsidRPr="009456D8" w:rsidRDefault="00360708" w:rsidP="009E62F3">
            <w:pPr>
              <w:rPr>
                <w:rStyle w:val="ECCParagraph"/>
              </w:rPr>
            </w:pPr>
            <w:r w:rsidRPr="009456D8">
              <w:rPr>
                <w:rStyle w:val="ECCParagraph"/>
              </w:rPr>
              <w:t>MFCN</w:t>
            </w:r>
          </w:p>
          <w:p w14:paraId="3E7A7EE2" w14:textId="77777777" w:rsidR="00360708" w:rsidRPr="009456D8" w:rsidRDefault="00360708" w:rsidP="009E62F3">
            <w:pPr>
              <w:rPr>
                <w:rStyle w:val="ECCParagraph"/>
              </w:rPr>
            </w:pPr>
            <w:r w:rsidRPr="009456D8">
              <w:rPr>
                <w:rStyle w:val="ECCParagraph"/>
              </w:rPr>
              <w:t>0% at all times</w:t>
            </w:r>
          </w:p>
          <w:p w14:paraId="7C627FCF" w14:textId="77777777" w:rsidR="00360708" w:rsidRPr="009456D8" w:rsidRDefault="00360708" w:rsidP="009E62F3">
            <w:pPr>
              <w:rPr>
                <w:rStyle w:val="ECCParagraph"/>
              </w:rPr>
            </w:pPr>
          </w:p>
          <w:p w14:paraId="69CE34FD" w14:textId="77777777" w:rsidR="00360708" w:rsidRPr="009456D8" w:rsidRDefault="00360708" w:rsidP="009E62F3">
            <w:pPr>
              <w:rPr>
                <w:rStyle w:val="ECCParagraph"/>
              </w:rPr>
            </w:pPr>
            <w:r w:rsidRPr="009456D8">
              <w:rPr>
                <w:rStyle w:val="ECCParagraph"/>
              </w:rPr>
              <w:t>WBB LMP</w:t>
            </w:r>
          </w:p>
          <w:p w14:paraId="26D3B371" w14:textId="77777777" w:rsidR="00360708" w:rsidRPr="009456D8" w:rsidRDefault="00360708" w:rsidP="009E62F3">
            <w:pPr>
              <w:rPr>
                <w:rStyle w:val="ECCParagraph"/>
              </w:rPr>
            </w:pPr>
            <w:r w:rsidRPr="009456D8">
              <w:rPr>
                <w:rStyle w:val="ECCParagraph"/>
              </w:rPr>
              <w:t>50% (urban)</w:t>
            </w:r>
          </w:p>
          <w:p w14:paraId="2297AE40" w14:textId="5E924205" w:rsidR="00360708" w:rsidRPr="009456D8" w:rsidRDefault="00360708" w:rsidP="009E62F3">
            <w:pPr>
              <w:rPr>
                <w:rStyle w:val="ECCParagraph"/>
              </w:rPr>
            </w:pPr>
            <w:r w:rsidRPr="009456D8">
              <w:rPr>
                <w:rStyle w:val="ECCParagraph"/>
              </w:rPr>
              <w:t>30% (suburban)</w:t>
            </w:r>
          </w:p>
          <w:p w14:paraId="30048992" w14:textId="77777777" w:rsidR="00360708" w:rsidRPr="009456D8" w:rsidRDefault="00360708" w:rsidP="009E62F3">
            <w:pPr>
              <w:rPr>
                <w:rStyle w:val="ECCParagraph"/>
              </w:rPr>
            </w:pPr>
            <w:r w:rsidRPr="009456D8">
              <w:rPr>
                <w:rStyle w:val="ECCParagraph"/>
              </w:rPr>
              <w:t>0% (rural)</w:t>
            </w:r>
          </w:p>
        </w:tc>
      </w:tr>
      <w:tr w:rsidR="00360708" w:rsidRPr="009456D8" w14:paraId="162F8218" w14:textId="77777777" w:rsidTr="00C12604">
        <w:trPr>
          <w:trHeight w:val="265"/>
        </w:trPr>
        <w:tc>
          <w:tcPr>
            <w:tcW w:w="2920" w:type="pct"/>
            <w:vAlign w:val="top"/>
          </w:tcPr>
          <w:p w14:paraId="5DA1C002" w14:textId="77777777" w:rsidR="00360708" w:rsidRPr="009456D8" w:rsidRDefault="00360708" w:rsidP="00ED439D">
            <w:pPr>
              <w:rPr>
                <w:rStyle w:val="ECCParagraph"/>
              </w:rPr>
            </w:pPr>
            <w:r w:rsidRPr="009456D8">
              <w:rPr>
                <w:rStyle w:val="ECCParagraph"/>
              </w:rPr>
              <w:t>MFCN protection criterion</w:t>
            </w:r>
          </w:p>
        </w:tc>
        <w:tc>
          <w:tcPr>
            <w:tcW w:w="2080" w:type="pct"/>
            <w:vAlign w:val="top"/>
          </w:tcPr>
          <w:p w14:paraId="21500729" w14:textId="77777777" w:rsidR="00360708" w:rsidRPr="009456D8" w:rsidRDefault="00360708" w:rsidP="00ED439D">
            <w:pPr>
              <w:rPr>
                <w:rStyle w:val="ECCParagraph"/>
              </w:rPr>
            </w:pPr>
            <w:r w:rsidRPr="009456D8">
              <w:rPr>
                <w:rStyle w:val="ECCParagraph"/>
              </w:rPr>
              <w:t xml:space="preserve">I/N = -6 dB </w:t>
            </w:r>
          </w:p>
        </w:tc>
      </w:tr>
    </w:tbl>
    <w:p w14:paraId="590D4CA2" w14:textId="71676F64" w:rsidR="00360708" w:rsidRPr="009456D8" w:rsidRDefault="00360708" w:rsidP="008C286D">
      <w:pPr>
        <w:rPr>
          <w:rStyle w:val="ECCParagraph"/>
        </w:rPr>
      </w:pPr>
      <w:r w:rsidRPr="009456D8">
        <w:rPr>
          <w:rStyle w:val="ECCParagraph"/>
        </w:rPr>
        <w:t>The study assesses the coexistence both when the WBB LMP network acts as the interferer towards MFCN as well as when the MFCN network acts as the interferer towards the WBB LMP network. Regarding the methodology of the study, Monte</w:t>
      </w:r>
      <w:r w:rsidR="00B04BF1" w:rsidRPr="009456D8">
        <w:rPr>
          <w:rStyle w:val="ECCParagraph"/>
        </w:rPr>
        <w:t>-</w:t>
      </w:r>
      <w:r w:rsidRPr="009456D8">
        <w:rPr>
          <w:rStyle w:val="ECCParagraph"/>
        </w:rPr>
        <w:t>Carlo simulations were performed in a 3GPP compliant simulator, where the dynamic nature of WBB LMP and MFCN services was captured. Each simulation step was considered to be 250</w:t>
      </w:r>
      <w:r w:rsidR="007F43E2" w:rsidRPr="009456D8">
        <w:rPr>
          <w:rStyle w:val="ECCParagraph"/>
        </w:rPr>
        <w:t xml:space="preserve"> </w:t>
      </w:r>
      <w:r w:rsidRPr="009456D8">
        <w:rPr>
          <w:rStyle w:val="ECCParagraph"/>
        </w:rPr>
        <w:t xml:space="preserve">m with 10000 interference snapshots being captured at each one of those steps, creating an interference </w:t>
      </w:r>
      <w:r w:rsidRPr="009456D8">
        <w:rPr>
          <w:rStyle w:val="ECCParagraph"/>
        </w:rPr>
        <w:lastRenderedPageBreak/>
        <w:t>CDF</w:t>
      </w:r>
      <w:r w:rsidR="008D70C6" w:rsidRPr="009456D8">
        <w:rPr>
          <w:rStyle w:val="ECCParagraph"/>
        </w:rPr>
        <w:t>.</w:t>
      </w:r>
      <w:r w:rsidRPr="009456D8">
        <w:rPr>
          <w:rStyle w:val="ECCParagraph"/>
        </w:rPr>
        <w:t xml:space="preserve"> For each separation distance step of 250</w:t>
      </w:r>
      <w:r w:rsidR="007F43E2" w:rsidRPr="009456D8">
        <w:rPr>
          <w:rStyle w:val="ECCParagraph"/>
        </w:rPr>
        <w:t xml:space="preserve"> </w:t>
      </w:r>
      <w:r w:rsidRPr="009456D8">
        <w:rPr>
          <w:rStyle w:val="ECCParagraph"/>
        </w:rPr>
        <w:t>m the worst-case interference snapshot was considered which was then assessed against the WBB LMP or MFCN I/N protection criterion to determine the minimum separation distance required.</w:t>
      </w:r>
    </w:p>
    <w:p w14:paraId="6E41D796" w14:textId="4B29B445" w:rsidR="00360708" w:rsidRPr="009456D8" w:rsidRDefault="00360708" w:rsidP="008C286D">
      <w:pPr>
        <w:rPr>
          <w:rStyle w:val="ECCParagraph"/>
        </w:rPr>
      </w:pPr>
      <w:r w:rsidRPr="009456D8">
        <w:rPr>
          <w:rStyle w:val="ECCParagraph"/>
        </w:rPr>
        <w:t>The results of the study indicate that to satisfy the I/N protection criterion of MFCN</w:t>
      </w:r>
      <w:bookmarkStart w:id="380" w:name="_Hlk164148838"/>
      <w:r w:rsidRPr="009456D8">
        <w:rPr>
          <w:rStyle w:val="ECCParagraph"/>
        </w:rPr>
        <w:t xml:space="preserve">, the separation distances </w:t>
      </w:r>
      <w:r w:rsidR="0053746E" w:rsidRPr="009456D8">
        <w:rPr>
          <w:rStyle w:val="ECCParagraph"/>
        </w:rPr>
        <w:t>MFCN BS and</w:t>
      </w:r>
      <w:r w:rsidR="00BB1741" w:rsidRPr="009456D8">
        <w:rPr>
          <w:rStyle w:val="ECCParagraph"/>
        </w:rPr>
        <w:t xml:space="preserve"> </w:t>
      </w:r>
      <w:r w:rsidRPr="009456D8">
        <w:rPr>
          <w:rStyle w:val="ECCParagraph"/>
        </w:rPr>
        <w:t>WBB LP BS are</w:t>
      </w:r>
      <w:bookmarkEnd w:id="380"/>
      <w:r w:rsidRPr="009456D8">
        <w:rPr>
          <w:rStyle w:val="ECCParagraph"/>
        </w:rPr>
        <w:t xml:space="preserve"> below 250</w:t>
      </w:r>
      <w:r w:rsidR="007F43E2" w:rsidRPr="009456D8">
        <w:rPr>
          <w:rStyle w:val="ECCParagraph"/>
        </w:rPr>
        <w:t xml:space="preserve"> </w:t>
      </w:r>
      <w:r w:rsidRPr="009456D8">
        <w:rPr>
          <w:rStyle w:val="ECCParagraph"/>
        </w:rPr>
        <w:t>m when both are located at an urban environment and approximately 850</w:t>
      </w:r>
      <w:r w:rsidR="007F43E2" w:rsidRPr="009456D8">
        <w:rPr>
          <w:rStyle w:val="ECCParagraph"/>
        </w:rPr>
        <w:t xml:space="preserve"> </w:t>
      </w:r>
      <w:r w:rsidRPr="009456D8">
        <w:rPr>
          <w:rStyle w:val="ECCParagraph"/>
        </w:rPr>
        <w:t xml:space="preserve">m when both are located in a rural environment. </w:t>
      </w:r>
      <w:r w:rsidR="00BB1741" w:rsidRPr="009456D8">
        <w:rPr>
          <w:rStyle w:val="ECCParagraph"/>
        </w:rPr>
        <w:t>The s</w:t>
      </w:r>
      <w:r w:rsidRPr="009456D8">
        <w:rPr>
          <w:rStyle w:val="ECCParagraph"/>
        </w:rPr>
        <w:t>eparation distance required to satisfy the MFCN criterion of I/N = -6</w:t>
      </w:r>
      <w:r w:rsidR="00121B69">
        <w:rPr>
          <w:rStyle w:val="ECCParagraph"/>
        </w:rPr>
        <w:t xml:space="preserve"> </w:t>
      </w:r>
      <w:r w:rsidRPr="009456D8">
        <w:rPr>
          <w:rStyle w:val="ECCParagraph"/>
        </w:rPr>
        <w:t xml:space="preserve">dB </w:t>
      </w:r>
      <w:r w:rsidR="0053746E" w:rsidRPr="009456D8">
        <w:rPr>
          <w:rStyle w:val="ECCParagraph"/>
        </w:rPr>
        <w:t xml:space="preserve">between MFCN BS and </w:t>
      </w:r>
      <w:r w:rsidRPr="009456D8">
        <w:rPr>
          <w:rStyle w:val="ECCParagraph"/>
        </w:rPr>
        <w:t xml:space="preserve">WBB MP networks with </w:t>
      </w:r>
      <w:r w:rsidR="00C7695B" w:rsidRPr="0051547E">
        <w:rPr>
          <w:rStyle w:val="ECCParagraph"/>
          <w:i/>
          <w:iCs/>
        </w:rPr>
        <w:t>e.i.r.p.</w:t>
      </w:r>
      <w:r w:rsidR="00C7695B">
        <w:rPr>
          <w:rStyle w:val="ECCParagraph"/>
        </w:rPr>
        <w:t xml:space="preserve"> </w:t>
      </w:r>
      <w:r w:rsidRPr="009456D8">
        <w:rPr>
          <w:rStyle w:val="ECCParagraph"/>
        </w:rPr>
        <w:t>49</w:t>
      </w:r>
      <w:r w:rsidR="00121B69">
        <w:rPr>
          <w:rStyle w:val="ECCParagraph"/>
        </w:rPr>
        <w:t xml:space="preserve"> </w:t>
      </w:r>
      <w:r w:rsidRPr="009456D8">
        <w:rPr>
          <w:rStyle w:val="ECCParagraph"/>
        </w:rPr>
        <w:t>dBm/100</w:t>
      </w:r>
      <w:r w:rsidR="00701DBA">
        <w:rPr>
          <w:rStyle w:val="ECCParagraph"/>
        </w:rPr>
        <w:t xml:space="preserve"> </w:t>
      </w:r>
      <w:r w:rsidRPr="009456D8">
        <w:rPr>
          <w:rStyle w:val="ECCParagraph"/>
        </w:rPr>
        <w:t>MHz and 51</w:t>
      </w:r>
      <w:r w:rsidR="00121B69">
        <w:rPr>
          <w:rStyle w:val="ECCParagraph"/>
        </w:rPr>
        <w:t xml:space="preserve"> </w:t>
      </w:r>
      <w:r w:rsidRPr="009456D8">
        <w:rPr>
          <w:rStyle w:val="ECCParagraph"/>
        </w:rPr>
        <w:t>dBm/100</w:t>
      </w:r>
      <w:r w:rsidR="00701DBA">
        <w:rPr>
          <w:rStyle w:val="ECCParagraph"/>
        </w:rPr>
        <w:t xml:space="preserve"> </w:t>
      </w:r>
      <w:r w:rsidRPr="009456D8">
        <w:rPr>
          <w:rStyle w:val="ECCParagraph"/>
        </w:rPr>
        <w:t>MHz located in urban and dense suburban environments</w:t>
      </w:r>
      <w:r w:rsidR="0053746E" w:rsidRPr="009456D8">
        <w:rPr>
          <w:rStyle w:val="ECCParagraph"/>
        </w:rPr>
        <w:t xml:space="preserve"> is below 250 m</w:t>
      </w:r>
      <w:r w:rsidRPr="009456D8">
        <w:rPr>
          <w:rStyle w:val="ECCParagraph"/>
        </w:rPr>
        <w:t>. When both networks were located in rural environments, the separation distance to protect MFCN services was approximately 1</w:t>
      </w:r>
      <w:r w:rsidR="0053746E" w:rsidRPr="009456D8">
        <w:rPr>
          <w:rStyle w:val="ECCParagraph"/>
        </w:rPr>
        <w:t> </w:t>
      </w:r>
      <w:r w:rsidRPr="009456D8">
        <w:rPr>
          <w:rStyle w:val="ECCParagraph"/>
        </w:rPr>
        <w:t xml:space="preserve">km. </w:t>
      </w:r>
    </w:p>
    <w:p w14:paraId="6EF8958B" w14:textId="36FE44C3" w:rsidR="00360708" w:rsidRPr="009456D8" w:rsidRDefault="00360708" w:rsidP="008C286D">
      <w:pPr>
        <w:rPr>
          <w:rStyle w:val="ECCParagraph"/>
        </w:rPr>
      </w:pPr>
      <w:r w:rsidRPr="009456D8">
        <w:rPr>
          <w:rStyle w:val="ECCParagraph"/>
        </w:rPr>
        <w:t>When the MFCN network acts as an interferer, for the WBB LMP services to be protected against the I/N protection criterion, the required separation distances are below 250</w:t>
      </w:r>
      <w:r w:rsidR="007F43E2" w:rsidRPr="009456D8">
        <w:rPr>
          <w:rStyle w:val="ECCParagraph"/>
        </w:rPr>
        <w:t xml:space="preserve"> </w:t>
      </w:r>
      <w:r w:rsidRPr="009456D8">
        <w:rPr>
          <w:rStyle w:val="ECCParagraph"/>
        </w:rPr>
        <w:t>m for urban Low Power WBB and approximately 1.6</w:t>
      </w:r>
      <w:r w:rsidR="007F43E2" w:rsidRPr="009456D8">
        <w:rPr>
          <w:rStyle w:val="ECCParagraph"/>
        </w:rPr>
        <w:t xml:space="preserve"> </w:t>
      </w:r>
      <w:r w:rsidRPr="009456D8">
        <w:rPr>
          <w:rStyle w:val="ECCParagraph"/>
        </w:rPr>
        <w:t xml:space="preserve">km for rural Low Power WBB. Medium Power WBB </w:t>
      </w:r>
      <w:r w:rsidR="0096166E" w:rsidRPr="009456D8">
        <w:rPr>
          <w:rStyle w:val="ECCParagraph"/>
        </w:rPr>
        <w:t>dense suburban environment</w:t>
      </w:r>
      <w:r w:rsidRPr="009456D8">
        <w:rPr>
          <w:rStyle w:val="ECCParagraph"/>
        </w:rPr>
        <w:t xml:space="preserve"> need to maintain approximately up to 300</w:t>
      </w:r>
      <w:r w:rsidR="007F43E2" w:rsidRPr="009456D8">
        <w:rPr>
          <w:rStyle w:val="ECCParagraph"/>
        </w:rPr>
        <w:t xml:space="preserve"> </w:t>
      </w:r>
      <w:r w:rsidRPr="009456D8">
        <w:rPr>
          <w:rStyle w:val="ECCParagraph"/>
        </w:rPr>
        <w:t>m separation in order to be protected from MFCN in and approximately 5.75</w:t>
      </w:r>
      <w:r w:rsidR="007F43E2" w:rsidRPr="009456D8">
        <w:rPr>
          <w:rStyle w:val="ECCParagraph"/>
        </w:rPr>
        <w:t xml:space="preserve"> </w:t>
      </w:r>
      <w:r w:rsidRPr="009456D8">
        <w:rPr>
          <w:rStyle w:val="ECCParagraph"/>
        </w:rPr>
        <w:t xml:space="preserve">km in rural environments. </w:t>
      </w:r>
    </w:p>
    <w:p w14:paraId="13530D37" w14:textId="580B62DC" w:rsidR="00EE1482" w:rsidRPr="009456D8" w:rsidRDefault="00360708" w:rsidP="008C286D">
      <w:pPr>
        <w:rPr>
          <w:rStyle w:val="ECCParagraph"/>
        </w:rPr>
      </w:pPr>
      <w:r w:rsidRPr="009456D8">
        <w:rPr>
          <w:rStyle w:val="ECCParagraph"/>
        </w:rPr>
        <w:t>The results of the stud</w:t>
      </w:r>
      <w:r w:rsidR="0096166E" w:rsidRPr="009456D8">
        <w:rPr>
          <w:rStyle w:val="ECCParagraph"/>
        </w:rPr>
        <w:t>y</w:t>
      </w:r>
      <w:r w:rsidRPr="009456D8">
        <w:rPr>
          <w:rStyle w:val="ECCParagraph"/>
        </w:rPr>
        <w:t xml:space="preserve"> are shown in </w:t>
      </w:r>
      <w:r w:rsidR="00EE1482" w:rsidRPr="009456D8">
        <w:rPr>
          <w:rStyle w:val="ECCParagraph"/>
        </w:rPr>
        <w:fldChar w:fldCharType="begin"/>
      </w:r>
      <w:r w:rsidR="00EE1482" w:rsidRPr="009456D8">
        <w:rPr>
          <w:rStyle w:val="ECCParagraph"/>
        </w:rPr>
        <w:instrText xml:space="preserve"> REF _Ref159627110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Figure 5</w:t>
      </w:r>
      <w:r w:rsidR="00EE1482" w:rsidRPr="009456D8">
        <w:rPr>
          <w:rStyle w:val="ECCParagraph"/>
        </w:rPr>
        <w:fldChar w:fldCharType="end"/>
      </w:r>
      <w:r w:rsidR="00EE1482" w:rsidRPr="009456D8">
        <w:rPr>
          <w:rStyle w:val="ECCParagraph"/>
        </w:rPr>
        <w:t xml:space="preserve">, </w:t>
      </w:r>
      <w:r w:rsidR="00EE1482" w:rsidRPr="009456D8">
        <w:rPr>
          <w:rStyle w:val="ECCParagraph"/>
        </w:rPr>
        <w:fldChar w:fldCharType="begin"/>
      </w:r>
      <w:r w:rsidR="00EE1482" w:rsidRPr="009456D8">
        <w:rPr>
          <w:rStyle w:val="ECCParagraph"/>
        </w:rPr>
        <w:instrText xml:space="preserve"> REF _Ref159627112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Figure 6</w:t>
      </w:r>
      <w:r w:rsidR="00EE1482" w:rsidRPr="009456D8">
        <w:rPr>
          <w:rStyle w:val="ECCParagraph"/>
        </w:rPr>
        <w:fldChar w:fldCharType="end"/>
      </w:r>
      <w:r w:rsidR="00EE1482" w:rsidRPr="009456D8">
        <w:rPr>
          <w:rStyle w:val="ECCParagraph"/>
        </w:rPr>
        <w:t xml:space="preserve"> and </w:t>
      </w:r>
      <w:r w:rsidR="00EE1482" w:rsidRPr="009456D8">
        <w:rPr>
          <w:rStyle w:val="ECCParagraph"/>
        </w:rPr>
        <w:fldChar w:fldCharType="begin"/>
      </w:r>
      <w:r w:rsidR="00EE1482" w:rsidRPr="009456D8">
        <w:rPr>
          <w:rStyle w:val="ECCParagraph"/>
        </w:rPr>
        <w:instrText xml:space="preserve"> REF _Ref159627117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Figure 7</w:t>
      </w:r>
      <w:r w:rsidR="00EE1482" w:rsidRPr="009456D8">
        <w:rPr>
          <w:rStyle w:val="ECCParagraph"/>
        </w:rPr>
        <w:fldChar w:fldCharType="end"/>
      </w:r>
      <w:r w:rsidRPr="009456D8">
        <w:rPr>
          <w:rStyle w:val="ECCParagraph"/>
        </w:rPr>
        <w:t>.</w:t>
      </w:r>
    </w:p>
    <w:p w14:paraId="4ACA8BCC" w14:textId="6ED5BA4B" w:rsidR="00360708" w:rsidRPr="009456D8" w:rsidRDefault="00360708" w:rsidP="00E62DEB">
      <w:pPr>
        <w:pStyle w:val="ECCFiguregraphcentred"/>
        <w:rPr>
          <w:rStyle w:val="ECCParagraph"/>
        </w:rPr>
      </w:pPr>
      <w:r w:rsidRPr="009456D8">
        <w:rPr>
          <w:rStyle w:val="ECCParagraph"/>
          <w:noProof/>
          <w:lang w:val="de-DE"/>
        </w:rPr>
        <w:drawing>
          <wp:inline distT="0" distB="0" distL="0" distR="0" wp14:anchorId="32E20C39" wp14:editId="69ABF972">
            <wp:extent cx="5976870" cy="5602147"/>
            <wp:effectExtent l="0" t="0" r="0" b="0"/>
            <wp:docPr id="599439661" name="Picture 5994396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6044751" cy="5665772"/>
                    </a:xfrm>
                    <a:prstGeom prst="rect">
                      <a:avLst/>
                    </a:prstGeom>
                    <a:noFill/>
                    <a:ln>
                      <a:noFill/>
                    </a:ln>
                  </pic:spPr>
                </pic:pic>
              </a:graphicData>
            </a:graphic>
          </wp:inline>
        </w:drawing>
      </w:r>
    </w:p>
    <w:p w14:paraId="78518323" w14:textId="274DE0F8" w:rsidR="00DC4F89" w:rsidRPr="009456D8" w:rsidRDefault="00DC4F89" w:rsidP="008C286D">
      <w:pPr>
        <w:pStyle w:val="Caption"/>
        <w:rPr>
          <w:rStyle w:val="ECCParagraph"/>
        </w:rPr>
      </w:pPr>
      <w:bookmarkStart w:id="381" w:name="_Ref159627110"/>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5</w:t>
      </w:r>
      <w:r w:rsidRPr="009456D8">
        <w:rPr>
          <w:rStyle w:val="ECCParagraph"/>
        </w:rPr>
        <w:fldChar w:fldCharType="end"/>
      </w:r>
      <w:bookmarkEnd w:id="381"/>
      <w:r w:rsidRPr="009456D8">
        <w:rPr>
          <w:rStyle w:val="ECCParagraph"/>
        </w:rPr>
        <w:t xml:space="preserve">: </w:t>
      </w:r>
      <w:r w:rsidR="00702647" w:rsidRPr="009456D8">
        <w:rPr>
          <w:rStyle w:val="ECCParagraph"/>
        </w:rPr>
        <w:t>Separation distances from WBB LP BS into 5G MFCN BS</w:t>
      </w:r>
    </w:p>
    <w:p w14:paraId="5761E16E" w14:textId="1858B11B" w:rsidR="00360708" w:rsidRPr="009456D8" w:rsidRDefault="00360708" w:rsidP="00E62DEB">
      <w:pPr>
        <w:pStyle w:val="ECCFiguregraphcentred"/>
        <w:rPr>
          <w:rStyle w:val="ECCParagraph"/>
        </w:rPr>
      </w:pPr>
      <w:r w:rsidRPr="009456D8">
        <w:rPr>
          <w:rStyle w:val="ECCParagraph"/>
          <w:noProof/>
          <w:lang w:val="de-DE"/>
        </w:rPr>
        <w:lastRenderedPageBreak/>
        <w:drawing>
          <wp:inline distT="0" distB="0" distL="0" distR="0" wp14:anchorId="683C165C" wp14:editId="6432A71A">
            <wp:extent cx="2834640" cy="2656921"/>
            <wp:effectExtent l="0" t="0" r="0" b="0"/>
            <wp:docPr id="195480713" name="Picture 195480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2885047" cy="2704167"/>
                    </a:xfrm>
                    <a:prstGeom prst="rect">
                      <a:avLst/>
                    </a:prstGeom>
                    <a:noFill/>
                    <a:ln>
                      <a:noFill/>
                    </a:ln>
                  </pic:spPr>
                </pic:pic>
              </a:graphicData>
            </a:graphic>
          </wp:inline>
        </w:drawing>
      </w:r>
      <w:r w:rsidRPr="009456D8">
        <w:rPr>
          <w:rStyle w:val="ECCParagraph"/>
        </w:rPr>
        <w:t xml:space="preserve"> </w:t>
      </w:r>
      <w:r w:rsidRPr="009456D8">
        <w:rPr>
          <w:rStyle w:val="ECCParagraph"/>
          <w:noProof/>
          <w:lang w:val="de-DE"/>
        </w:rPr>
        <w:drawing>
          <wp:inline distT="0" distB="0" distL="0" distR="0" wp14:anchorId="06418EEE" wp14:editId="3163EC97">
            <wp:extent cx="3237764" cy="2426876"/>
            <wp:effectExtent l="0" t="0" r="0" b="0"/>
            <wp:docPr id="414617432" name="Picture 4146174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3237764" cy="2426876"/>
                    </a:xfrm>
                    <a:prstGeom prst="rect">
                      <a:avLst/>
                    </a:prstGeom>
                    <a:noFill/>
                    <a:ln>
                      <a:noFill/>
                    </a:ln>
                  </pic:spPr>
                </pic:pic>
              </a:graphicData>
            </a:graphic>
          </wp:inline>
        </w:drawing>
      </w:r>
    </w:p>
    <w:p w14:paraId="0B683FCD" w14:textId="3FDA71B7" w:rsidR="00DC4F89" w:rsidRPr="009456D8" w:rsidRDefault="00DC4F89" w:rsidP="008C286D">
      <w:pPr>
        <w:pStyle w:val="Caption"/>
        <w:rPr>
          <w:rStyle w:val="ECCParagraph"/>
        </w:rPr>
      </w:pPr>
      <w:bookmarkStart w:id="382" w:name="_Ref159627112"/>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6</w:t>
      </w:r>
      <w:r w:rsidRPr="009456D8">
        <w:rPr>
          <w:rStyle w:val="ECCParagraph"/>
        </w:rPr>
        <w:fldChar w:fldCharType="end"/>
      </w:r>
      <w:bookmarkEnd w:id="382"/>
      <w:r w:rsidRPr="009456D8">
        <w:rPr>
          <w:rStyle w:val="ECCParagraph"/>
        </w:rPr>
        <w:t xml:space="preserve">: </w:t>
      </w:r>
      <w:r w:rsidR="00702647" w:rsidRPr="009456D8">
        <w:rPr>
          <w:rStyle w:val="ECCParagraph"/>
        </w:rPr>
        <w:t>Separation distances from WBB MP BS into 5G MFCN BS with 4x8 elements (left) and from WBB MP BS into 5G MFCN BS with 8x8 elements (right)</w:t>
      </w:r>
    </w:p>
    <w:p w14:paraId="1189E48E" w14:textId="1D8F14FA" w:rsidR="00360708" w:rsidRPr="009456D8" w:rsidRDefault="00360708" w:rsidP="00E62DEB">
      <w:pPr>
        <w:pStyle w:val="ECCFiguregraphcentred"/>
        <w:rPr>
          <w:rStyle w:val="ECCParagraph"/>
        </w:rPr>
      </w:pPr>
      <w:r w:rsidRPr="009456D8">
        <w:rPr>
          <w:rStyle w:val="ECCParagraph"/>
          <w:noProof/>
          <w:lang w:val="de-DE"/>
        </w:rPr>
        <w:drawing>
          <wp:inline distT="0" distB="0" distL="0" distR="0" wp14:anchorId="68A029B9" wp14:editId="636D8A2D">
            <wp:extent cx="2928985" cy="2194470"/>
            <wp:effectExtent l="0" t="0" r="0" b="0"/>
            <wp:docPr id="344334227" name="Picture 344334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2963987" cy="2220695"/>
                    </a:xfrm>
                    <a:prstGeom prst="rect">
                      <a:avLst/>
                    </a:prstGeom>
                    <a:noFill/>
                    <a:ln>
                      <a:noFill/>
                    </a:ln>
                  </pic:spPr>
                </pic:pic>
              </a:graphicData>
            </a:graphic>
          </wp:inline>
        </w:drawing>
      </w:r>
      <w:r w:rsidRPr="009456D8">
        <w:rPr>
          <w:rStyle w:val="ECCParagraph"/>
        </w:rPr>
        <w:t xml:space="preserve">  </w:t>
      </w:r>
      <w:r w:rsidRPr="009456D8">
        <w:rPr>
          <w:rStyle w:val="ECCParagraph"/>
          <w:noProof/>
          <w:lang w:val="de-DE"/>
        </w:rPr>
        <w:drawing>
          <wp:inline distT="0" distB="0" distL="0" distR="0" wp14:anchorId="7C5AD6BB" wp14:editId="43ECC3D6">
            <wp:extent cx="2959827" cy="2217576"/>
            <wp:effectExtent l="0" t="0" r="0" b="0"/>
            <wp:docPr id="637052243" name="Picture 6370522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2986598" cy="2237633"/>
                    </a:xfrm>
                    <a:prstGeom prst="rect">
                      <a:avLst/>
                    </a:prstGeom>
                    <a:noFill/>
                    <a:ln>
                      <a:noFill/>
                    </a:ln>
                  </pic:spPr>
                </pic:pic>
              </a:graphicData>
            </a:graphic>
          </wp:inline>
        </w:drawing>
      </w:r>
    </w:p>
    <w:p w14:paraId="669C98FA" w14:textId="6AE42BF6" w:rsidR="00DC4F89" w:rsidRPr="009456D8" w:rsidRDefault="00DC4F89" w:rsidP="008C286D">
      <w:pPr>
        <w:pStyle w:val="Caption"/>
        <w:rPr>
          <w:rStyle w:val="ECCParagraph"/>
        </w:rPr>
      </w:pPr>
      <w:bookmarkStart w:id="383" w:name="_Ref159627117"/>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7</w:t>
      </w:r>
      <w:r w:rsidRPr="009456D8">
        <w:rPr>
          <w:rStyle w:val="ECCParagraph"/>
        </w:rPr>
        <w:fldChar w:fldCharType="end"/>
      </w:r>
      <w:bookmarkEnd w:id="383"/>
      <w:r w:rsidRPr="009456D8">
        <w:rPr>
          <w:rStyle w:val="ECCParagraph"/>
        </w:rPr>
        <w:t xml:space="preserve">: </w:t>
      </w:r>
      <w:r w:rsidR="00702647" w:rsidRPr="009456D8">
        <w:rPr>
          <w:rStyle w:val="ECCParagraph"/>
        </w:rPr>
        <w:t>Separation distances from 5G MFCN with 4x8 elements into WBB LMPs (left) and from 5G MFCN with 8x8 elements into WBB LMPs (right)</w:t>
      </w:r>
    </w:p>
    <w:p w14:paraId="4C0D8D10" w14:textId="0235E717" w:rsidR="00130CB9" w:rsidRPr="009456D8" w:rsidRDefault="00130CB9" w:rsidP="009E62F3">
      <w:pPr>
        <w:pStyle w:val="Heading3"/>
        <w:rPr>
          <w:rStyle w:val="ECCParagraph"/>
        </w:rPr>
      </w:pPr>
      <w:bookmarkStart w:id="384" w:name="_Toc155777295"/>
      <w:bookmarkStart w:id="385" w:name="_Toc160031501"/>
      <w:bookmarkStart w:id="386" w:name="_Toc160181067"/>
      <w:bookmarkStart w:id="387" w:name="_Toc172791761"/>
      <w:r w:rsidRPr="009456D8">
        <w:rPr>
          <w:rStyle w:val="ECCParagraph"/>
        </w:rPr>
        <w:t>Study 2 – Adjacent-band co-existence study between WBB LMP and 5G MFCN in unsynchronised operation</w:t>
      </w:r>
      <w:bookmarkEnd w:id="384"/>
      <w:bookmarkEnd w:id="385"/>
      <w:bookmarkEnd w:id="386"/>
      <w:bookmarkEnd w:id="387"/>
    </w:p>
    <w:p w14:paraId="417335DE" w14:textId="1A201821" w:rsidR="007E1D00" w:rsidRPr="009456D8" w:rsidRDefault="0042286F" w:rsidP="008C286D">
      <w:pPr>
        <w:rPr>
          <w:rStyle w:val="ECCParagraph"/>
        </w:rPr>
      </w:pPr>
      <w:r w:rsidRPr="009456D8">
        <w:rPr>
          <w:rStyle w:val="ECCParagraph"/>
        </w:rPr>
        <w:t>The d</w:t>
      </w:r>
      <w:r w:rsidR="00797C1F" w:rsidRPr="009456D8">
        <w:rPr>
          <w:rStyle w:val="ECCParagraph"/>
        </w:rPr>
        <w:t>etailed study can be found in Attachment 1</w:t>
      </w:r>
      <w:r w:rsidR="001A0D5C" w:rsidRPr="009456D8">
        <w:rPr>
          <w:rStyle w:val="ECCParagraph"/>
        </w:rPr>
        <w:t>6</w:t>
      </w:r>
      <w:r w:rsidR="00F80D7C">
        <w:rPr>
          <w:rStyle w:val="ECCParagraph"/>
        </w:rPr>
        <w:t xml:space="preserve"> </w:t>
      </w:r>
      <w:r w:rsidR="00F80D7C" w:rsidRPr="00B10E31">
        <w:t xml:space="preserve">which is attached to this </w:t>
      </w:r>
      <w:hyperlink r:id="rId50" w:history="1">
        <w:r w:rsidR="00F80D7C">
          <w:rPr>
            <w:rStyle w:val="Hyperlink"/>
          </w:rPr>
          <w:t>Report</w:t>
        </w:r>
      </w:hyperlink>
      <w:r w:rsidR="00797C1F" w:rsidRPr="009456D8">
        <w:rPr>
          <w:rStyle w:val="ECCParagraph"/>
        </w:rPr>
        <w:t>.</w:t>
      </w:r>
    </w:p>
    <w:p w14:paraId="5B96A685" w14:textId="7BBFC833" w:rsidR="007A7DDF" w:rsidRPr="009456D8" w:rsidRDefault="00753DDD" w:rsidP="008C286D">
      <w:pPr>
        <w:rPr>
          <w:rStyle w:val="ECCParagraph"/>
        </w:rPr>
      </w:pPr>
      <w:r w:rsidRPr="009456D8">
        <w:rPr>
          <w:rStyle w:val="ECCParagraph"/>
        </w:rPr>
        <w:t>This study</w:t>
      </w:r>
      <w:r w:rsidR="007A7DDF" w:rsidRPr="009456D8">
        <w:rPr>
          <w:rStyle w:val="ECCParagraph"/>
        </w:rPr>
        <w:t xml:space="preserve"> present</w:t>
      </w:r>
      <w:r w:rsidR="00F65593" w:rsidRPr="009456D8">
        <w:rPr>
          <w:rStyle w:val="ECCParagraph"/>
        </w:rPr>
        <w:t>s</w:t>
      </w:r>
      <w:r w:rsidR="007A7DDF" w:rsidRPr="009456D8">
        <w:rPr>
          <w:rStyle w:val="ECCParagraph"/>
        </w:rPr>
        <w:t xml:space="preserve"> the simulation results as separation distance for the case with and without clutter loss applied to one or both ends in different environment</w:t>
      </w:r>
      <w:r w:rsidR="00F65593" w:rsidRPr="009456D8">
        <w:rPr>
          <w:rStyle w:val="ECCParagraph"/>
        </w:rPr>
        <w:t>s</w:t>
      </w:r>
      <w:r w:rsidR="007A7DDF" w:rsidRPr="009456D8">
        <w:rPr>
          <w:rStyle w:val="ECCParagraph"/>
        </w:rPr>
        <w:t xml:space="preserve">. </w:t>
      </w:r>
    </w:p>
    <w:p w14:paraId="43C4E2E0" w14:textId="576150FC" w:rsidR="00B33D78" w:rsidRPr="009456D8" w:rsidRDefault="00753DDD" w:rsidP="008C286D">
      <w:pPr>
        <w:rPr>
          <w:rStyle w:val="ECCParagraph"/>
        </w:rPr>
      </w:pPr>
      <w:r w:rsidRPr="009456D8">
        <w:rPr>
          <w:rStyle w:val="ECCParagraph"/>
        </w:rPr>
        <w:t>This study</w:t>
      </w:r>
      <w:r w:rsidR="00B33D78" w:rsidRPr="009456D8">
        <w:rPr>
          <w:rStyle w:val="ECCParagraph"/>
        </w:rPr>
        <w:t xml:space="preserve"> provides Monte-Carlo simulations results of interference from WBB LMP BS to 5G MFCN </w:t>
      </w:r>
      <w:r w:rsidR="00F65593" w:rsidRPr="009456D8">
        <w:rPr>
          <w:rStyle w:val="ECCParagraph"/>
        </w:rPr>
        <w:t xml:space="preserve">BS </w:t>
      </w:r>
      <w:r w:rsidR="00B33D78" w:rsidRPr="009456D8">
        <w:rPr>
          <w:rStyle w:val="ECCParagraph"/>
        </w:rPr>
        <w:t>by modelling the local area network as a single BS and 5G MFCN network as a single BS</w:t>
      </w:r>
      <w:r w:rsidR="00F65593" w:rsidRPr="009456D8">
        <w:rPr>
          <w:rStyle w:val="ECCParagraph"/>
        </w:rPr>
        <w:t>.</w:t>
      </w:r>
      <w:r w:rsidR="00B33D78" w:rsidRPr="009456D8">
        <w:rPr>
          <w:rStyle w:val="ECCParagraph"/>
        </w:rPr>
        <w:t xml:space="preserve"> </w:t>
      </w:r>
      <w:r w:rsidR="00F65593" w:rsidRPr="009456D8">
        <w:rPr>
          <w:rStyle w:val="ECCParagraph"/>
        </w:rPr>
        <w:t>T</w:t>
      </w:r>
      <w:r w:rsidR="00B33D78" w:rsidRPr="009456D8">
        <w:rPr>
          <w:rStyle w:val="ECCParagraph"/>
        </w:rPr>
        <w:t>he 5G MFCN BS out</w:t>
      </w:r>
      <w:r w:rsidR="0081562F" w:rsidRPr="009456D8">
        <w:rPr>
          <w:rStyle w:val="ECCParagraph"/>
        </w:rPr>
        <w:t>-</w:t>
      </w:r>
      <w:r w:rsidR="00B33D78" w:rsidRPr="009456D8">
        <w:rPr>
          <w:rStyle w:val="ECCParagraph"/>
        </w:rPr>
        <w:t>of</w:t>
      </w:r>
      <w:r w:rsidR="0081562F" w:rsidRPr="009456D8">
        <w:rPr>
          <w:rStyle w:val="ECCParagraph"/>
        </w:rPr>
        <w:t>-</w:t>
      </w:r>
      <w:r w:rsidR="00B33D78" w:rsidRPr="009456D8">
        <w:rPr>
          <w:rStyle w:val="ECCParagraph"/>
        </w:rPr>
        <w:t>band blocking characteristics used in the simulation is a type 1-H (-15 dBm</w:t>
      </w:r>
      <w:r w:rsidR="00B33D78" w:rsidRPr="009456D8">
        <w:rPr>
          <w:rStyle w:val="ECCParagraph"/>
        </w:rPr>
        <w:footnoteReference w:id="5"/>
      </w:r>
      <w:r w:rsidR="00B33D78" w:rsidRPr="009456D8">
        <w:rPr>
          <w:rStyle w:val="ECCParagraph"/>
        </w:rPr>
        <w:t xml:space="preserve"> at frequency offset from the band edge). This single BS to single BS simulation scenario does not take into account the inter-cell interference within 5G MFCN network</w:t>
      </w:r>
      <w:r w:rsidR="0081562F" w:rsidRPr="009456D8">
        <w:rPr>
          <w:rStyle w:val="ECCParagraph"/>
        </w:rPr>
        <w:t>.</w:t>
      </w:r>
      <w:r w:rsidR="00B33D78" w:rsidRPr="009456D8">
        <w:rPr>
          <w:rStyle w:val="ECCParagraph"/>
        </w:rPr>
        <w:t xml:space="preserve"> </w:t>
      </w:r>
    </w:p>
    <w:p w14:paraId="0BD37136" w14:textId="05998307" w:rsidR="00B33D78" w:rsidRPr="009456D8" w:rsidRDefault="00B33D78" w:rsidP="008C286D">
      <w:pPr>
        <w:rPr>
          <w:rStyle w:val="ECCParagraph"/>
        </w:rPr>
      </w:pPr>
      <w:r w:rsidRPr="009456D8">
        <w:rPr>
          <w:rStyle w:val="ECCParagraph"/>
        </w:rPr>
        <w:lastRenderedPageBreak/>
        <w:t xml:space="preserve">The interference from 5G MFCN BS to WBB LMP BS was also simulated, the simulation results show </w:t>
      </w:r>
      <w:r w:rsidR="0081562F" w:rsidRPr="009456D8">
        <w:rPr>
          <w:rStyle w:val="ECCParagraph"/>
        </w:rPr>
        <w:t xml:space="preserve">WBB </w:t>
      </w:r>
      <w:r w:rsidRPr="009456D8">
        <w:rPr>
          <w:rStyle w:val="ECCParagraph"/>
        </w:rPr>
        <w:t xml:space="preserve">LMP BS suffers a lot of interference from 5G MFCN </w:t>
      </w:r>
      <w:r w:rsidR="0081562F" w:rsidRPr="009456D8">
        <w:rPr>
          <w:rStyle w:val="ECCParagraph"/>
        </w:rPr>
        <w:t xml:space="preserve">BS </w:t>
      </w:r>
      <w:r w:rsidRPr="009456D8">
        <w:rPr>
          <w:rStyle w:val="ECCParagraph"/>
        </w:rPr>
        <w:t>due to receiver blocking as well as out</w:t>
      </w:r>
      <w:r w:rsidR="0081562F" w:rsidRPr="009456D8">
        <w:rPr>
          <w:rStyle w:val="ECCParagraph"/>
        </w:rPr>
        <w:t>-</w:t>
      </w:r>
      <w:r w:rsidRPr="009456D8">
        <w:rPr>
          <w:rStyle w:val="ECCParagraph"/>
        </w:rPr>
        <w:t>of</w:t>
      </w:r>
      <w:r w:rsidR="0081562F" w:rsidRPr="009456D8">
        <w:rPr>
          <w:rStyle w:val="ECCParagraph"/>
        </w:rPr>
        <w:t>-</w:t>
      </w:r>
      <w:r w:rsidRPr="009456D8">
        <w:rPr>
          <w:rStyle w:val="ECCParagraph"/>
        </w:rPr>
        <w:t xml:space="preserve">band emissions from 5G MFCN </w:t>
      </w:r>
      <w:r w:rsidR="0081562F" w:rsidRPr="009456D8">
        <w:rPr>
          <w:rStyle w:val="ECCParagraph"/>
        </w:rPr>
        <w:t xml:space="preserve">BS </w:t>
      </w:r>
      <w:r w:rsidRPr="009456D8">
        <w:rPr>
          <w:rStyle w:val="ECCParagraph"/>
        </w:rPr>
        <w:t>above 3800 MHz. An improved WBB LMP BS receiver blocking level improves the situation but is not sufficient.</w:t>
      </w:r>
    </w:p>
    <w:p w14:paraId="30B244CB" w14:textId="73213D18" w:rsidR="0081562F" w:rsidRPr="009456D8" w:rsidRDefault="00B33D78" w:rsidP="008C286D">
      <w:pPr>
        <w:rPr>
          <w:rStyle w:val="ECCParagraph"/>
        </w:rPr>
      </w:pPr>
      <w:bookmarkStart w:id="388" w:name="_Hlk164149180"/>
      <w:r w:rsidRPr="009456D8">
        <w:rPr>
          <w:rStyle w:val="ECCParagraph"/>
        </w:rPr>
        <w:t xml:space="preserve">The conclusions of this </w:t>
      </w:r>
      <w:r w:rsidR="002E6463" w:rsidRPr="009456D8">
        <w:rPr>
          <w:rStyle w:val="ECCParagraph"/>
        </w:rPr>
        <w:t xml:space="preserve">study </w:t>
      </w:r>
      <w:r w:rsidRPr="009456D8">
        <w:rPr>
          <w:rStyle w:val="ECCParagraph"/>
        </w:rPr>
        <w:t>are:</w:t>
      </w:r>
    </w:p>
    <w:p w14:paraId="6D447B1C" w14:textId="6DA7A543" w:rsidR="0081562F" w:rsidRPr="009456D8" w:rsidRDefault="00B33D78" w:rsidP="0044770A">
      <w:pPr>
        <w:pStyle w:val="ECCBulletsLv1"/>
        <w:rPr>
          <w:rStyle w:val="ECCParagraph"/>
        </w:rPr>
      </w:pPr>
      <w:r w:rsidRPr="009456D8">
        <w:rPr>
          <w:rStyle w:val="ECCParagraph"/>
        </w:rPr>
        <w:t>unsynchroni</w:t>
      </w:r>
      <w:r w:rsidR="007F43E2" w:rsidRPr="009456D8">
        <w:rPr>
          <w:rStyle w:val="ECCParagraph"/>
        </w:rPr>
        <w:t>s</w:t>
      </w:r>
      <w:r w:rsidRPr="009456D8">
        <w:rPr>
          <w:rStyle w:val="ECCParagraph"/>
        </w:rPr>
        <w:t xml:space="preserve">ed operation between WBB LMP in 3800-3860 MHz and 5G MFCN below 3800 MHz </w:t>
      </w:r>
      <w:r w:rsidR="00187D6F" w:rsidRPr="009456D8">
        <w:rPr>
          <w:rStyle w:val="ECCParagraph"/>
        </w:rPr>
        <w:t xml:space="preserve">co-existence </w:t>
      </w:r>
      <w:r w:rsidRPr="009456D8">
        <w:rPr>
          <w:rStyle w:val="ECCParagraph"/>
        </w:rPr>
        <w:t xml:space="preserve">is difficult </w:t>
      </w:r>
      <w:bookmarkEnd w:id="388"/>
      <w:r w:rsidRPr="009456D8">
        <w:rPr>
          <w:rStyle w:val="ECCParagraph"/>
        </w:rPr>
        <w:t>without coordination;</w:t>
      </w:r>
    </w:p>
    <w:p w14:paraId="159D25A0" w14:textId="2733BE17" w:rsidR="0081562F" w:rsidRPr="009456D8" w:rsidRDefault="0081562F" w:rsidP="009322E7">
      <w:pPr>
        <w:pStyle w:val="ECCBulletsLv1"/>
        <w:rPr>
          <w:rStyle w:val="ECCParagraph"/>
        </w:rPr>
      </w:pPr>
      <w:bookmarkStart w:id="389" w:name="_Hlk156286158"/>
      <w:r w:rsidRPr="009456D8">
        <w:rPr>
          <w:rStyle w:val="ECCParagraph"/>
        </w:rPr>
        <w:t>WBB</w:t>
      </w:r>
      <w:r w:rsidR="00B33D78" w:rsidRPr="009456D8">
        <w:rPr>
          <w:rStyle w:val="ECCParagraph"/>
        </w:rPr>
        <w:t xml:space="preserve"> LMP BS with in-band power level &lt;= 30 dBm/100 MHz in 3860-4200 MHz can co-exist with 5G </w:t>
      </w:r>
      <w:r w:rsidR="00DB63F4" w:rsidRPr="009456D8">
        <w:rPr>
          <w:rStyle w:val="ECCParagraph"/>
        </w:rPr>
        <w:t xml:space="preserve">MFCN </w:t>
      </w:r>
      <w:r w:rsidR="00B33D78" w:rsidRPr="009456D8">
        <w:rPr>
          <w:rStyle w:val="ECCParagraph"/>
        </w:rPr>
        <w:t>below 3800 MHz in unsynchroni</w:t>
      </w:r>
      <w:r w:rsidR="007F43E2" w:rsidRPr="009456D8">
        <w:rPr>
          <w:rStyle w:val="ECCParagraph"/>
        </w:rPr>
        <w:t>s</w:t>
      </w:r>
      <w:r w:rsidR="00B33D78" w:rsidRPr="009456D8">
        <w:rPr>
          <w:rStyle w:val="ECCParagraph"/>
        </w:rPr>
        <w:t>ed operation without coordination</w:t>
      </w:r>
      <w:bookmarkEnd w:id="389"/>
      <w:r w:rsidR="00B33D78" w:rsidRPr="009456D8">
        <w:rPr>
          <w:rStyle w:val="ECCParagraph"/>
        </w:rPr>
        <w:t>;</w:t>
      </w:r>
    </w:p>
    <w:p w14:paraId="787E4F06" w14:textId="071046CF" w:rsidR="00B33D78" w:rsidRPr="009456D8" w:rsidRDefault="00B33D78" w:rsidP="00C12604">
      <w:pPr>
        <w:pStyle w:val="ECCBulletsLv1"/>
        <w:rPr>
          <w:rStyle w:val="ECCParagraph"/>
        </w:rPr>
      </w:pPr>
      <w:r w:rsidRPr="009456D8">
        <w:rPr>
          <w:rStyle w:val="ECCParagraph"/>
        </w:rPr>
        <w:t>synchroni</w:t>
      </w:r>
      <w:r w:rsidR="0081562F" w:rsidRPr="009456D8">
        <w:rPr>
          <w:rStyle w:val="ECCParagraph"/>
        </w:rPr>
        <w:t>s</w:t>
      </w:r>
      <w:r w:rsidRPr="009456D8">
        <w:rPr>
          <w:rStyle w:val="ECCParagraph"/>
        </w:rPr>
        <w:t>ation or semi-synchroni</w:t>
      </w:r>
      <w:r w:rsidR="00987007" w:rsidRPr="009456D8">
        <w:rPr>
          <w:rStyle w:val="ECCParagraph"/>
        </w:rPr>
        <w:t>s</w:t>
      </w:r>
      <w:r w:rsidRPr="009456D8">
        <w:rPr>
          <w:rStyle w:val="ECCParagraph"/>
        </w:rPr>
        <w:t>ation between WBB LMP and 5G MFCN is a good solution to ensure a good co-existence.</w:t>
      </w:r>
    </w:p>
    <w:p w14:paraId="3EE970A2" w14:textId="16792D7F" w:rsidR="00130CB9" w:rsidRPr="009456D8" w:rsidRDefault="00130CB9" w:rsidP="000042C5">
      <w:pPr>
        <w:pStyle w:val="Heading3"/>
        <w:rPr>
          <w:rStyle w:val="ECCParagraph"/>
        </w:rPr>
      </w:pPr>
      <w:bookmarkStart w:id="390" w:name="_Toc155777296"/>
      <w:bookmarkStart w:id="391" w:name="_Toc160031502"/>
      <w:bookmarkStart w:id="392" w:name="_Toc160181068"/>
      <w:bookmarkStart w:id="393" w:name="_Toc172791762"/>
      <w:r w:rsidRPr="009456D8">
        <w:rPr>
          <w:rStyle w:val="ECCParagraph"/>
        </w:rPr>
        <w:t>Study 3 – Adjacent-band co-existence study between unsynchronised WBB LMP local area network and 5G MFCN for 100 m separation distance</w:t>
      </w:r>
      <w:bookmarkEnd w:id="390"/>
      <w:bookmarkEnd w:id="391"/>
      <w:bookmarkEnd w:id="392"/>
      <w:bookmarkEnd w:id="393"/>
    </w:p>
    <w:p w14:paraId="6754C970" w14:textId="037A895C" w:rsidR="007E1D00" w:rsidRPr="009456D8" w:rsidRDefault="0042286F" w:rsidP="008C286D">
      <w:pPr>
        <w:rPr>
          <w:rStyle w:val="ECCParagraph"/>
        </w:rPr>
      </w:pPr>
      <w:r w:rsidRPr="009456D8">
        <w:rPr>
          <w:rStyle w:val="ECCParagraph"/>
        </w:rPr>
        <w:t>The d</w:t>
      </w:r>
      <w:r w:rsidR="00797C1F" w:rsidRPr="009456D8">
        <w:rPr>
          <w:rStyle w:val="ECCParagraph"/>
        </w:rPr>
        <w:t>etailed study can be found in Attachment 1</w:t>
      </w:r>
      <w:r w:rsidR="001A0D5C" w:rsidRPr="009456D8">
        <w:rPr>
          <w:rStyle w:val="ECCParagraph"/>
        </w:rPr>
        <w:t>7</w:t>
      </w:r>
      <w:r w:rsidR="00F80D7C">
        <w:rPr>
          <w:rStyle w:val="ECCParagraph"/>
        </w:rPr>
        <w:t xml:space="preserve"> </w:t>
      </w:r>
      <w:r w:rsidR="00F80D7C" w:rsidRPr="00B10E31">
        <w:t xml:space="preserve">which is attached to this </w:t>
      </w:r>
      <w:hyperlink r:id="rId51" w:history="1">
        <w:r w:rsidR="00F80D7C">
          <w:rPr>
            <w:rStyle w:val="Hyperlink"/>
          </w:rPr>
          <w:t>Report</w:t>
        </w:r>
      </w:hyperlink>
      <w:r w:rsidR="00797C1F" w:rsidRPr="009456D8">
        <w:rPr>
          <w:rStyle w:val="ECCParagraph"/>
        </w:rPr>
        <w:t>.</w:t>
      </w:r>
    </w:p>
    <w:p w14:paraId="20711BA2" w14:textId="4511F85E" w:rsidR="00E11809" w:rsidRPr="009456D8" w:rsidRDefault="00E11809" w:rsidP="008C286D">
      <w:pPr>
        <w:rPr>
          <w:rStyle w:val="ECCParagraph"/>
        </w:rPr>
      </w:pPr>
      <w:r w:rsidRPr="009456D8">
        <w:rPr>
          <w:rStyle w:val="ECCParagraph"/>
        </w:rPr>
        <w:t>This study provides simulation results of interference from WBB LMP BS to 5G MFCN BS and of interference from 5G MFCN to WBB LMP. In the simulation, both 1-O and 1-H 5G MFCN base station out</w:t>
      </w:r>
      <w:r w:rsidR="0053100D" w:rsidRPr="009456D8">
        <w:rPr>
          <w:rStyle w:val="ECCParagraph"/>
        </w:rPr>
        <w:t>-</w:t>
      </w:r>
      <w:r w:rsidRPr="009456D8">
        <w:rPr>
          <w:rStyle w:val="ECCParagraph"/>
        </w:rPr>
        <w:t>of</w:t>
      </w:r>
      <w:r w:rsidR="0053100D" w:rsidRPr="009456D8">
        <w:rPr>
          <w:rStyle w:val="ECCParagraph"/>
        </w:rPr>
        <w:t>-</w:t>
      </w:r>
      <w:r w:rsidRPr="009456D8">
        <w:rPr>
          <w:rStyle w:val="ECCParagraph"/>
        </w:rPr>
        <w:t xml:space="preserve">band blocking levels are considered. The microcellular 5G MFCN network is modelled with a cluster of 19 tri-sector sites (57 cells), the victim 5G MFCN BS is placed in the </w:t>
      </w:r>
      <w:r w:rsidR="00602E7F" w:rsidRPr="009456D8">
        <w:rPr>
          <w:rStyle w:val="ECCParagraph"/>
        </w:rPr>
        <w:t>centre</w:t>
      </w:r>
      <w:r w:rsidRPr="009456D8">
        <w:rPr>
          <w:rStyle w:val="ECCParagraph"/>
        </w:rPr>
        <w:t xml:space="preserve"> of this network cluster</w:t>
      </w:r>
      <w:r w:rsidR="00A0007F" w:rsidRPr="009456D8">
        <w:rPr>
          <w:rStyle w:val="ECCParagraph"/>
        </w:rPr>
        <w:t>.</w:t>
      </w:r>
      <w:r w:rsidRPr="009456D8">
        <w:rPr>
          <w:rStyle w:val="ECCParagraph"/>
        </w:rPr>
        <w:t xml:space="preserve"> </w:t>
      </w:r>
      <w:r w:rsidR="00A0007F" w:rsidRPr="009456D8">
        <w:rPr>
          <w:rStyle w:val="ECCParagraph"/>
        </w:rPr>
        <w:t>I</w:t>
      </w:r>
      <w:r w:rsidRPr="009456D8">
        <w:rPr>
          <w:rStyle w:val="ECCParagraph"/>
        </w:rPr>
        <w:t xml:space="preserve">n this way the intra-network intercell </w:t>
      </w:r>
      <w:r w:rsidR="00602E7F" w:rsidRPr="009456D8">
        <w:rPr>
          <w:rStyle w:val="ECCParagraph"/>
        </w:rPr>
        <w:t>interference</w:t>
      </w:r>
      <w:r w:rsidRPr="009456D8">
        <w:rPr>
          <w:rStyle w:val="ECCParagraph"/>
        </w:rPr>
        <w:t xml:space="preserve"> is taken into account in the 5G MFCN uplink throughput loss. 100 m separation distance between the 5G MFCN reference cell base station and </w:t>
      </w:r>
      <w:r w:rsidR="0053100D" w:rsidRPr="009456D8">
        <w:rPr>
          <w:rStyle w:val="ECCParagraph"/>
        </w:rPr>
        <w:t xml:space="preserve">WBB </w:t>
      </w:r>
      <w:r w:rsidRPr="009456D8">
        <w:rPr>
          <w:rStyle w:val="ECCParagraph"/>
        </w:rPr>
        <w:t>LMP base station was used in the simulations.</w:t>
      </w:r>
    </w:p>
    <w:p w14:paraId="7E47CFF7" w14:textId="7890A2C1" w:rsidR="003A5694" w:rsidRPr="009456D8" w:rsidRDefault="00E11809" w:rsidP="008C286D">
      <w:pPr>
        <w:rPr>
          <w:rStyle w:val="ECCParagraph"/>
        </w:rPr>
      </w:pPr>
      <w:r w:rsidRPr="009456D8">
        <w:rPr>
          <w:rStyle w:val="ECCParagraph"/>
        </w:rPr>
        <w:t xml:space="preserve">WBB low power non-AAS BS with an </w:t>
      </w:r>
      <w:r w:rsidR="00C7695B" w:rsidRPr="0051547E">
        <w:rPr>
          <w:rStyle w:val="ECCParagraph"/>
          <w:i/>
          <w:iCs/>
        </w:rPr>
        <w:t>e.i.r.p.</w:t>
      </w:r>
      <w:r w:rsidRPr="009456D8">
        <w:rPr>
          <w:rStyle w:val="ECCParagraph"/>
        </w:rPr>
        <w:t xml:space="preserve"> of 31 dBm/100 MHz with an antenna gain of 12 dBi is considered. Two types of WBB medium power base stations are considered:</w:t>
      </w:r>
      <w:r w:rsidR="003A5694" w:rsidRPr="009456D8">
        <w:rPr>
          <w:rStyle w:val="ECCParagraph"/>
        </w:rPr>
        <w:t xml:space="preserve"> </w:t>
      </w:r>
    </w:p>
    <w:p w14:paraId="25E3BFA6" w14:textId="00CA0BA8" w:rsidR="003A5694" w:rsidRPr="009456D8" w:rsidRDefault="00E11809" w:rsidP="003A5694">
      <w:pPr>
        <w:pStyle w:val="ECCNumberedList"/>
        <w:numPr>
          <w:ilvl w:val="0"/>
          <w:numId w:val="35"/>
        </w:numPr>
        <w:rPr>
          <w:rStyle w:val="ECCParagraph"/>
        </w:rPr>
      </w:pPr>
      <w:r w:rsidRPr="009456D8">
        <w:rPr>
          <w:rStyle w:val="ECCParagraph"/>
        </w:rPr>
        <w:t xml:space="preserve">Non-AAS BS with transmit power of 49 dBm/100 MHz </w:t>
      </w:r>
      <w:r w:rsidR="00C7695B" w:rsidRPr="0051547E">
        <w:rPr>
          <w:rStyle w:val="ECCParagraph"/>
          <w:i/>
          <w:iCs/>
        </w:rPr>
        <w:t>e.i.r.p.</w:t>
      </w:r>
      <w:r w:rsidRPr="009456D8">
        <w:rPr>
          <w:rStyle w:val="ECCParagraph"/>
        </w:rPr>
        <w:t xml:space="preserve"> and 51 dBm/100 MHz </w:t>
      </w:r>
      <w:r w:rsidR="00C7695B" w:rsidRPr="0051547E">
        <w:rPr>
          <w:rStyle w:val="ECCParagraph"/>
          <w:i/>
          <w:iCs/>
        </w:rPr>
        <w:t>e.i.r.p.</w:t>
      </w:r>
      <w:r w:rsidR="00C7695B">
        <w:rPr>
          <w:rStyle w:val="ECCParagraph"/>
        </w:rPr>
        <w:t xml:space="preserve"> </w:t>
      </w:r>
      <w:r w:rsidRPr="009456D8">
        <w:rPr>
          <w:rStyle w:val="ECCParagraph"/>
        </w:rPr>
        <w:t>with an antenna gain of 16 dBi;</w:t>
      </w:r>
    </w:p>
    <w:p w14:paraId="7E8738A0" w14:textId="16CFD9CA" w:rsidR="00E11809" w:rsidRPr="009456D8" w:rsidRDefault="00E11809" w:rsidP="00C12604">
      <w:pPr>
        <w:pStyle w:val="ECCNumberedList"/>
        <w:numPr>
          <w:ilvl w:val="0"/>
          <w:numId w:val="35"/>
        </w:numPr>
        <w:rPr>
          <w:rStyle w:val="ECCParagraph"/>
        </w:rPr>
      </w:pPr>
      <w:r w:rsidRPr="009456D8">
        <w:rPr>
          <w:rStyle w:val="ECCParagraph"/>
        </w:rPr>
        <w:t xml:space="preserve">AAS BS with 4x4 AAS antenna configuration (antenna gain 18.5 dBi), the AAS BS transmit power of 49 dBm/100 MHz </w:t>
      </w:r>
      <w:r w:rsidR="00C7695B" w:rsidRPr="0051547E">
        <w:rPr>
          <w:rStyle w:val="ECCParagraph"/>
          <w:i/>
          <w:iCs/>
        </w:rPr>
        <w:t>e.i.r.p.</w:t>
      </w:r>
      <w:r w:rsidR="00C7695B">
        <w:rPr>
          <w:rStyle w:val="ECCParagraph"/>
        </w:rPr>
        <w:t xml:space="preserve"> </w:t>
      </w:r>
      <w:r w:rsidRPr="009456D8">
        <w:rPr>
          <w:rStyle w:val="ECCParagraph"/>
        </w:rPr>
        <w:t xml:space="preserve">(30.5 dBm/100 MHz TRP) and 51 dBm/100 MHz </w:t>
      </w:r>
      <w:r w:rsidR="00C7695B" w:rsidRPr="0051547E">
        <w:rPr>
          <w:rStyle w:val="ECCParagraph"/>
          <w:i/>
          <w:iCs/>
        </w:rPr>
        <w:t>e.i.r.p.</w:t>
      </w:r>
      <w:r w:rsidR="00C7695B">
        <w:rPr>
          <w:rStyle w:val="ECCParagraph"/>
        </w:rPr>
        <w:t xml:space="preserve"> </w:t>
      </w:r>
      <w:r w:rsidRPr="009456D8">
        <w:rPr>
          <w:rStyle w:val="ECCParagraph"/>
        </w:rPr>
        <w:t>(32.5 dBm/100 MHz TRP).</w:t>
      </w:r>
    </w:p>
    <w:p w14:paraId="38E82FAE" w14:textId="755968CB" w:rsidR="00E11809" w:rsidRPr="009456D8" w:rsidRDefault="0069553C" w:rsidP="008C286D">
      <w:pPr>
        <w:rPr>
          <w:rStyle w:val="ECCParagraph"/>
        </w:rPr>
      </w:pPr>
      <w:r w:rsidRPr="009456D8">
        <w:rPr>
          <w:rStyle w:val="ECCParagraph"/>
        </w:rPr>
        <w:t>Summary of simulation results</w:t>
      </w:r>
      <w:r w:rsidR="00E11809" w:rsidRPr="009456D8">
        <w:rPr>
          <w:rStyle w:val="ECCParagraph"/>
        </w:rPr>
        <w:t>:</w:t>
      </w:r>
    </w:p>
    <w:p w14:paraId="487334C4" w14:textId="290A60A5" w:rsidR="00E11809" w:rsidRPr="009456D8" w:rsidRDefault="00E11809" w:rsidP="00E62DEB">
      <w:pPr>
        <w:pStyle w:val="ECCNumberedList"/>
        <w:numPr>
          <w:ilvl w:val="0"/>
          <w:numId w:val="29"/>
        </w:numPr>
        <w:rPr>
          <w:rStyle w:val="ECCParagraph"/>
        </w:rPr>
      </w:pPr>
      <w:r w:rsidRPr="009456D8">
        <w:rPr>
          <w:rStyle w:val="ECCParagraph"/>
        </w:rPr>
        <w:t>The technical conditions for WBB LP BS in 3800-4200 MHz in unsynchroni</w:t>
      </w:r>
      <w:r w:rsidR="007F43E2" w:rsidRPr="009456D8">
        <w:rPr>
          <w:rStyle w:val="ECCParagraph"/>
        </w:rPr>
        <w:t>s</w:t>
      </w:r>
      <w:r w:rsidRPr="009456D8">
        <w:rPr>
          <w:rStyle w:val="ECCParagraph"/>
        </w:rPr>
        <w:t>ed operation with 5G MFCN below 3800 MHz</w:t>
      </w:r>
      <w:r w:rsidR="00EE1482" w:rsidRPr="009456D8">
        <w:rPr>
          <w:rStyle w:val="ECCParagraph"/>
        </w:rPr>
        <w:t xml:space="preserve"> - </w:t>
      </w:r>
      <w:r w:rsidR="00EE1482" w:rsidRPr="009456D8">
        <w:rPr>
          <w:rStyle w:val="ECCParagraph"/>
        </w:rPr>
        <w:fldChar w:fldCharType="begin"/>
      </w:r>
      <w:r w:rsidR="00EE1482" w:rsidRPr="009456D8">
        <w:rPr>
          <w:rStyle w:val="ECCParagraph"/>
        </w:rPr>
        <w:instrText xml:space="preserve"> REF _Ref159627259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Table 42</w:t>
      </w:r>
      <w:r w:rsidR="00EE1482" w:rsidRPr="009456D8">
        <w:rPr>
          <w:rStyle w:val="ECCParagraph"/>
        </w:rPr>
        <w:fldChar w:fldCharType="end"/>
      </w:r>
      <w:r w:rsidR="00EE1482" w:rsidRPr="009456D8">
        <w:rPr>
          <w:rStyle w:val="ECCParagraph"/>
        </w:rPr>
        <w:t>.</w:t>
      </w:r>
    </w:p>
    <w:p w14:paraId="06BC0C56" w14:textId="0E2A5956" w:rsidR="00E11809" w:rsidRPr="009456D8" w:rsidRDefault="00E11809" w:rsidP="000042C5">
      <w:pPr>
        <w:pStyle w:val="Caption"/>
        <w:rPr>
          <w:rStyle w:val="ECCParagraph"/>
        </w:rPr>
      </w:pPr>
      <w:bookmarkStart w:id="394" w:name="_Ref159627259"/>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42</w:t>
      </w:r>
      <w:r w:rsidRPr="009456D8">
        <w:rPr>
          <w:rStyle w:val="ECCParagraph"/>
        </w:rPr>
        <w:fldChar w:fldCharType="end"/>
      </w:r>
      <w:bookmarkEnd w:id="394"/>
      <w:r w:rsidR="00EE1482" w:rsidRPr="009456D8">
        <w:rPr>
          <w:rStyle w:val="ECCParagraph"/>
        </w:rPr>
        <w:t>: The technical conditions for WBB LP BS in 3800-4200 MHz in unsynchroni</w:t>
      </w:r>
      <w:r w:rsidR="007F43E2" w:rsidRPr="009456D8">
        <w:rPr>
          <w:rStyle w:val="ECCParagraph"/>
        </w:rPr>
        <w:t>s</w:t>
      </w:r>
      <w:r w:rsidR="00EE1482" w:rsidRPr="009456D8">
        <w:rPr>
          <w:rStyle w:val="ECCParagraph"/>
        </w:rPr>
        <w:t>ed operation with 5G MFCN below 3800 MHz</w:t>
      </w:r>
    </w:p>
    <w:tbl>
      <w:tblPr>
        <w:tblStyle w:val="ECCTable-redheader"/>
        <w:tblW w:w="0" w:type="auto"/>
        <w:tblInd w:w="0" w:type="dxa"/>
        <w:tblLook w:val="04A0" w:firstRow="1" w:lastRow="0" w:firstColumn="1" w:lastColumn="0" w:noHBand="0" w:noVBand="1"/>
      </w:tblPr>
      <w:tblGrid>
        <w:gridCol w:w="2415"/>
        <w:gridCol w:w="3402"/>
        <w:gridCol w:w="2688"/>
      </w:tblGrid>
      <w:tr w:rsidR="00E11809" w:rsidRPr="009456D8" w14:paraId="38619622" w14:textId="77777777" w:rsidTr="00797223">
        <w:trPr>
          <w:cnfStyle w:val="100000000000" w:firstRow="1" w:lastRow="0" w:firstColumn="0" w:lastColumn="0" w:oddVBand="0" w:evenVBand="0" w:oddHBand="0" w:evenHBand="0" w:firstRowFirstColumn="0" w:firstRowLastColumn="0" w:lastRowFirstColumn="0" w:lastRowLastColumn="0"/>
        </w:trPr>
        <w:tc>
          <w:tcPr>
            <w:tcW w:w="2415" w:type="dxa"/>
          </w:tcPr>
          <w:p w14:paraId="7731FD81" w14:textId="77777777" w:rsidR="00E11809" w:rsidRPr="009456D8" w:rsidRDefault="00E11809" w:rsidP="009240D6">
            <w:pPr>
              <w:rPr>
                <w:rStyle w:val="ECCParagraph"/>
              </w:rPr>
            </w:pPr>
          </w:p>
        </w:tc>
        <w:tc>
          <w:tcPr>
            <w:tcW w:w="3402" w:type="dxa"/>
          </w:tcPr>
          <w:p w14:paraId="53D73BE4" w14:textId="77777777" w:rsidR="00E11809" w:rsidRPr="009456D8" w:rsidRDefault="00E11809" w:rsidP="009240D6">
            <w:pPr>
              <w:rPr>
                <w:rStyle w:val="ECCParagraph"/>
              </w:rPr>
            </w:pPr>
            <w:r w:rsidRPr="009456D8">
              <w:rPr>
                <w:rStyle w:val="ECCParagraph"/>
              </w:rPr>
              <w:t xml:space="preserve">Maximum In-band Power Limit and antenna height </w:t>
            </w:r>
          </w:p>
        </w:tc>
        <w:tc>
          <w:tcPr>
            <w:tcW w:w="2688" w:type="dxa"/>
          </w:tcPr>
          <w:p w14:paraId="032187C1" w14:textId="3EE2CAB6" w:rsidR="00E11809" w:rsidRPr="009456D8" w:rsidRDefault="00E11809" w:rsidP="009240D6">
            <w:pPr>
              <w:rPr>
                <w:rStyle w:val="ECCParagraph"/>
              </w:rPr>
            </w:pPr>
            <w:r w:rsidRPr="009456D8">
              <w:rPr>
                <w:rStyle w:val="ECCParagraph"/>
              </w:rPr>
              <w:t>Additional Baseline OOBE below 3800 MHz</w:t>
            </w:r>
          </w:p>
        </w:tc>
      </w:tr>
      <w:tr w:rsidR="00E11809" w:rsidRPr="009456D8" w14:paraId="2E2E9CFB" w14:textId="77777777" w:rsidTr="00797223">
        <w:trPr>
          <w:trHeight w:val="583"/>
        </w:trPr>
        <w:tc>
          <w:tcPr>
            <w:tcW w:w="2415" w:type="dxa"/>
            <w:vAlign w:val="top"/>
          </w:tcPr>
          <w:p w14:paraId="12C977D7" w14:textId="1D878807" w:rsidR="00E11809" w:rsidRPr="009456D8" w:rsidRDefault="00E11809" w:rsidP="009240D6">
            <w:pPr>
              <w:rPr>
                <w:rStyle w:val="ECCParagraph"/>
              </w:rPr>
            </w:pPr>
            <w:r w:rsidRPr="009456D8">
              <w:rPr>
                <w:rStyle w:val="ECCParagraph"/>
              </w:rPr>
              <w:t xml:space="preserve">Low Power </w:t>
            </w:r>
            <w:r w:rsidR="0053100D" w:rsidRPr="009456D8">
              <w:rPr>
                <w:rStyle w:val="ECCParagraph"/>
              </w:rPr>
              <w:t>n</w:t>
            </w:r>
            <w:r w:rsidRPr="009456D8">
              <w:rPr>
                <w:rStyle w:val="ECCParagraph"/>
              </w:rPr>
              <w:t>on-AAS BS</w:t>
            </w:r>
          </w:p>
        </w:tc>
        <w:tc>
          <w:tcPr>
            <w:tcW w:w="3402" w:type="dxa"/>
            <w:vAlign w:val="top"/>
          </w:tcPr>
          <w:p w14:paraId="56072349" w14:textId="737A3B33" w:rsidR="00E11809" w:rsidRPr="009456D8" w:rsidRDefault="00E11809" w:rsidP="009240D6">
            <w:pPr>
              <w:rPr>
                <w:rStyle w:val="ECCParagraph"/>
              </w:rPr>
            </w:pPr>
            <w:r w:rsidRPr="009456D8">
              <w:rPr>
                <w:rStyle w:val="ECCParagraph"/>
              </w:rPr>
              <w:t>31 dBm/100 MHz (</w:t>
            </w:r>
            <w:r w:rsidR="00C7695B" w:rsidRPr="0051547E">
              <w:rPr>
                <w:rStyle w:val="ECCParagraph"/>
                <w:i/>
                <w:iCs/>
              </w:rPr>
              <w:t>e.i.r.p.</w:t>
            </w:r>
            <w:r w:rsidR="00C7695B">
              <w:rPr>
                <w:rStyle w:val="ECCParagraph"/>
              </w:rPr>
              <w:t xml:space="preserve"> </w:t>
            </w:r>
            <w:r w:rsidRPr="009456D8">
              <w:rPr>
                <w:rStyle w:val="ECCParagraph"/>
              </w:rPr>
              <w:t>per cell)</w:t>
            </w:r>
          </w:p>
          <w:p w14:paraId="66FEA5AC" w14:textId="044F68DC" w:rsidR="00E11809" w:rsidRPr="009456D8" w:rsidRDefault="00E11809" w:rsidP="00797223">
            <w:pPr>
              <w:jc w:val="left"/>
              <w:rPr>
                <w:rStyle w:val="ECCParagraph"/>
              </w:rPr>
            </w:pPr>
            <w:r w:rsidRPr="009456D8">
              <w:rPr>
                <w:rStyle w:val="ECCParagraph"/>
              </w:rPr>
              <w:t>Antenna height &lt;= 10</w:t>
            </w:r>
            <w:r w:rsidR="007F43E2" w:rsidRPr="009456D8">
              <w:rPr>
                <w:rStyle w:val="ECCParagraph"/>
              </w:rPr>
              <w:t xml:space="preserve"> </w:t>
            </w:r>
            <w:r w:rsidRPr="009456D8">
              <w:rPr>
                <w:rStyle w:val="ECCParagraph"/>
              </w:rPr>
              <w:t>m</w:t>
            </w:r>
          </w:p>
        </w:tc>
        <w:tc>
          <w:tcPr>
            <w:tcW w:w="2688" w:type="dxa"/>
            <w:vAlign w:val="top"/>
          </w:tcPr>
          <w:p w14:paraId="52269BAA" w14:textId="77777777" w:rsidR="00E11809" w:rsidRPr="009456D8" w:rsidRDefault="00E11809" w:rsidP="00797223">
            <w:pPr>
              <w:jc w:val="left"/>
              <w:rPr>
                <w:rStyle w:val="ECCParagraph"/>
              </w:rPr>
            </w:pPr>
            <w:r w:rsidRPr="009456D8">
              <w:rPr>
                <w:rStyle w:val="ECCParagraph"/>
              </w:rPr>
              <w:t xml:space="preserve">-45 dBm/MHz conducted </w:t>
            </w:r>
            <w:r w:rsidR="00340BBB" w:rsidRPr="009456D8">
              <w:rPr>
                <w:rStyle w:val="ECCParagraph"/>
              </w:rPr>
              <w:t>per cell</w:t>
            </w:r>
          </w:p>
        </w:tc>
      </w:tr>
    </w:tbl>
    <w:p w14:paraId="64DD7161" w14:textId="333DF862" w:rsidR="00E11809" w:rsidRPr="009456D8" w:rsidRDefault="00E11809" w:rsidP="00E62DEB">
      <w:pPr>
        <w:pStyle w:val="ECCNumberedList"/>
        <w:rPr>
          <w:rStyle w:val="ECCParagraph"/>
        </w:rPr>
      </w:pPr>
      <w:r w:rsidRPr="009456D8">
        <w:rPr>
          <w:rStyle w:val="ECCParagraph"/>
        </w:rPr>
        <w:t>The technical conditions for WBB MP BS in 3860-4200 MHz in unsynchroni</w:t>
      </w:r>
      <w:r w:rsidR="007F43E2" w:rsidRPr="009456D8">
        <w:rPr>
          <w:rStyle w:val="ECCParagraph"/>
        </w:rPr>
        <w:t>s</w:t>
      </w:r>
      <w:r w:rsidRPr="009456D8">
        <w:rPr>
          <w:rStyle w:val="ECCParagraph"/>
        </w:rPr>
        <w:t>ed operation with 5G MFCN below 3800 MHz</w:t>
      </w:r>
      <w:r w:rsidR="00EE1482" w:rsidRPr="009456D8">
        <w:rPr>
          <w:rStyle w:val="ECCParagraph"/>
        </w:rPr>
        <w:t xml:space="preserve"> - </w:t>
      </w:r>
      <w:r w:rsidR="00EE1482" w:rsidRPr="009456D8">
        <w:rPr>
          <w:rStyle w:val="ECCParagraph"/>
        </w:rPr>
        <w:fldChar w:fldCharType="begin"/>
      </w:r>
      <w:r w:rsidR="00EE1482" w:rsidRPr="009456D8">
        <w:rPr>
          <w:rStyle w:val="ECCParagraph"/>
        </w:rPr>
        <w:instrText xml:space="preserve"> REF _Ref159627341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Table 43</w:t>
      </w:r>
      <w:r w:rsidR="00EE1482" w:rsidRPr="009456D8">
        <w:rPr>
          <w:rStyle w:val="ECCParagraph"/>
        </w:rPr>
        <w:fldChar w:fldCharType="end"/>
      </w:r>
      <w:r w:rsidR="00EE1482" w:rsidRPr="009456D8">
        <w:rPr>
          <w:rStyle w:val="ECCParagraph"/>
        </w:rPr>
        <w:t>.</w:t>
      </w:r>
    </w:p>
    <w:p w14:paraId="567744EE" w14:textId="5E245771" w:rsidR="00E11809" w:rsidRPr="009456D8" w:rsidRDefault="00E11809" w:rsidP="005A3EF8">
      <w:pPr>
        <w:pStyle w:val="Caption"/>
        <w:keepNext/>
        <w:rPr>
          <w:rStyle w:val="ECCParagraph"/>
          <w:rFonts w:eastAsia="Calibri"/>
        </w:rPr>
      </w:pPr>
      <w:bookmarkStart w:id="395" w:name="_Ref159627341"/>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43</w:t>
      </w:r>
      <w:r w:rsidRPr="009456D8">
        <w:rPr>
          <w:rStyle w:val="ECCParagraph"/>
        </w:rPr>
        <w:fldChar w:fldCharType="end"/>
      </w:r>
      <w:bookmarkEnd w:id="395"/>
      <w:r w:rsidR="00EE1482" w:rsidRPr="009456D8">
        <w:rPr>
          <w:rStyle w:val="ECCParagraph"/>
        </w:rPr>
        <w:t xml:space="preserve">: </w:t>
      </w:r>
      <w:r w:rsidR="00EE1482" w:rsidRPr="009456D8">
        <w:rPr>
          <w:rStyle w:val="ECCParagraph"/>
        </w:rPr>
        <w:tab/>
        <w:t>The technical conditions for WBB MP BS in 3860-4200 MHz in unsynchroni</w:t>
      </w:r>
      <w:r w:rsidR="007F43E2" w:rsidRPr="009456D8">
        <w:rPr>
          <w:rStyle w:val="ECCParagraph"/>
        </w:rPr>
        <w:t>s</w:t>
      </w:r>
      <w:r w:rsidR="00EE1482" w:rsidRPr="009456D8">
        <w:rPr>
          <w:rStyle w:val="ECCParagraph"/>
        </w:rPr>
        <w:t>ed operation with 5G MFCN below 3800 MHz</w:t>
      </w:r>
    </w:p>
    <w:tbl>
      <w:tblPr>
        <w:tblStyle w:val="ECCTable-redheader"/>
        <w:tblW w:w="0" w:type="auto"/>
        <w:tblInd w:w="0" w:type="dxa"/>
        <w:tblLook w:val="04A0" w:firstRow="1" w:lastRow="0" w:firstColumn="1" w:lastColumn="0" w:noHBand="0" w:noVBand="1"/>
      </w:tblPr>
      <w:tblGrid>
        <w:gridCol w:w="2108"/>
        <w:gridCol w:w="3362"/>
        <w:gridCol w:w="3455"/>
      </w:tblGrid>
      <w:tr w:rsidR="00E11809" w:rsidRPr="009456D8" w14:paraId="3D89CBCF" w14:textId="77777777" w:rsidTr="005A3EF8">
        <w:trPr>
          <w:cnfStyle w:val="100000000000" w:firstRow="1" w:lastRow="0" w:firstColumn="0" w:lastColumn="0" w:oddVBand="0" w:evenVBand="0" w:oddHBand="0" w:evenHBand="0" w:firstRowFirstColumn="0" w:firstRowLastColumn="0" w:lastRowFirstColumn="0" w:lastRowLastColumn="0"/>
        </w:trPr>
        <w:tc>
          <w:tcPr>
            <w:tcW w:w="2108" w:type="dxa"/>
          </w:tcPr>
          <w:p w14:paraId="04F93EAC" w14:textId="77777777" w:rsidR="00E11809" w:rsidRPr="009456D8" w:rsidRDefault="00E11809" w:rsidP="005A3EF8">
            <w:pPr>
              <w:keepNext/>
              <w:rPr>
                <w:rStyle w:val="ECCParagraph"/>
              </w:rPr>
            </w:pPr>
          </w:p>
        </w:tc>
        <w:tc>
          <w:tcPr>
            <w:tcW w:w="3362" w:type="dxa"/>
          </w:tcPr>
          <w:p w14:paraId="68E5ED9A" w14:textId="333B7D37" w:rsidR="00E11809" w:rsidRPr="009456D8" w:rsidRDefault="00E11809" w:rsidP="005A3EF8">
            <w:pPr>
              <w:keepNext/>
              <w:rPr>
                <w:rStyle w:val="ECCParagraph"/>
              </w:rPr>
            </w:pPr>
            <w:r w:rsidRPr="009456D8">
              <w:rPr>
                <w:rStyle w:val="ECCParagraph"/>
              </w:rPr>
              <w:t>Maximum In-band Power Limit</w:t>
            </w:r>
          </w:p>
        </w:tc>
        <w:tc>
          <w:tcPr>
            <w:tcW w:w="3455" w:type="dxa"/>
          </w:tcPr>
          <w:p w14:paraId="57D911B9" w14:textId="0C3F87CB" w:rsidR="00E11809" w:rsidRPr="009456D8" w:rsidRDefault="00E11809" w:rsidP="005A3EF8">
            <w:pPr>
              <w:keepNext/>
              <w:rPr>
                <w:rStyle w:val="ECCParagraph"/>
              </w:rPr>
            </w:pPr>
            <w:r w:rsidRPr="009456D8">
              <w:rPr>
                <w:rStyle w:val="ECCParagraph"/>
              </w:rPr>
              <w:t>Additional Baseline OOBE below 3800 MHz</w:t>
            </w:r>
          </w:p>
        </w:tc>
      </w:tr>
      <w:tr w:rsidR="00E11809" w:rsidRPr="009456D8" w14:paraId="02330182" w14:textId="77777777" w:rsidTr="005A3EF8">
        <w:tc>
          <w:tcPr>
            <w:tcW w:w="2108" w:type="dxa"/>
          </w:tcPr>
          <w:p w14:paraId="6A5CA9BA" w14:textId="7221E7EE" w:rsidR="00E11809" w:rsidRPr="009456D8" w:rsidRDefault="00E11809" w:rsidP="005A3EF8">
            <w:pPr>
              <w:keepNext/>
              <w:jc w:val="left"/>
              <w:rPr>
                <w:rStyle w:val="ECCParagraph"/>
              </w:rPr>
            </w:pPr>
            <w:r w:rsidRPr="009456D8">
              <w:rPr>
                <w:rStyle w:val="ECCParagraph"/>
              </w:rPr>
              <w:t xml:space="preserve">Medium Power </w:t>
            </w:r>
            <w:r w:rsidR="0053100D" w:rsidRPr="009456D8">
              <w:rPr>
                <w:rStyle w:val="ECCParagraph"/>
              </w:rPr>
              <w:t>n</w:t>
            </w:r>
            <w:r w:rsidRPr="009456D8">
              <w:rPr>
                <w:rStyle w:val="ECCParagraph"/>
              </w:rPr>
              <w:t>on-AAS BS</w:t>
            </w:r>
          </w:p>
        </w:tc>
        <w:tc>
          <w:tcPr>
            <w:tcW w:w="3362" w:type="dxa"/>
          </w:tcPr>
          <w:p w14:paraId="7FE82320" w14:textId="59CDE67F" w:rsidR="00E11809" w:rsidRPr="009456D8" w:rsidRDefault="00E11809" w:rsidP="005A3EF8">
            <w:pPr>
              <w:keepNext/>
              <w:jc w:val="left"/>
              <w:rPr>
                <w:rStyle w:val="ECCParagraph"/>
              </w:rPr>
            </w:pPr>
            <w:r w:rsidRPr="009456D8">
              <w:rPr>
                <w:rStyle w:val="ECCParagraph"/>
              </w:rPr>
              <w:t xml:space="preserve">51 dBm/100 MHz </w:t>
            </w:r>
            <w:r w:rsidR="00C7695B" w:rsidRPr="0051547E">
              <w:rPr>
                <w:rStyle w:val="ECCParagraph"/>
                <w:i/>
                <w:iCs/>
              </w:rPr>
              <w:t>e.i.r.p.</w:t>
            </w:r>
            <w:r w:rsidRPr="009456D8">
              <w:rPr>
                <w:rStyle w:val="ECCParagraph"/>
              </w:rPr>
              <w:t xml:space="preserve"> per cell</w:t>
            </w:r>
          </w:p>
        </w:tc>
        <w:tc>
          <w:tcPr>
            <w:tcW w:w="3455" w:type="dxa"/>
          </w:tcPr>
          <w:p w14:paraId="07988BAC" w14:textId="77777777" w:rsidR="00E11809" w:rsidRPr="009456D8" w:rsidRDefault="00E11809" w:rsidP="005A3EF8">
            <w:pPr>
              <w:keepNext/>
              <w:jc w:val="left"/>
              <w:rPr>
                <w:rStyle w:val="ECCParagraph"/>
              </w:rPr>
            </w:pPr>
            <w:r w:rsidRPr="009456D8">
              <w:rPr>
                <w:rStyle w:val="ECCParagraph"/>
              </w:rPr>
              <w:t xml:space="preserve">-45 dBm/MHz conducted </w:t>
            </w:r>
            <w:r w:rsidR="00340BBB" w:rsidRPr="009456D8">
              <w:rPr>
                <w:rStyle w:val="ECCParagraph"/>
              </w:rPr>
              <w:t>per cell</w:t>
            </w:r>
          </w:p>
        </w:tc>
      </w:tr>
      <w:tr w:rsidR="00E11809" w:rsidRPr="009456D8" w14:paraId="7E8FE083" w14:textId="77777777" w:rsidTr="005A3EF8">
        <w:tc>
          <w:tcPr>
            <w:tcW w:w="2108" w:type="dxa"/>
          </w:tcPr>
          <w:p w14:paraId="79CD784B" w14:textId="77777777" w:rsidR="00E11809" w:rsidRPr="009456D8" w:rsidRDefault="00E11809" w:rsidP="005A3EF8">
            <w:pPr>
              <w:keepNext/>
              <w:jc w:val="left"/>
              <w:rPr>
                <w:rStyle w:val="ECCParagraph"/>
              </w:rPr>
            </w:pPr>
            <w:r w:rsidRPr="009456D8">
              <w:rPr>
                <w:rStyle w:val="ECCParagraph"/>
              </w:rPr>
              <w:t>Medium Power AAS BS</w:t>
            </w:r>
          </w:p>
        </w:tc>
        <w:tc>
          <w:tcPr>
            <w:tcW w:w="3362" w:type="dxa"/>
          </w:tcPr>
          <w:p w14:paraId="5A8CCB8F" w14:textId="4B10875A" w:rsidR="00E11809" w:rsidRPr="009456D8" w:rsidRDefault="00E11809" w:rsidP="005A3EF8">
            <w:pPr>
              <w:keepNext/>
              <w:jc w:val="left"/>
              <w:rPr>
                <w:rStyle w:val="ECCParagraph"/>
              </w:rPr>
            </w:pPr>
            <w:r w:rsidRPr="009456D8">
              <w:rPr>
                <w:rStyle w:val="ECCParagraph"/>
              </w:rPr>
              <w:t xml:space="preserve">51 dBm/100 MHz </w:t>
            </w:r>
            <w:r w:rsidR="00C7695B" w:rsidRPr="0051547E">
              <w:rPr>
                <w:rStyle w:val="ECCParagraph"/>
                <w:i/>
                <w:iCs/>
              </w:rPr>
              <w:t>e.i.r.p.</w:t>
            </w:r>
            <w:r w:rsidR="00C7695B">
              <w:rPr>
                <w:rStyle w:val="ECCParagraph"/>
              </w:rPr>
              <w:t xml:space="preserve"> </w:t>
            </w:r>
            <w:r w:rsidRPr="009456D8">
              <w:rPr>
                <w:rStyle w:val="ECCParagraph"/>
              </w:rPr>
              <w:t>per cell</w:t>
            </w:r>
          </w:p>
          <w:p w14:paraId="666A1685" w14:textId="77777777" w:rsidR="00E11809" w:rsidRPr="009456D8" w:rsidRDefault="00E11809" w:rsidP="005A3EF8">
            <w:pPr>
              <w:keepNext/>
              <w:jc w:val="left"/>
              <w:rPr>
                <w:rStyle w:val="ECCParagraph"/>
              </w:rPr>
            </w:pPr>
            <w:r w:rsidRPr="009456D8">
              <w:rPr>
                <w:rStyle w:val="ECCParagraph"/>
              </w:rPr>
              <w:t>(33 dBm/100 MHz TRP per cell)</w:t>
            </w:r>
          </w:p>
        </w:tc>
        <w:tc>
          <w:tcPr>
            <w:tcW w:w="3455" w:type="dxa"/>
          </w:tcPr>
          <w:p w14:paraId="0EEEE9E6" w14:textId="77777777" w:rsidR="00E11809" w:rsidRPr="009456D8" w:rsidRDefault="00E11809" w:rsidP="005A3EF8">
            <w:pPr>
              <w:keepNext/>
              <w:jc w:val="left"/>
              <w:rPr>
                <w:rStyle w:val="ECCParagraph"/>
              </w:rPr>
            </w:pPr>
            <w:r w:rsidRPr="009456D8">
              <w:rPr>
                <w:rStyle w:val="ECCParagraph"/>
              </w:rPr>
              <w:t>-45 dBm/MHz TRP</w:t>
            </w:r>
            <w:r w:rsidR="00340BBB" w:rsidRPr="009456D8">
              <w:rPr>
                <w:rStyle w:val="ECCParagraph"/>
              </w:rPr>
              <w:t xml:space="preserve"> per cell</w:t>
            </w:r>
            <w:r w:rsidR="00865AF6" w:rsidRPr="009456D8">
              <w:rPr>
                <w:rStyle w:val="ECCParagraph"/>
              </w:rPr>
              <w:t xml:space="preserve"> (Note 1)</w:t>
            </w:r>
          </w:p>
        </w:tc>
      </w:tr>
      <w:tr w:rsidR="00865AF6" w:rsidRPr="00021CBB" w14:paraId="04E88E28" w14:textId="77777777" w:rsidTr="005A3EF8">
        <w:tc>
          <w:tcPr>
            <w:tcW w:w="8925" w:type="dxa"/>
            <w:gridSpan w:val="3"/>
          </w:tcPr>
          <w:p w14:paraId="294CDDDF" w14:textId="6B934F75" w:rsidR="00865AF6" w:rsidRPr="00021CBB" w:rsidRDefault="00865AF6" w:rsidP="00021CBB">
            <w:pPr>
              <w:pStyle w:val="ECCTablenote"/>
              <w:rPr>
                <w:rStyle w:val="ECCParagraph"/>
                <w:sz w:val="16"/>
              </w:rPr>
            </w:pPr>
            <w:r w:rsidRPr="00021CBB">
              <w:rPr>
                <w:rStyle w:val="ECCParagraph"/>
                <w:sz w:val="16"/>
              </w:rPr>
              <w:t>Note 1: in urban environment an OOBE of -35 dBm/MHz TRP can provide a sufficient protection, but in rural environment an OOBE of -54 dBm/MHz TRP would be required.</w:t>
            </w:r>
          </w:p>
        </w:tc>
      </w:tr>
    </w:tbl>
    <w:p w14:paraId="3F75F620" w14:textId="4C14AF45" w:rsidR="00E11809" w:rsidRPr="009456D8" w:rsidRDefault="00E11809" w:rsidP="00E62DEB">
      <w:pPr>
        <w:pStyle w:val="ECCNumberedList"/>
        <w:rPr>
          <w:rStyle w:val="ECCParagraph"/>
        </w:rPr>
      </w:pPr>
      <w:r w:rsidRPr="009456D8">
        <w:rPr>
          <w:rStyle w:val="ECCParagraph"/>
        </w:rPr>
        <w:t>The technical conditions for WBB LMP BS in 3800-4200 MHz in synchroni</w:t>
      </w:r>
      <w:r w:rsidR="007F43E2" w:rsidRPr="009456D8">
        <w:rPr>
          <w:rStyle w:val="ECCParagraph"/>
        </w:rPr>
        <w:t>s</w:t>
      </w:r>
      <w:r w:rsidRPr="009456D8">
        <w:rPr>
          <w:rStyle w:val="ECCParagraph"/>
        </w:rPr>
        <w:t>ed operation or semi-synchroni</w:t>
      </w:r>
      <w:r w:rsidR="007F43E2" w:rsidRPr="009456D8">
        <w:rPr>
          <w:rStyle w:val="ECCParagraph"/>
        </w:rPr>
        <w:t>s</w:t>
      </w:r>
      <w:r w:rsidRPr="009456D8">
        <w:rPr>
          <w:rStyle w:val="ECCParagraph"/>
        </w:rPr>
        <w:t>ed operation with 5G MFCN below 3800 MHz</w:t>
      </w:r>
      <w:r w:rsidR="003E4B33" w:rsidRPr="009456D8">
        <w:rPr>
          <w:rStyle w:val="ECCParagraph"/>
        </w:rPr>
        <w:t xml:space="preserve"> </w:t>
      </w:r>
      <w:r w:rsidR="00EE1482" w:rsidRPr="009456D8">
        <w:rPr>
          <w:rStyle w:val="ECCParagraph"/>
        </w:rPr>
        <w:t xml:space="preserve">- </w:t>
      </w:r>
      <w:r w:rsidR="00EE1482" w:rsidRPr="009456D8">
        <w:rPr>
          <w:rStyle w:val="ECCParagraph"/>
        </w:rPr>
        <w:fldChar w:fldCharType="begin"/>
      </w:r>
      <w:r w:rsidR="00EE1482" w:rsidRPr="009456D8">
        <w:rPr>
          <w:rStyle w:val="ECCParagraph"/>
        </w:rPr>
        <w:instrText xml:space="preserve"> REF _Ref159627394 \h </w:instrText>
      </w:r>
      <w:r w:rsidR="00AB62D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Table 44</w:t>
      </w:r>
      <w:r w:rsidR="00EE1482" w:rsidRPr="009456D8">
        <w:rPr>
          <w:rStyle w:val="ECCParagraph"/>
        </w:rPr>
        <w:fldChar w:fldCharType="end"/>
      </w:r>
      <w:r w:rsidR="00EE1482" w:rsidRPr="009456D8">
        <w:rPr>
          <w:rStyle w:val="ECCParagraph"/>
        </w:rPr>
        <w:t>.</w:t>
      </w:r>
    </w:p>
    <w:p w14:paraId="52EF439B" w14:textId="745DA1C6" w:rsidR="00E11809" w:rsidRPr="009456D8" w:rsidRDefault="00E11809" w:rsidP="000042C5">
      <w:pPr>
        <w:pStyle w:val="Caption"/>
        <w:rPr>
          <w:rStyle w:val="ECCParagraph"/>
          <w:rFonts w:eastAsia="Calibri"/>
        </w:rPr>
      </w:pPr>
      <w:bookmarkStart w:id="396" w:name="_Ref159627394"/>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44</w:t>
      </w:r>
      <w:r w:rsidRPr="009456D8">
        <w:rPr>
          <w:rStyle w:val="ECCParagraph"/>
        </w:rPr>
        <w:fldChar w:fldCharType="end"/>
      </w:r>
      <w:bookmarkEnd w:id="396"/>
      <w:r w:rsidR="00EE1482" w:rsidRPr="009456D8">
        <w:rPr>
          <w:rStyle w:val="ECCParagraph"/>
        </w:rPr>
        <w:t>: The technical conditions for WBB LMP BS in 3800-4200 MHz in synchroni</w:t>
      </w:r>
      <w:r w:rsidR="00F9482F" w:rsidRPr="009456D8">
        <w:rPr>
          <w:rStyle w:val="ECCParagraph"/>
        </w:rPr>
        <w:t>s</w:t>
      </w:r>
      <w:r w:rsidR="00EE1482" w:rsidRPr="009456D8">
        <w:rPr>
          <w:rStyle w:val="ECCParagraph"/>
        </w:rPr>
        <w:t>ed operation or semi-synchroni</w:t>
      </w:r>
      <w:r w:rsidR="00987007" w:rsidRPr="009456D8">
        <w:rPr>
          <w:rStyle w:val="ECCParagraph"/>
        </w:rPr>
        <w:t>s</w:t>
      </w:r>
      <w:r w:rsidR="00EE1482" w:rsidRPr="009456D8">
        <w:rPr>
          <w:rStyle w:val="ECCParagraph"/>
        </w:rPr>
        <w:t>ed operation with 5G MFCN below 3800 MHz</w:t>
      </w:r>
    </w:p>
    <w:tbl>
      <w:tblPr>
        <w:tblStyle w:val="ECCTable-redheader"/>
        <w:tblW w:w="0" w:type="auto"/>
        <w:tblInd w:w="0" w:type="dxa"/>
        <w:tblLook w:val="04A0" w:firstRow="1" w:lastRow="0" w:firstColumn="1" w:lastColumn="0" w:noHBand="0" w:noVBand="1"/>
      </w:tblPr>
      <w:tblGrid>
        <w:gridCol w:w="2410"/>
        <w:gridCol w:w="3118"/>
        <w:gridCol w:w="3412"/>
      </w:tblGrid>
      <w:tr w:rsidR="00E11809" w:rsidRPr="009456D8" w14:paraId="30C142FE" w14:textId="77777777" w:rsidTr="00797223">
        <w:trPr>
          <w:cnfStyle w:val="100000000000" w:firstRow="1" w:lastRow="0" w:firstColumn="0" w:lastColumn="0" w:oddVBand="0" w:evenVBand="0" w:oddHBand="0" w:evenHBand="0" w:firstRowFirstColumn="0" w:firstRowLastColumn="0" w:lastRowFirstColumn="0" w:lastRowLastColumn="0"/>
        </w:trPr>
        <w:tc>
          <w:tcPr>
            <w:tcW w:w="2410" w:type="dxa"/>
          </w:tcPr>
          <w:p w14:paraId="01D4AE55" w14:textId="77777777" w:rsidR="00E11809" w:rsidRPr="009456D8" w:rsidRDefault="00E11809" w:rsidP="00AB62DD">
            <w:pPr>
              <w:rPr>
                <w:rStyle w:val="ECCParagraph"/>
              </w:rPr>
            </w:pPr>
          </w:p>
        </w:tc>
        <w:tc>
          <w:tcPr>
            <w:tcW w:w="3118" w:type="dxa"/>
          </w:tcPr>
          <w:p w14:paraId="57309831" w14:textId="77777777" w:rsidR="00E11809" w:rsidRPr="009456D8" w:rsidRDefault="00E11809" w:rsidP="00AB62DD">
            <w:pPr>
              <w:rPr>
                <w:rStyle w:val="ECCParagraph"/>
              </w:rPr>
            </w:pPr>
            <w:r w:rsidRPr="009456D8">
              <w:rPr>
                <w:rStyle w:val="ECCParagraph"/>
              </w:rPr>
              <w:t>Maximum In-band Power Limit</w:t>
            </w:r>
          </w:p>
        </w:tc>
        <w:tc>
          <w:tcPr>
            <w:tcW w:w="3412" w:type="dxa"/>
          </w:tcPr>
          <w:p w14:paraId="7E4B7B2C" w14:textId="77777777" w:rsidR="00E11809" w:rsidRPr="009456D8" w:rsidRDefault="00E11809" w:rsidP="00AB62DD">
            <w:pPr>
              <w:rPr>
                <w:rStyle w:val="ECCParagraph"/>
              </w:rPr>
            </w:pPr>
            <w:r w:rsidRPr="009456D8">
              <w:rPr>
                <w:rStyle w:val="ECCParagraph"/>
              </w:rPr>
              <w:t>Additional Baseline OOBE below 3800 MHz</w:t>
            </w:r>
          </w:p>
        </w:tc>
      </w:tr>
      <w:tr w:rsidR="00E11809" w:rsidRPr="009456D8" w14:paraId="3FE0FBE4" w14:textId="77777777" w:rsidTr="00797223">
        <w:tc>
          <w:tcPr>
            <w:tcW w:w="2410" w:type="dxa"/>
            <w:vAlign w:val="top"/>
          </w:tcPr>
          <w:p w14:paraId="0133D56E" w14:textId="77777777" w:rsidR="00E11809" w:rsidRPr="009456D8" w:rsidRDefault="00E11809" w:rsidP="00AB62DD">
            <w:pPr>
              <w:rPr>
                <w:rStyle w:val="ECCParagraph"/>
              </w:rPr>
            </w:pPr>
            <w:r w:rsidRPr="009456D8">
              <w:rPr>
                <w:rStyle w:val="ECCParagraph"/>
              </w:rPr>
              <w:t>Non-AAS BS</w:t>
            </w:r>
          </w:p>
        </w:tc>
        <w:tc>
          <w:tcPr>
            <w:tcW w:w="3118" w:type="dxa"/>
            <w:vAlign w:val="top"/>
          </w:tcPr>
          <w:p w14:paraId="3C8F978E" w14:textId="54257324" w:rsidR="00E11809" w:rsidRPr="009456D8" w:rsidRDefault="00E11809" w:rsidP="00AB62DD">
            <w:pPr>
              <w:rPr>
                <w:rStyle w:val="ECCParagraph"/>
              </w:rPr>
            </w:pPr>
            <w:r w:rsidRPr="009456D8">
              <w:rPr>
                <w:rStyle w:val="ECCParagraph"/>
              </w:rPr>
              <w:t xml:space="preserve">51 dBm/100 MHz </w:t>
            </w:r>
            <w:r w:rsidR="00C7695B" w:rsidRPr="0051547E">
              <w:rPr>
                <w:rStyle w:val="ECCParagraph"/>
                <w:i/>
                <w:iCs/>
              </w:rPr>
              <w:t>e.i.r.p.</w:t>
            </w:r>
            <w:r w:rsidRPr="009456D8">
              <w:rPr>
                <w:rStyle w:val="ECCParagraph"/>
              </w:rPr>
              <w:t xml:space="preserve"> per cell</w:t>
            </w:r>
          </w:p>
        </w:tc>
        <w:tc>
          <w:tcPr>
            <w:tcW w:w="3412" w:type="dxa"/>
            <w:vAlign w:val="top"/>
          </w:tcPr>
          <w:p w14:paraId="6BB5FE12" w14:textId="4A7324B2" w:rsidR="00E11809" w:rsidRPr="009456D8" w:rsidRDefault="00E11809" w:rsidP="00AB62DD">
            <w:pPr>
              <w:rPr>
                <w:rStyle w:val="ECCParagraph"/>
              </w:rPr>
            </w:pPr>
            <w:r w:rsidRPr="009456D8">
              <w:rPr>
                <w:rStyle w:val="ECCParagraph"/>
              </w:rPr>
              <w:t>-25 dBm/MHz conducted per cell</w:t>
            </w:r>
          </w:p>
        </w:tc>
      </w:tr>
      <w:tr w:rsidR="00E11809" w:rsidRPr="009456D8" w14:paraId="3DAFE616" w14:textId="77777777" w:rsidTr="00797223">
        <w:tc>
          <w:tcPr>
            <w:tcW w:w="2410" w:type="dxa"/>
            <w:vAlign w:val="top"/>
          </w:tcPr>
          <w:p w14:paraId="352C1D57" w14:textId="77777777" w:rsidR="00E11809" w:rsidRPr="009456D8" w:rsidRDefault="00E11809" w:rsidP="00AB62DD">
            <w:pPr>
              <w:rPr>
                <w:rStyle w:val="ECCParagraph"/>
              </w:rPr>
            </w:pPr>
            <w:r w:rsidRPr="009456D8">
              <w:rPr>
                <w:rStyle w:val="ECCParagraph"/>
              </w:rPr>
              <w:t>AAS BS</w:t>
            </w:r>
          </w:p>
        </w:tc>
        <w:tc>
          <w:tcPr>
            <w:tcW w:w="3118" w:type="dxa"/>
            <w:vAlign w:val="top"/>
          </w:tcPr>
          <w:p w14:paraId="786E5F54" w14:textId="3BBF180D" w:rsidR="00E11809" w:rsidRPr="009456D8" w:rsidRDefault="00E11809" w:rsidP="00AB62DD">
            <w:pPr>
              <w:rPr>
                <w:rStyle w:val="ECCParagraph"/>
              </w:rPr>
            </w:pPr>
            <w:r w:rsidRPr="009456D8">
              <w:rPr>
                <w:rStyle w:val="ECCParagraph"/>
              </w:rPr>
              <w:t xml:space="preserve">51 dBm/100 MHz </w:t>
            </w:r>
            <w:r w:rsidR="00C7695B" w:rsidRPr="0051547E">
              <w:rPr>
                <w:rStyle w:val="ECCParagraph"/>
                <w:i/>
                <w:iCs/>
              </w:rPr>
              <w:t>e.i.r.p.</w:t>
            </w:r>
            <w:r w:rsidRPr="009456D8">
              <w:rPr>
                <w:rStyle w:val="ECCParagraph"/>
              </w:rPr>
              <w:t xml:space="preserve"> per cell</w:t>
            </w:r>
          </w:p>
          <w:p w14:paraId="2B837998" w14:textId="77777777" w:rsidR="00E11809" w:rsidRPr="009456D8" w:rsidRDefault="00E11809" w:rsidP="00AB62DD">
            <w:pPr>
              <w:rPr>
                <w:rStyle w:val="ECCParagraph"/>
              </w:rPr>
            </w:pPr>
            <w:r w:rsidRPr="009456D8">
              <w:rPr>
                <w:rStyle w:val="ECCParagraph"/>
              </w:rPr>
              <w:t>(33 dBm/100 MHz TRP per cell)</w:t>
            </w:r>
          </w:p>
        </w:tc>
        <w:tc>
          <w:tcPr>
            <w:tcW w:w="3412" w:type="dxa"/>
            <w:vAlign w:val="top"/>
          </w:tcPr>
          <w:p w14:paraId="6DDC7636" w14:textId="45BD16D1" w:rsidR="00E11809" w:rsidRPr="009456D8" w:rsidRDefault="00E11809" w:rsidP="00AB62DD">
            <w:pPr>
              <w:rPr>
                <w:rStyle w:val="ECCParagraph"/>
              </w:rPr>
            </w:pPr>
            <w:r w:rsidRPr="009456D8">
              <w:rPr>
                <w:rStyle w:val="ECCParagraph"/>
              </w:rPr>
              <w:t>-23 dBm/MHz TRP per cell</w:t>
            </w:r>
          </w:p>
        </w:tc>
      </w:tr>
    </w:tbl>
    <w:p w14:paraId="39669B97" w14:textId="1248DF7E" w:rsidR="00E11809" w:rsidRPr="009456D8" w:rsidRDefault="00E11809" w:rsidP="004400EB">
      <w:pPr>
        <w:pStyle w:val="ECCNumberedList"/>
        <w:rPr>
          <w:rStyle w:val="ECCParagraph"/>
        </w:rPr>
      </w:pPr>
      <w:r w:rsidRPr="009456D8">
        <w:rPr>
          <w:rStyle w:val="ECCParagraph"/>
        </w:rPr>
        <w:t>The technical conditions for WBB LMP terminals</w:t>
      </w:r>
      <w:r w:rsidR="00ED7411" w:rsidRPr="009456D8">
        <w:rPr>
          <w:rStyle w:val="ECCParagraph"/>
        </w:rPr>
        <w:t xml:space="preserve">, operating with antenna heights up to 10 m, </w:t>
      </w:r>
      <w:r w:rsidRPr="009456D8">
        <w:rPr>
          <w:rStyle w:val="ECCParagraph"/>
        </w:rPr>
        <w:t>in 3800-4200 MHz with 5G MFCN below 3800 MHz</w:t>
      </w:r>
      <w:r w:rsidR="00EE1482" w:rsidRPr="009456D8">
        <w:rPr>
          <w:rStyle w:val="ECCParagraph"/>
        </w:rPr>
        <w:t xml:space="preserve"> - </w:t>
      </w:r>
      <w:r w:rsidR="00EE1482" w:rsidRPr="009456D8">
        <w:rPr>
          <w:rStyle w:val="ECCParagraph"/>
        </w:rPr>
        <w:fldChar w:fldCharType="begin"/>
      </w:r>
      <w:r w:rsidR="00EE1482" w:rsidRPr="009456D8">
        <w:rPr>
          <w:rStyle w:val="ECCParagraph"/>
        </w:rPr>
        <w:instrText xml:space="preserve"> REF _Ref159627438 \h </w:instrText>
      </w:r>
      <w:r w:rsidR="00CA775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Table 45</w:t>
      </w:r>
      <w:r w:rsidR="00EE1482" w:rsidRPr="009456D8">
        <w:rPr>
          <w:rStyle w:val="ECCParagraph"/>
        </w:rPr>
        <w:fldChar w:fldCharType="end"/>
      </w:r>
      <w:r w:rsidR="00EE1482" w:rsidRPr="009456D8">
        <w:rPr>
          <w:rStyle w:val="ECCParagraph"/>
        </w:rPr>
        <w:t>.</w:t>
      </w:r>
    </w:p>
    <w:p w14:paraId="32211F58" w14:textId="10B28D63" w:rsidR="00E11809" w:rsidRPr="009456D8" w:rsidRDefault="00E11809" w:rsidP="000042C5">
      <w:pPr>
        <w:pStyle w:val="Caption"/>
        <w:rPr>
          <w:rStyle w:val="ECCParagraph"/>
          <w:rFonts w:eastAsia="Calibri"/>
        </w:rPr>
      </w:pPr>
      <w:bookmarkStart w:id="397" w:name="_Ref159627438"/>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45</w:t>
      </w:r>
      <w:r w:rsidRPr="009456D8">
        <w:rPr>
          <w:rStyle w:val="ECCParagraph"/>
        </w:rPr>
        <w:fldChar w:fldCharType="end"/>
      </w:r>
      <w:bookmarkEnd w:id="397"/>
      <w:r w:rsidR="00EE1482" w:rsidRPr="009456D8">
        <w:rPr>
          <w:rStyle w:val="ECCParagraph"/>
        </w:rPr>
        <w:t>: The technical conditions for WBB LMP terminals in 3800-4200 MHz in synchroni</w:t>
      </w:r>
      <w:r w:rsidR="007F43E2" w:rsidRPr="009456D8">
        <w:rPr>
          <w:rStyle w:val="ECCParagraph"/>
        </w:rPr>
        <w:t>s</w:t>
      </w:r>
      <w:r w:rsidR="00EE1482" w:rsidRPr="009456D8">
        <w:rPr>
          <w:rStyle w:val="ECCParagraph"/>
        </w:rPr>
        <w:t>ed operation or semi-synchroni</w:t>
      </w:r>
      <w:r w:rsidR="007F43E2" w:rsidRPr="009456D8">
        <w:rPr>
          <w:rStyle w:val="ECCParagraph"/>
        </w:rPr>
        <w:t>s</w:t>
      </w:r>
      <w:r w:rsidR="00EE1482" w:rsidRPr="009456D8">
        <w:rPr>
          <w:rStyle w:val="ECCParagraph"/>
        </w:rPr>
        <w:t>ed operation with 5G MFCN below 3800 MHz</w:t>
      </w:r>
    </w:p>
    <w:tbl>
      <w:tblPr>
        <w:tblStyle w:val="ECCTable-redheader"/>
        <w:tblW w:w="4487" w:type="pct"/>
        <w:tblInd w:w="0" w:type="dxa"/>
        <w:tblLook w:val="04A0" w:firstRow="1" w:lastRow="0" w:firstColumn="1" w:lastColumn="0" w:noHBand="0" w:noVBand="1"/>
      </w:tblPr>
      <w:tblGrid>
        <w:gridCol w:w="3482"/>
        <w:gridCol w:w="3287"/>
        <w:gridCol w:w="1872"/>
      </w:tblGrid>
      <w:tr w:rsidR="00E11809" w:rsidRPr="009456D8" w14:paraId="29740BF0" w14:textId="77777777" w:rsidTr="00797223">
        <w:trPr>
          <w:cnfStyle w:val="100000000000" w:firstRow="1" w:lastRow="0" w:firstColumn="0" w:lastColumn="0" w:oddVBand="0" w:evenVBand="0" w:oddHBand="0" w:evenHBand="0" w:firstRowFirstColumn="0" w:firstRowLastColumn="0" w:lastRowFirstColumn="0" w:lastRowLastColumn="0"/>
        </w:trPr>
        <w:tc>
          <w:tcPr>
            <w:tcW w:w="2015" w:type="pct"/>
          </w:tcPr>
          <w:p w14:paraId="2F7F21DC" w14:textId="77777777" w:rsidR="00E11809" w:rsidRPr="009456D8" w:rsidRDefault="00E11809" w:rsidP="00AB62DD">
            <w:pPr>
              <w:rPr>
                <w:rStyle w:val="ECCParagraph"/>
              </w:rPr>
            </w:pPr>
          </w:p>
        </w:tc>
        <w:tc>
          <w:tcPr>
            <w:tcW w:w="1902" w:type="pct"/>
          </w:tcPr>
          <w:p w14:paraId="3B42B570" w14:textId="77777777" w:rsidR="00E11809" w:rsidRPr="009456D8" w:rsidRDefault="00E11809" w:rsidP="00AB62DD">
            <w:pPr>
              <w:rPr>
                <w:rStyle w:val="ECCParagraph"/>
              </w:rPr>
            </w:pPr>
            <w:r w:rsidRPr="009456D8">
              <w:rPr>
                <w:rStyle w:val="ECCParagraph"/>
              </w:rPr>
              <w:t>Maximum In-band Power Limit</w:t>
            </w:r>
          </w:p>
        </w:tc>
        <w:tc>
          <w:tcPr>
            <w:tcW w:w="1083" w:type="pct"/>
          </w:tcPr>
          <w:p w14:paraId="09374C3A" w14:textId="77777777" w:rsidR="00E11809" w:rsidRPr="009456D8" w:rsidRDefault="00E11809" w:rsidP="00AB62DD">
            <w:pPr>
              <w:rPr>
                <w:rStyle w:val="ECCParagraph"/>
              </w:rPr>
            </w:pPr>
            <w:r w:rsidRPr="009456D8">
              <w:rPr>
                <w:rStyle w:val="ECCParagraph"/>
              </w:rPr>
              <w:t>Power control</w:t>
            </w:r>
          </w:p>
        </w:tc>
      </w:tr>
      <w:tr w:rsidR="00E11809" w:rsidRPr="009456D8" w14:paraId="0B40F516" w14:textId="77777777" w:rsidTr="00797223">
        <w:tc>
          <w:tcPr>
            <w:tcW w:w="2015" w:type="pct"/>
            <w:vAlign w:val="top"/>
          </w:tcPr>
          <w:p w14:paraId="63FAB8DF" w14:textId="77777777" w:rsidR="00E11809" w:rsidRPr="009456D8" w:rsidRDefault="00E11809" w:rsidP="00AB62DD">
            <w:pPr>
              <w:jc w:val="left"/>
              <w:rPr>
                <w:rStyle w:val="ECCParagraph"/>
              </w:rPr>
            </w:pPr>
            <w:r w:rsidRPr="009456D8">
              <w:rPr>
                <w:rStyle w:val="ECCParagraph"/>
              </w:rPr>
              <w:t>All type terminals including Mobile, Nomadic, IoT, Machine, FWA</w:t>
            </w:r>
          </w:p>
        </w:tc>
        <w:tc>
          <w:tcPr>
            <w:tcW w:w="1902" w:type="pct"/>
            <w:vAlign w:val="top"/>
          </w:tcPr>
          <w:p w14:paraId="2493362E" w14:textId="2D0A7ABF" w:rsidR="00E11809" w:rsidRPr="009456D8" w:rsidRDefault="00E11809" w:rsidP="00AB62DD">
            <w:pPr>
              <w:jc w:val="left"/>
              <w:rPr>
                <w:rStyle w:val="ECCParagraph"/>
              </w:rPr>
            </w:pPr>
            <w:r w:rsidRPr="009456D8">
              <w:rPr>
                <w:rStyle w:val="ECCParagraph"/>
              </w:rPr>
              <w:t xml:space="preserve">28 dBm </w:t>
            </w:r>
            <w:r w:rsidR="00C7695B" w:rsidRPr="0051547E">
              <w:rPr>
                <w:rStyle w:val="ECCParagraph"/>
                <w:i/>
                <w:iCs/>
              </w:rPr>
              <w:t>e.i.r.p.</w:t>
            </w:r>
            <w:r w:rsidR="00C7695B">
              <w:rPr>
                <w:rStyle w:val="ECCParagraph"/>
              </w:rPr>
              <w:t xml:space="preserve"> </w:t>
            </w:r>
          </w:p>
        </w:tc>
        <w:tc>
          <w:tcPr>
            <w:tcW w:w="1083" w:type="pct"/>
            <w:vAlign w:val="top"/>
          </w:tcPr>
          <w:p w14:paraId="3E923D28" w14:textId="77777777" w:rsidR="00E11809" w:rsidRPr="009456D8" w:rsidRDefault="00E11809" w:rsidP="00AB62DD">
            <w:pPr>
              <w:jc w:val="left"/>
              <w:rPr>
                <w:rStyle w:val="ECCParagraph"/>
              </w:rPr>
            </w:pPr>
            <w:r w:rsidRPr="009456D8">
              <w:rPr>
                <w:rStyle w:val="ECCParagraph"/>
              </w:rPr>
              <w:t>Obligatory</w:t>
            </w:r>
          </w:p>
        </w:tc>
      </w:tr>
    </w:tbl>
    <w:p w14:paraId="65A6ED65" w14:textId="76ED2161" w:rsidR="00E11809" w:rsidRPr="009456D8" w:rsidRDefault="00E11809" w:rsidP="004400EB">
      <w:pPr>
        <w:pStyle w:val="ECCNumberedList"/>
        <w:rPr>
          <w:rStyle w:val="ECCParagraph"/>
        </w:rPr>
      </w:pPr>
      <w:r w:rsidRPr="009456D8">
        <w:rPr>
          <w:rStyle w:val="ECCParagraph"/>
        </w:rPr>
        <w:t xml:space="preserve">When the WBB LMP BS and 5G MFCN </w:t>
      </w:r>
      <w:r w:rsidRPr="0099632C">
        <w:rPr>
          <w:rStyle w:val="ECCParagraph"/>
        </w:rPr>
        <w:t>small</w:t>
      </w:r>
      <w:r w:rsidR="0099632C">
        <w:rPr>
          <w:rStyle w:val="ECCParagraph"/>
        </w:rPr>
        <w:t xml:space="preserve"> </w:t>
      </w:r>
      <w:r w:rsidRPr="0099632C">
        <w:rPr>
          <w:rStyle w:val="ECCParagraph"/>
        </w:rPr>
        <w:t>cel</w:t>
      </w:r>
      <w:r w:rsidRPr="009456D8">
        <w:rPr>
          <w:rStyle w:val="ECCParagraph"/>
        </w:rPr>
        <w:t>l BS are deployed in the same street in outdoor area or in the same indoor area, synchroni</w:t>
      </w:r>
      <w:r w:rsidR="00987007" w:rsidRPr="009456D8">
        <w:rPr>
          <w:rStyle w:val="ECCParagraph"/>
        </w:rPr>
        <w:t>s</w:t>
      </w:r>
      <w:r w:rsidRPr="009456D8">
        <w:rPr>
          <w:rStyle w:val="ECCParagraph"/>
        </w:rPr>
        <w:t>ation or other coordination measures are required.</w:t>
      </w:r>
    </w:p>
    <w:p w14:paraId="1C92DE2E" w14:textId="3897733F" w:rsidR="00130CB9" w:rsidRPr="009456D8" w:rsidRDefault="00130CB9" w:rsidP="00EA6D80">
      <w:pPr>
        <w:pStyle w:val="Heading3"/>
        <w:rPr>
          <w:rStyle w:val="ECCParagraph"/>
        </w:rPr>
      </w:pPr>
      <w:bookmarkStart w:id="398" w:name="_Toc168041552"/>
      <w:bookmarkStart w:id="399" w:name="_Toc155777297"/>
      <w:bookmarkStart w:id="400" w:name="_Toc160031503"/>
      <w:bookmarkStart w:id="401" w:name="_Toc160181069"/>
      <w:bookmarkStart w:id="402" w:name="_Toc172791763"/>
      <w:bookmarkEnd w:id="398"/>
      <w:r w:rsidRPr="009456D8">
        <w:rPr>
          <w:rStyle w:val="ECCParagraph"/>
        </w:rPr>
        <w:t>Study 4 – Adjacent-band co-existence study between WBB LMP and 5G MFCN in semi-synchroni</w:t>
      </w:r>
      <w:r w:rsidR="007F43E2" w:rsidRPr="009456D8">
        <w:rPr>
          <w:rStyle w:val="ECCParagraph"/>
        </w:rPr>
        <w:t>s</w:t>
      </w:r>
      <w:r w:rsidRPr="009456D8">
        <w:rPr>
          <w:rStyle w:val="ECCParagraph"/>
        </w:rPr>
        <w:t>ed operation</w:t>
      </w:r>
      <w:bookmarkEnd w:id="399"/>
      <w:bookmarkEnd w:id="400"/>
      <w:bookmarkEnd w:id="401"/>
      <w:bookmarkEnd w:id="402"/>
    </w:p>
    <w:p w14:paraId="7C7161E0" w14:textId="1AB9FB2F" w:rsidR="007E1D00" w:rsidRPr="009456D8" w:rsidRDefault="0042286F" w:rsidP="008C286D">
      <w:pPr>
        <w:rPr>
          <w:rStyle w:val="ECCParagraph"/>
        </w:rPr>
      </w:pPr>
      <w:r w:rsidRPr="009456D8">
        <w:rPr>
          <w:rStyle w:val="ECCParagraph"/>
        </w:rPr>
        <w:t>The d</w:t>
      </w:r>
      <w:r w:rsidR="00797C1F" w:rsidRPr="009456D8">
        <w:rPr>
          <w:rStyle w:val="ECCParagraph"/>
        </w:rPr>
        <w:t>etailed study can be found in Attachment 1</w:t>
      </w:r>
      <w:r w:rsidR="001A0D5C" w:rsidRPr="009456D8">
        <w:rPr>
          <w:rStyle w:val="ECCParagraph"/>
        </w:rPr>
        <w:t>8</w:t>
      </w:r>
      <w:r w:rsidR="00F80D7C">
        <w:rPr>
          <w:rStyle w:val="ECCParagraph"/>
        </w:rPr>
        <w:t xml:space="preserve"> </w:t>
      </w:r>
      <w:r w:rsidR="00F80D7C" w:rsidRPr="00B10E31">
        <w:t xml:space="preserve">which is attached to this </w:t>
      </w:r>
      <w:hyperlink r:id="rId52" w:history="1">
        <w:r w:rsidR="00F80D7C">
          <w:rPr>
            <w:rStyle w:val="Hyperlink"/>
          </w:rPr>
          <w:t>Report</w:t>
        </w:r>
      </w:hyperlink>
      <w:r w:rsidR="00797C1F" w:rsidRPr="009456D8">
        <w:rPr>
          <w:rStyle w:val="ECCParagraph"/>
        </w:rPr>
        <w:t>.</w:t>
      </w:r>
    </w:p>
    <w:p w14:paraId="1149DB0F" w14:textId="319260F7" w:rsidR="006627B1" w:rsidRPr="009456D8" w:rsidRDefault="006627B1" w:rsidP="008C286D">
      <w:pPr>
        <w:rPr>
          <w:rStyle w:val="ECCParagraph"/>
        </w:rPr>
      </w:pPr>
      <w:r w:rsidRPr="009456D8">
        <w:rPr>
          <w:rStyle w:val="ECCParagraph"/>
        </w:rPr>
        <w:t xml:space="preserve">This study focuses on the specific sub-case of semi-synchronised operation, in which DL to UL modifications are allowed. This case is especially interesting for those scenarios where WBB LMP networks require more UL resources than those available in the frame structure of the MFCN network. In the case of semi-synchronised operation with DL to UL modifications, only the default DL transmission direction in the default </w:t>
      </w:r>
      <w:r w:rsidR="0095334D" w:rsidRPr="009456D8">
        <w:rPr>
          <w:rStyle w:val="ECCParagraph"/>
        </w:rPr>
        <w:t xml:space="preserve">MFCN </w:t>
      </w:r>
      <w:r w:rsidRPr="009456D8">
        <w:rPr>
          <w:rStyle w:val="ECCParagraph"/>
        </w:rPr>
        <w:t xml:space="preserve">frame structure may be modified into UL. As a result, if DL to UL modifications are only performed by the WBB LMP networks, MFCN below 3800 MHz will not receive additional BS-to-BS cross interference from the WBB LMP network. While semi-synchronised operation is also possible employing UL to DL modifications, </w:t>
      </w:r>
      <w:r w:rsidRPr="009456D8">
        <w:rPr>
          <w:rStyle w:val="ECCParagraph"/>
        </w:rPr>
        <w:lastRenderedPageBreak/>
        <w:t>this case is not considered in this study since this would cause additional BS-to-BS cross interference from the WBB LMP network to MFCN below 3800 MHz.</w:t>
      </w:r>
    </w:p>
    <w:p w14:paraId="596583DF" w14:textId="552B7C52" w:rsidR="006627B1" w:rsidRPr="009456D8" w:rsidRDefault="006627B1" w:rsidP="008C286D">
      <w:pPr>
        <w:rPr>
          <w:rStyle w:val="ECCParagraph"/>
        </w:rPr>
      </w:pPr>
      <w:r w:rsidRPr="009456D8">
        <w:rPr>
          <w:rStyle w:val="ECCParagraph"/>
        </w:rPr>
        <w:fldChar w:fldCharType="begin"/>
      </w:r>
      <w:r w:rsidRPr="009456D8">
        <w:rPr>
          <w:rStyle w:val="ECCParagraph"/>
        </w:rPr>
        <w:instrText xml:space="preserve"> REF _Ref156127817 \h  \* MERGEFORMAT </w:instrText>
      </w:r>
      <w:r w:rsidRPr="009456D8">
        <w:rPr>
          <w:rStyle w:val="ECCParagraph"/>
        </w:rPr>
      </w:r>
      <w:r w:rsidRPr="009456D8">
        <w:rPr>
          <w:rStyle w:val="ECCParagraph"/>
        </w:rPr>
        <w:fldChar w:fldCharType="separate"/>
      </w:r>
      <w:r w:rsidR="00C12604" w:rsidRPr="009456D8">
        <w:rPr>
          <w:rStyle w:val="ECCParagraph"/>
        </w:rPr>
        <w:t>Table 46</w:t>
      </w:r>
      <w:r w:rsidRPr="009456D8">
        <w:rPr>
          <w:rStyle w:val="ECCParagraph"/>
        </w:rPr>
        <w:fldChar w:fldCharType="end"/>
      </w:r>
      <w:r w:rsidRPr="009456D8">
        <w:rPr>
          <w:rStyle w:val="ECCParagraph"/>
        </w:rPr>
        <w:t xml:space="preserve"> summari</w:t>
      </w:r>
      <w:r w:rsidR="00FD6E3B" w:rsidRPr="009456D8">
        <w:rPr>
          <w:rStyle w:val="ECCParagraph"/>
        </w:rPr>
        <w:t>s</w:t>
      </w:r>
      <w:r w:rsidRPr="009456D8">
        <w:rPr>
          <w:rStyle w:val="ECCParagraph"/>
        </w:rPr>
        <w:t xml:space="preserve">es results of the reduction of the separation distance to achieve an average UL TP loss of 5% in the WBB LMP network for different scenarios compared to unsynchronised operation. For no clutter loss the reduction of the separation distance is between 47% and 76%, while for clutter at the receiver side a reduction of the separation distance by 27% to 50% can be achieved. </w:t>
      </w:r>
    </w:p>
    <w:p w14:paraId="76E5BE28" w14:textId="36F18D28" w:rsidR="00130CB9" w:rsidRPr="009456D8" w:rsidRDefault="006627B1" w:rsidP="008C286D">
      <w:pPr>
        <w:pStyle w:val="Caption"/>
        <w:rPr>
          <w:rStyle w:val="ECCParagraph"/>
        </w:rPr>
      </w:pPr>
      <w:bookmarkStart w:id="403" w:name="_Ref156127817"/>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46</w:t>
      </w:r>
      <w:r w:rsidRPr="009456D8">
        <w:rPr>
          <w:rStyle w:val="ECCParagraph"/>
        </w:rPr>
        <w:fldChar w:fldCharType="end"/>
      </w:r>
      <w:bookmarkEnd w:id="403"/>
      <w:r w:rsidRPr="009456D8">
        <w:rPr>
          <w:rStyle w:val="ECCParagraph"/>
        </w:rPr>
        <w:t>: Reduction of the separation distance with semi-synchronised compared to unsynchronised operation to achieve 5% average UL TP loss</w:t>
      </w:r>
    </w:p>
    <w:tbl>
      <w:tblPr>
        <w:tblStyle w:val="ECCTable-redheader"/>
        <w:tblW w:w="0" w:type="auto"/>
        <w:tblInd w:w="0" w:type="dxa"/>
        <w:tblLook w:val="04A0" w:firstRow="1" w:lastRow="0" w:firstColumn="1" w:lastColumn="0" w:noHBand="0" w:noVBand="1"/>
      </w:tblPr>
      <w:tblGrid>
        <w:gridCol w:w="556"/>
        <w:gridCol w:w="2918"/>
        <w:gridCol w:w="1261"/>
        <w:gridCol w:w="2484"/>
      </w:tblGrid>
      <w:tr w:rsidR="006627B1" w:rsidRPr="009456D8" w14:paraId="6924939C" w14:textId="77777777" w:rsidTr="006627B1">
        <w:trPr>
          <w:cnfStyle w:val="100000000000" w:firstRow="1" w:lastRow="0" w:firstColumn="0" w:lastColumn="0" w:oddVBand="0" w:evenVBand="0" w:oddHBand="0" w:evenHBand="0" w:firstRowFirstColumn="0" w:firstRowLastColumn="0" w:lastRowFirstColumn="0" w:lastRowLastColumn="0"/>
        </w:trPr>
        <w:tc>
          <w:tcPr>
            <w:tcW w:w="556" w:type="dxa"/>
          </w:tcPr>
          <w:p w14:paraId="29E384ED" w14:textId="77777777" w:rsidR="006627B1" w:rsidRPr="009456D8" w:rsidRDefault="006627B1" w:rsidP="008C286D">
            <w:pPr>
              <w:rPr>
                <w:rStyle w:val="ECCParagraph"/>
              </w:rPr>
            </w:pPr>
            <w:r w:rsidRPr="009456D8">
              <w:rPr>
                <w:rStyle w:val="ECCParagraph"/>
              </w:rPr>
              <w:t>#</w:t>
            </w:r>
          </w:p>
        </w:tc>
        <w:tc>
          <w:tcPr>
            <w:tcW w:w="2918" w:type="dxa"/>
          </w:tcPr>
          <w:p w14:paraId="186F3F95" w14:textId="77777777" w:rsidR="006627B1" w:rsidRPr="009456D8" w:rsidRDefault="006627B1" w:rsidP="008C286D">
            <w:pPr>
              <w:rPr>
                <w:rStyle w:val="ECCParagraph"/>
              </w:rPr>
            </w:pPr>
            <w:r w:rsidRPr="009456D8">
              <w:rPr>
                <w:rStyle w:val="ECCParagraph"/>
              </w:rPr>
              <w:t>Description</w:t>
            </w:r>
          </w:p>
        </w:tc>
        <w:tc>
          <w:tcPr>
            <w:tcW w:w="1261" w:type="dxa"/>
          </w:tcPr>
          <w:p w14:paraId="7EE6F58A" w14:textId="77777777" w:rsidR="006627B1" w:rsidRPr="009456D8" w:rsidRDefault="006627B1" w:rsidP="008C286D">
            <w:pPr>
              <w:rPr>
                <w:rStyle w:val="ECCParagraph"/>
              </w:rPr>
            </w:pPr>
            <w:r w:rsidRPr="009456D8">
              <w:rPr>
                <w:rStyle w:val="ECCParagraph"/>
              </w:rPr>
              <w:t>No clutter</w:t>
            </w:r>
          </w:p>
        </w:tc>
        <w:tc>
          <w:tcPr>
            <w:tcW w:w="2484" w:type="dxa"/>
          </w:tcPr>
          <w:p w14:paraId="7D66BB18" w14:textId="77777777" w:rsidR="006627B1" w:rsidRPr="009456D8" w:rsidRDefault="006627B1" w:rsidP="008C286D">
            <w:pPr>
              <w:rPr>
                <w:rStyle w:val="ECCParagraph"/>
              </w:rPr>
            </w:pPr>
            <w:r w:rsidRPr="009456D8">
              <w:rPr>
                <w:rStyle w:val="ECCParagraph"/>
              </w:rPr>
              <w:t>Clutter at receiver side</w:t>
            </w:r>
          </w:p>
        </w:tc>
      </w:tr>
      <w:tr w:rsidR="006627B1" w:rsidRPr="009456D8" w14:paraId="7B58B742" w14:textId="77777777" w:rsidTr="006627B1">
        <w:tc>
          <w:tcPr>
            <w:tcW w:w="556" w:type="dxa"/>
          </w:tcPr>
          <w:p w14:paraId="3B3FA64F" w14:textId="77777777" w:rsidR="006627B1" w:rsidRPr="009456D8" w:rsidRDefault="006627B1" w:rsidP="009240D6">
            <w:pPr>
              <w:rPr>
                <w:rStyle w:val="ECCParagraph"/>
              </w:rPr>
            </w:pPr>
            <w:r w:rsidRPr="009456D8">
              <w:rPr>
                <w:rStyle w:val="ECCParagraph"/>
              </w:rPr>
              <w:t>1</w:t>
            </w:r>
          </w:p>
        </w:tc>
        <w:tc>
          <w:tcPr>
            <w:tcW w:w="2918" w:type="dxa"/>
          </w:tcPr>
          <w:p w14:paraId="13DBE7FD" w14:textId="77777777" w:rsidR="006627B1" w:rsidRPr="009456D8" w:rsidRDefault="006627B1" w:rsidP="009240D6">
            <w:pPr>
              <w:rPr>
                <w:rStyle w:val="ECCParagraph"/>
              </w:rPr>
            </w:pPr>
            <w:r w:rsidRPr="009456D8">
              <w:rPr>
                <w:rStyle w:val="ECCParagraph"/>
              </w:rPr>
              <w:t>WBB LP BS Non-AAS, urban</w:t>
            </w:r>
          </w:p>
        </w:tc>
        <w:tc>
          <w:tcPr>
            <w:tcW w:w="1261" w:type="dxa"/>
          </w:tcPr>
          <w:p w14:paraId="765F8CBB" w14:textId="77777777" w:rsidR="006627B1" w:rsidRPr="009456D8" w:rsidRDefault="006627B1" w:rsidP="009240D6">
            <w:pPr>
              <w:rPr>
                <w:rStyle w:val="ECCParagraph"/>
              </w:rPr>
            </w:pPr>
            <w:r w:rsidRPr="009456D8">
              <w:rPr>
                <w:rStyle w:val="ECCParagraph"/>
              </w:rPr>
              <w:t>51%</w:t>
            </w:r>
          </w:p>
        </w:tc>
        <w:tc>
          <w:tcPr>
            <w:tcW w:w="2484" w:type="dxa"/>
          </w:tcPr>
          <w:p w14:paraId="4AA6C823" w14:textId="77777777" w:rsidR="006627B1" w:rsidRPr="009456D8" w:rsidRDefault="006627B1" w:rsidP="009240D6">
            <w:pPr>
              <w:rPr>
                <w:rStyle w:val="ECCParagraph"/>
              </w:rPr>
            </w:pPr>
            <w:r w:rsidRPr="009456D8">
              <w:rPr>
                <w:rStyle w:val="ECCParagraph"/>
              </w:rPr>
              <w:t>27%</w:t>
            </w:r>
          </w:p>
        </w:tc>
      </w:tr>
      <w:tr w:rsidR="006627B1" w:rsidRPr="009456D8" w14:paraId="1F82B87A" w14:textId="77777777" w:rsidTr="006627B1">
        <w:tc>
          <w:tcPr>
            <w:tcW w:w="556" w:type="dxa"/>
          </w:tcPr>
          <w:p w14:paraId="157B694C" w14:textId="77777777" w:rsidR="006627B1" w:rsidRPr="009456D8" w:rsidRDefault="006627B1" w:rsidP="009240D6">
            <w:pPr>
              <w:rPr>
                <w:rStyle w:val="ECCParagraph"/>
              </w:rPr>
            </w:pPr>
            <w:r w:rsidRPr="009456D8">
              <w:rPr>
                <w:rStyle w:val="ECCParagraph"/>
              </w:rPr>
              <w:t>2</w:t>
            </w:r>
          </w:p>
        </w:tc>
        <w:tc>
          <w:tcPr>
            <w:tcW w:w="2918" w:type="dxa"/>
          </w:tcPr>
          <w:p w14:paraId="3A834813" w14:textId="77777777" w:rsidR="006627B1" w:rsidRPr="009456D8" w:rsidRDefault="006627B1" w:rsidP="009240D6">
            <w:pPr>
              <w:rPr>
                <w:rStyle w:val="ECCParagraph"/>
              </w:rPr>
            </w:pPr>
            <w:r w:rsidRPr="009456D8">
              <w:rPr>
                <w:rStyle w:val="ECCParagraph"/>
              </w:rPr>
              <w:t>WBB LP BS Non-AAS, rural</w:t>
            </w:r>
          </w:p>
        </w:tc>
        <w:tc>
          <w:tcPr>
            <w:tcW w:w="1261" w:type="dxa"/>
          </w:tcPr>
          <w:p w14:paraId="5970D4F8" w14:textId="77777777" w:rsidR="006627B1" w:rsidRPr="009456D8" w:rsidRDefault="006627B1" w:rsidP="009240D6">
            <w:pPr>
              <w:rPr>
                <w:rStyle w:val="ECCParagraph"/>
              </w:rPr>
            </w:pPr>
            <w:r w:rsidRPr="009456D8">
              <w:rPr>
                <w:rStyle w:val="ECCParagraph"/>
              </w:rPr>
              <w:t>47%</w:t>
            </w:r>
          </w:p>
        </w:tc>
        <w:tc>
          <w:tcPr>
            <w:tcW w:w="2484" w:type="dxa"/>
          </w:tcPr>
          <w:p w14:paraId="58A726A7" w14:textId="77777777" w:rsidR="006627B1" w:rsidRPr="009456D8" w:rsidRDefault="006627B1" w:rsidP="009240D6">
            <w:pPr>
              <w:rPr>
                <w:rStyle w:val="ECCParagraph"/>
              </w:rPr>
            </w:pPr>
            <w:r w:rsidRPr="009456D8">
              <w:rPr>
                <w:rStyle w:val="ECCParagraph"/>
              </w:rPr>
              <w:t>30%</w:t>
            </w:r>
          </w:p>
        </w:tc>
      </w:tr>
      <w:tr w:rsidR="006627B1" w:rsidRPr="009456D8" w14:paraId="198891B2" w14:textId="77777777" w:rsidTr="006627B1">
        <w:tc>
          <w:tcPr>
            <w:tcW w:w="556" w:type="dxa"/>
          </w:tcPr>
          <w:p w14:paraId="74EBD1B2" w14:textId="77777777" w:rsidR="006627B1" w:rsidRPr="009456D8" w:rsidRDefault="006627B1" w:rsidP="009240D6">
            <w:pPr>
              <w:rPr>
                <w:rStyle w:val="ECCParagraph"/>
              </w:rPr>
            </w:pPr>
            <w:r w:rsidRPr="009456D8">
              <w:rPr>
                <w:rStyle w:val="ECCParagraph"/>
              </w:rPr>
              <w:t>3</w:t>
            </w:r>
          </w:p>
        </w:tc>
        <w:tc>
          <w:tcPr>
            <w:tcW w:w="2918" w:type="dxa"/>
          </w:tcPr>
          <w:p w14:paraId="15D88E68" w14:textId="77777777" w:rsidR="006627B1" w:rsidRPr="009456D8" w:rsidRDefault="006627B1" w:rsidP="009240D6">
            <w:pPr>
              <w:rPr>
                <w:rStyle w:val="ECCParagraph"/>
              </w:rPr>
            </w:pPr>
            <w:r w:rsidRPr="009456D8">
              <w:rPr>
                <w:rStyle w:val="ECCParagraph"/>
              </w:rPr>
              <w:t>WBB LP BS AAS, urban</w:t>
            </w:r>
          </w:p>
        </w:tc>
        <w:tc>
          <w:tcPr>
            <w:tcW w:w="1261" w:type="dxa"/>
          </w:tcPr>
          <w:p w14:paraId="2FDBDF42" w14:textId="77777777" w:rsidR="006627B1" w:rsidRPr="009456D8" w:rsidRDefault="006627B1" w:rsidP="009240D6">
            <w:pPr>
              <w:rPr>
                <w:rStyle w:val="ECCParagraph"/>
              </w:rPr>
            </w:pPr>
            <w:r w:rsidRPr="009456D8">
              <w:rPr>
                <w:rStyle w:val="ECCParagraph"/>
              </w:rPr>
              <w:t>76%</w:t>
            </w:r>
          </w:p>
        </w:tc>
        <w:tc>
          <w:tcPr>
            <w:tcW w:w="2484" w:type="dxa"/>
          </w:tcPr>
          <w:p w14:paraId="2110B8A7" w14:textId="77777777" w:rsidR="006627B1" w:rsidRPr="009456D8" w:rsidRDefault="006627B1" w:rsidP="009240D6">
            <w:pPr>
              <w:rPr>
                <w:rStyle w:val="ECCParagraph"/>
              </w:rPr>
            </w:pPr>
            <w:r w:rsidRPr="009456D8">
              <w:rPr>
                <w:rStyle w:val="ECCParagraph"/>
              </w:rPr>
              <w:t>approx. 50%</w:t>
            </w:r>
          </w:p>
        </w:tc>
      </w:tr>
      <w:tr w:rsidR="006627B1" w:rsidRPr="009456D8" w14:paraId="53DEDBD2" w14:textId="77777777" w:rsidTr="006627B1">
        <w:tc>
          <w:tcPr>
            <w:tcW w:w="556" w:type="dxa"/>
          </w:tcPr>
          <w:p w14:paraId="274A27E4" w14:textId="77777777" w:rsidR="006627B1" w:rsidRPr="009456D8" w:rsidRDefault="006627B1" w:rsidP="009240D6">
            <w:pPr>
              <w:rPr>
                <w:rStyle w:val="ECCParagraph"/>
              </w:rPr>
            </w:pPr>
            <w:r w:rsidRPr="009456D8">
              <w:rPr>
                <w:rStyle w:val="ECCParagraph"/>
              </w:rPr>
              <w:t>4</w:t>
            </w:r>
          </w:p>
        </w:tc>
        <w:tc>
          <w:tcPr>
            <w:tcW w:w="2918" w:type="dxa"/>
          </w:tcPr>
          <w:p w14:paraId="62E92194" w14:textId="77777777" w:rsidR="006627B1" w:rsidRPr="009456D8" w:rsidRDefault="006627B1" w:rsidP="009240D6">
            <w:pPr>
              <w:rPr>
                <w:rStyle w:val="ECCParagraph"/>
              </w:rPr>
            </w:pPr>
            <w:r w:rsidRPr="009456D8">
              <w:rPr>
                <w:rStyle w:val="ECCParagraph"/>
              </w:rPr>
              <w:t>WBB LP BS AAS, rural</w:t>
            </w:r>
          </w:p>
        </w:tc>
        <w:tc>
          <w:tcPr>
            <w:tcW w:w="1261" w:type="dxa"/>
          </w:tcPr>
          <w:p w14:paraId="24BA1D1C" w14:textId="77777777" w:rsidR="006627B1" w:rsidRPr="009456D8" w:rsidRDefault="006627B1" w:rsidP="009240D6">
            <w:pPr>
              <w:rPr>
                <w:rStyle w:val="ECCParagraph"/>
              </w:rPr>
            </w:pPr>
            <w:r w:rsidRPr="009456D8">
              <w:rPr>
                <w:rStyle w:val="ECCParagraph"/>
              </w:rPr>
              <w:t>72%</w:t>
            </w:r>
          </w:p>
        </w:tc>
        <w:tc>
          <w:tcPr>
            <w:tcW w:w="2484" w:type="dxa"/>
          </w:tcPr>
          <w:p w14:paraId="12FB75B2" w14:textId="77777777" w:rsidR="006627B1" w:rsidRPr="009456D8" w:rsidRDefault="006627B1" w:rsidP="009240D6">
            <w:pPr>
              <w:rPr>
                <w:rStyle w:val="ECCParagraph"/>
              </w:rPr>
            </w:pPr>
            <w:r w:rsidRPr="009456D8">
              <w:rPr>
                <w:rStyle w:val="ECCParagraph"/>
              </w:rPr>
              <w:t>49%</w:t>
            </w:r>
          </w:p>
        </w:tc>
      </w:tr>
    </w:tbl>
    <w:p w14:paraId="6E3D242B" w14:textId="0AEEA15F" w:rsidR="006C099D" w:rsidRPr="009456D8" w:rsidRDefault="006627B1" w:rsidP="008C286D">
      <w:pPr>
        <w:rPr>
          <w:rStyle w:val="ECCParagraph"/>
        </w:rPr>
      </w:pPr>
      <w:r w:rsidRPr="009456D8">
        <w:rPr>
          <w:rStyle w:val="ECCParagraph"/>
        </w:rPr>
        <w:fldChar w:fldCharType="begin"/>
      </w:r>
      <w:r w:rsidRPr="009456D8">
        <w:rPr>
          <w:rStyle w:val="ECCParagraph"/>
        </w:rPr>
        <w:instrText xml:space="preserve"> REF _Ref156127884 \h  \* MERGEFORMAT </w:instrText>
      </w:r>
      <w:r w:rsidRPr="009456D8">
        <w:rPr>
          <w:rStyle w:val="ECCParagraph"/>
        </w:rPr>
      </w:r>
      <w:r w:rsidRPr="009456D8">
        <w:rPr>
          <w:rStyle w:val="ECCParagraph"/>
        </w:rPr>
        <w:fldChar w:fldCharType="separate"/>
      </w:r>
      <w:r w:rsidR="00C12604" w:rsidRPr="009456D8">
        <w:rPr>
          <w:rStyle w:val="ECCParagraph"/>
        </w:rPr>
        <w:t>Table 47</w:t>
      </w:r>
      <w:r w:rsidRPr="009456D8">
        <w:rPr>
          <w:rStyle w:val="ECCParagraph"/>
        </w:rPr>
        <w:fldChar w:fldCharType="end"/>
      </w:r>
      <w:r w:rsidRPr="009456D8">
        <w:rPr>
          <w:rStyle w:val="ECCParagraph"/>
        </w:rPr>
        <w:t xml:space="preserve"> summarises the proposed tolerable interference margin in dB depending on the percentage of synchronised slots for low and medium power WBB networks. For completeness, in case AAS BS will not be allowed in the regulation, simulation results for medium power WBB networks with non-AAS have been added, which were obtained by replacing the AAS antennas with non-AAS antennas for the WBB MP network. Comparing the tolerable interference margin between AAS and non-AAS for MP and 90% synchronised slots, the tolerable interference margin increases by more than 12 dB when employing AAS, which shows that due to the adaptive antenna concept and the pointing of the beams the tolerable interference can be further reduced compared to non-AAS.</w:t>
      </w:r>
    </w:p>
    <w:p w14:paraId="6F6E598B" w14:textId="55F9E9D2" w:rsidR="006627B1" w:rsidRPr="009456D8" w:rsidRDefault="006627B1" w:rsidP="000042C5">
      <w:pPr>
        <w:pStyle w:val="Caption"/>
        <w:rPr>
          <w:rStyle w:val="ECCParagraph"/>
        </w:rPr>
      </w:pPr>
      <w:bookmarkStart w:id="404" w:name="_Ref156127884"/>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47</w:t>
      </w:r>
      <w:r w:rsidRPr="009456D8">
        <w:rPr>
          <w:rStyle w:val="ECCParagraph"/>
        </w:rPr>
        <w:fldChar w:fldCharType="end"/>
      </w:r>
      <w:bookmarkEnd w:id="404"/>
      <w:r w:rsidRPr="009456D8">
        <w:rPr>
          <w:rStyle w:val="ECCParagraph"/>
        </w:rPr>
        <w:t>: Tolerable interference margin in dB compared to unsynchronised operation for semi-synchronised operation depending on the percentage of synchronised slots for different scenarios</w:t>
      </w:r>
    </w:p>
    <w:tbl>
      <w:tblPr>
        <w:tblStyle w:val="ECCTable-redheader"/>
        <w:tblW w:w="5000" w:type="pct"/>
        <w:tblInd w:w="0" w:type="dxa"/>
        <w:tblLook w:val="04A0" w:firstRow="1" w:lastRow="0" w:firstColumn="1" w:lastColumn="0" w:noHBand="0" w:noVBand="1"/>
      </w:tblPr>
      <w:tblGrid>
        <w:gridCol w:w="2515"/>
        <w:gridCol w:w="1928"/>
        <w:gridCol w:w="1928"/>
        <w:gridCol w:w="3258"/>
      </w:tblGrid>
      <w:tr w:rsidR="006627B1" w:rsidRPr="009456D8" w14:paraId="6AA45F0A" w14:textId="77777777" w:rsidTr="00C12604">
        <w:trPr>
          <w:cnfStyle w:val="100000000000" w:firstRow="1" w:lastRow="0" w:firstColumn="0" w:lastColumn="0" w:oddVBand="0" w:evenVBand="0" w:oddHBand="0" w:evenHBand="0" w:firstRowFirstColumn="0" w:firstRowLastColumn="0" w:lastRowFirstColumn="0" w:lastRowLastColumn="0"/>
        </w:trPr>
        <w:tc>
          <w:tcPr>
            <w:tcW w:w="1306" w:type="pct"/>
            <w:tcBorders>
              <w:bottom w:val="single" w:sz="4" w:space="0" w:color="FFFFFF" w:themeColor="background1"/>
            </w:tcBorders>
          </w:tcPr>
          <w:p w14:paraId="75CBBC3E" w14:textId="77777777" w:rsidR="006627B1" w:rsidRPr="009456D8" w:rsidRDefault="006627B1" w:rsidP="00EA6D80">
            <w:pPr>
              <w:rPr>
                <w:rStyle w:val="ECCParagraph"/>
              </w:rPr>
            </w:pPr>
          </w:p>
        </w:tc>
        <w:tc>
          <w:tcPr>
            <w:tcW w:w="3694" w:type="pct"/>
            <w:gridSpan w:val="3"/>
            <w:tcBorders>
              <w:bottom w:val="single" w:sz="4" w:space="0" w:color="FFFFFF" w:themeColor="background1"/>
            </w:tcBorders>
          </w:tcPr>
          <w:p w14:paraId="24018DA9" w14:textId="6DF9721C" w:rsidR="006627B1" w:rsidRPr="009456D8" w:rsidRDefault="006627B1" w:rsidP="00EA6D80">
            <w:pPr>
              <w:rPr>
                <w:rStyle w:val="ECCParagraph"/>
              </w:rPr>
            </w:pPr>
            <w:r w:rsidRPr="009456D8">
              <w:rPr>
                <w:rStyle w:val="ECCParagraph"/>
              </w:rPr>
              <w:t>Tolerable interference margin in dB (Note)</w:t>
            </w:r>
          </w:p>
        </w:tc>
      </w:tr>
      <w:tr w:rsidR="00AC1253" w:rsidRPr="009456D8" w14:paraId="65119388" w14:textId="77777777" w:rsidTr="007E5827">
        <w:tc>
          <w:tcPr>
            <w:tcW w:w="1306"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3EDEE9E2" w14:textId="77777777" w:rsidR="006627B1" w:rsidRPr="00B10B36" w:rsidRDefault="006627B1" w:rsidP="00AB62DD">
            <w:pPr>
              <w:jc w:val="center"/>
              <w:rPr>
                <w:rStyle w:val="ECCParagraph"/>
                <w:b/>
                <w:bCs/>
                <w:color w:val="FFFFFF" w:themeColor="background1"/>
              </w:rPr>
            </w:pPr>
            <w:r w:rsidRPr="00B10B36">
              <w:rPr>
                <w:rStyle w:val="ECCParagraph"/>
                <w:b/>
                <w:bCs/>
                <w:color w:val="FFFFFF" w:themeColor="background1"/>
              </w:rPr>
              <w:t>% synchronised slots</w:t>
            </w:r>
          </w:p>
        </w:tc>
        <w:tc>
          <w:tcPr>
            <w:tcW w:w="1001"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08BF687C" w14:textId="77777777" w:rsidR="006627B1" w:rsidRPr="00B10B36" w:rsidRDefault="006627B1" w:rsidP="00AB62DD">
            <w:pPr>
              <w:jc w:val="center"/>
              <w:rPr>
                <w:rStyle w:val="ECCParagraph"/>
                <w:b/>
                <w:bCs/>
                <w:color w:val="FFFFFF" w:themeColor="background1"/>
              </w:rPr>
            </w:pPr>
            <w:r w:rsidRPr="00B10B36">
              <w:rPr>
                <w:rStyle w:val="ECCParagraph"/>
                <w:b/>
                <w:bCs/>
                <w:color w:val="FFFFFF" w:themeColor="background1"/>
              </w:rPr>
              <w:t>Non-AAS LP</w:t>
            </w:r>
          </w:p>
        </w:tc>
        <w:tc>
          <w:tcPr>
            <w:tcW w:w="1001"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3218074F" w14:textId="77777777" w:rsidR="006627B1" w:rsidRPr="00B10B36" w:rsidRDefault="006627B1" w:rsidP="00AB62DD">
            <w:pPr>
              <w:jc w:val="center"/>
              <w:rPr>
                <w:rStyle w:val="ECCParagraph"/>
                <w:b/>
                <w:bCs/>
                <w:color w:val="FFFFFF" w:themeColor="background1"/>
              </w:rPr>
            </w:pPr>
            <w:r w:rsidRPr="00B10B36">
              <w:rPr>
                <w:rStyle w:val="ECCParagraph"/>
                <w:b/>
                <w:bCs/>
                <w:color w:val="FFFFFF" w:themeColor="background1"/>
              </w:rPr>
              <w:t>AAS MP</w:t>
            </w:r>
          </w:p>
        </w:tc>
        <w:tc>
          <w:tcPr>
            <w:tcW w:w="1693"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5EDD2642" w14:textId="77777777" w:rsidR="006627B1" w:rsidRPr="00B10B36" w:rsidRDefault="006627B1" w:rsidP="00AB62DD">
            <w:pPr>
              <w:jc w:val="center"/>
              <w:rPr>
                <w:rStyle w:val="ECCParagraph"/>
                <w:b/>
                <w:bCs/>
                <w:color w:val="FFFFFF" w:themeColor="background1"/>
              </w:rPr>
            </w:pPr>
            <w:r w:rsidRPr="00B10B36">
              <w:rPr>
                <w:rStyle w:val="ECCParagraph"/>
                <w:b/>
                <w:bCs/>
                <w:color w:val="FFFFFF" w:themeColor="background1"/>
              </w:rPr>
              <w:t>Non-AAS MP</w:t>
            </w:r>
          </w:p>
        </w:tc>
      </w:tr>
      <w:tr w:rsidR="006627B1" w:rsidRPr="009456D8" w14:paraId="0B7ACCDC" w14:textId="77777777" w:rsidTr="00C12604">
        <w:tc>
          <w:tcPr>
            <w:tcW w:w="1306" w:type="pct"/>
            <w:tcBorders>
              <w:top w:val="single" w:sz="4" w:space="0" w:color="FFFFFF" w:themeColor="background1"/>
            </w:tcBorders>
            <w:vAlign w:val="bottom"/>
          </w:tcPr>
          <w:p w14:paraId="6E55B546" w14:textId="77777777" w:rsidR="006627B1" w:rsidRPr="009456D8" w:rsidRDefault="006627B1" w:rsidP="002B1590">
            <w:pPr>
              <w:rPr>
                <w:rStyle w:val="ECCParagraph"/>
              </w:rPr>
            </w:pPr>
            <w:r w:rsidRPr="009456D8">
              <w:rPr>
                <w:rStyle w:val="ECCParagraph"/>
              </w:rPr>
              <w:t>0</w:t>
            </w:r>
          </w:p>
        </w:tc>
        <w:tc>
          <w:tcPr>
            <w:tcW w:w="1001" w:type="pct"/>
            <w:tcBorders>
              <w:top w:val="single" w:sz="4" w:space="0" w:color="FFFFFF" w:themeColor="background1"/>
            </w:tcBorders>
            <w:vAlign w:val="bottom"/>
          </w:tcPr>
          <w:p w14:paraId="69183BB5" w14:textId="77777777" w:rsidR="006627B1" w:rsidRPr="009456D8" w:rsidRDefault="006627B1" w:rsidP="002B1590">
            <w:pPr>
              <w:rPr>
                <w:rStyle w:val="ECCParagraph"/>
              </w:rPr>
            </w:pPr>
            <w:r w:rsidRPr="009456D8">
              <w:rPr>
                <w:rStyle w:val="ECCParagraph"/>
              </w:rPr>
              <w:t>0.0</w:t>
            </w:r>
          </w:p>
        </w:tc>
        <w:tc>
          <w:tcPr>
            <w:tcW w:w="1001" w:type="pct"/>
            <w:tcBorders>
              <w:top w:val="single" w:sz="4" w:space="0" w:color="FFFFFF" w:themeColor="background1"/>
            </w:tcBorders>
            <w:vAlign w:val="bottom"/>
          </w:tcPr>
          <w:p w14:paraId="61B78391" w14:textId="77777777" w:rsidR="006627B1" w:rsidRPr="009456D8" w:rsidRDefault="006627B1" w:rsidP="002B1590">
            <w:pPr>
              <w:rPr>
                <w:rStyle w:val="ECCParagraph"/>
              </w:rPr>
            </w:pPr>
            <w:r w:rsidRPr="009456D8">
              <w:rPr>
                <w:rStyle w:val="ECCParagraph"/>
              </w:rPr>
              <w:t>0.0</w:t>
            </w:r>
          </w:p>
        </w:tc>
        <w:tc>
          <w:tcPr>
            <w:tcW w:w="1693" w:type="pct"/>
            <w:tcBorders>
              <w:top w:val="single" w:sz="4" w:space="0" w:color="FFFFFF" w:themeColor="background1"/>
            </w:tcBorders>
            <w:vAlign w:val="top"/>
          </w:tcPr>
          <w:p w14:paraId="583F3255" w14:textId="77777777" w:rsidR="006627B1" w:rsidRPr="009456D8" w:rsidRDefault="006627B1" w:rsidP="002B1590">
            <w:pPr>
              <w:rPr>
                <w:rStyle w:val="ECCParagraph"/>
              </w:rPr>
            </w:pPr>
            <w:r w:rsidRPr="009456D8">
              <w:rPr>
                <w:rStyle w:val="ECCParagraph"/>
              </w:rPr>
              <w:t>0.0</w:t>
            </w:r>
          </w:p>
        </w:tc>
      </w:tr>
      <w:tr w:rsidR="006627B1" w:rsidRPr="009456D8" w14:paraId="2B071258" w14:textId="77777777" w:rsidTr="00C12604">
        <w:tc>
          <w:tcPr>
            <w:tcW w:w="1306" w:type="pct"/>
            <w:vAlign w:val="bottom"/>
          </w:tcPr>
          <w:p w14:paraId="0111CF92" w14:textId="77777777" w:rsidR="006627B1" w:rsidRPr="009456D8" w:rsidRDefault="006627B1" w:rsidP="002B1590">
            <w:pPr>
              <w:rPr>
                <w:rStyle w:val="ECCParagraph"/>
              </w:rPr>
            </w:pPr>
            <w:r w:rsidRPr="009456D8">
              <w:rPr>
                <w:rStyle w:val="ECCParagraph"/>
              </w:rPr>
              <w:t>10</w:t>
            </w:r>
          </w:p>
        </w:tc>
        <w:tc>
          <w:tcPr>
            <w:tcW w:w="1001" w:type="pct"/>
            <w:vAlign w:val="bottom"/>
          </w:tcPr>
          <w:p w14:paraId="2354B7A2" w14:textId="77777777" w:rsidR="006627B1" w:rsidRPr="009456D8" w:rsidRDefault="006627B1" w:rsidP="002B1590">
            <w:pPr>
              <w:rPr>
                <w:rStyle w:val="ECCParagraph"/>
              </w:rPr>
            </w:pPr>
            <w:r w:rsidRPr="009456D8">
              <w:rPr>
                <w:rStyle w:val="ECCParagraph"/>
              </w:rPr>
              <w:t>0.5</w:t>
            </w:r>
          </w:p>
        </w:tc>
        <w:tc>
          <w:tcPr>
            <w:tcW w:w="1001" w:type="pct"/>
            <w:vAlign w:val="bottom"/>
          </w:tcPr>
          <w:p w14:paraId="0415800C" w14:textId="77777777" w:rsidR="006627B1" w:rsidRPr="009456D8" w:rsidRDefault="006627B1" w:rsidP="002B1590">
            <w:pPr>
              <w:rPr>
                <w:rStyle w:val="ECCParagraph"/>
              </w:rPr>
            </w:pPr>
            <w:r w:rsidRPr="009456D8">
              <w:rPr>
                <w:rStyle w:val="ECCParagraph"/>
              </w:rPr>
              <w:t>0.7</w:t>
            </w:r>
          </w:p>
        </w:tc>
        <w:tc>
          <w:tcPr>
            <w:tcW w:w="1693" w:type="pct"/>
            <w:vAlign w:val="top"/>
          </w:tcPr>
          <w:p w14:paraId="47DE0232" w14:textId="77777777" w:rsidR="006627B1" w:rsidRPr="009456D8" w:rsidRDefault="006627B1" w:rsidP="002B1590">
            <w:pPr>
              <w:rPr>
                <w:rStyle w:val="ECCParagraph"/>
              </w:rPr>
            </w:pPr>
            <w:r w:rsidRPr="009456D8">
              <w:rPr>
                <w:rStyle w:val="ECCParagraph"/>
              </w:rPr>
              <w:t>0.6</w:t>
            </w:r>
          </w:p>
        </w:tc>
      </w:tr>
      <w:tr w:rsidR="006627B1" w:rsidRPr="009456D8" w14:paraId="244A1D54" w14:textId="77777777" w:rsidTr="00C12604">
        <w:tc>
          <w:tcPr>
            <w:tcW w:w="1306" w:type="pct"/>
            <w:vAlign w:val="bottom"/>
          </w:tcPr>
          <w:p w14:paraId="4957716A" w14:textId="77777777" w:rsidR="006627B1" w:rsidRPr="009456D8" w:rsidRDefault="006627B1" w:rsidP="002B1590">
            <w:pPr>
              <w:rPr>
                <w:rStyle w:val="ECCParagraph"/>
              </w:rPr>
            </w:pPr>
            <w:r w:rsidRPr="009456D8">
              <w:rPr>
                <w:rStyle w:val="ECCParagraph"/>
              </w:rPr>
              <w:t>20</w:t>
            </w:r>
          </w:p>
        </w:tc>
        <w:tc>
          <w:tcPr>
            <w:tcW w:w="1001" w:type="pct"/>
            <w:vAlign w:val="bottom"/>
          </w:tcPr>
          <w:p w14:paraId="3AA6D93B" w14:textId="77777777" w:rsidR="006627B1" w:rsidRPr="009456D8" w:rsidRDefault="006627B1" w:rsidP="002B1590">
            <w:pPr>
              <w:rPr>
                <w:rStyle w:val="ECCParagraph"/>
              </w:rPr>
            </w:pPr>
            <w:r w:rsidRPr="009456D8">
              <w:rPr>
                <w:rStyle w:val="ECCParagraph"/>
              </w:rPr>
              <w:t>1.1</w:t>
            </w:r>
          </w:p>
        </w:tc>
        <w:tc>
          <w:tcPr>
            <w:tcW w:w="1001" w:type="pct"/>
            <w:vAlign w:val="bottom"/>
          </w:tcPr>
          <w:p w14:paraId="2DE89197" w14:textId="77777777" w:rsidR="006627B1" w:rsidRPr="009456D8" w:rsidRDefault="006627B1" w:rsidP="002B1590">
            <w:pPr>
              <w:rPr>
                <w:rStyle w:val="ECCParagraph"/>
              </w:rPr>
            </w:pPr>
            <w:r w:rsidRPr="009456D8">
              <w:rPr>
                <w:rStyle w:val="ECCParagraph"/>
              </w:rPr>
              <w:t>1.5</w:t>
            </w:r>
          </w:p>
        </w:tc>
        <w:tc>
          <w:tcPr>
            <w:tcW w:w="1693" w:type="pct"/>
            <w:vAlign w:val="top"/>
          </w:tcPr>
          <w:p w14:paraId="4E260993" w14:textId="77777777" w:rsidR="006627B1" w:rsidRPr="009456D8" w:rsidRDefault="006627B1" w:rsidP="002B1590">
            <w:pPr>
              <w:rPr>
                <w:rStyle w:val="ECCParagraph"/>
              </w:rPr>
            </w:pPr>
            <w:r w:rsidRPr="009456D8">
              <w:rPr>
                <w:rStyle w:val="ECCParagraph"/>
              </w:rPr>
              <w:t>1.2</w:t>
            </w:r>
          </w:p>
        </w:tc>
      </w:tr>
      <w:tr w:rsidR="006627B1" w:rsidRPr="009456D8" w14:paraId="7EB1CA88" w14:textId="77777777" w:rsidTr="00C12604">
        <w:tc>
          <w:tcPr>
            <w:tcW w:w="1306" w:type="pct"/>
            <w:vAlign w:val="bottom"/>
          </w:tcPr>
          <w:p w14:paraId="4A53D996" w14:textId="77777777" w:rsidR="006627B1" w:rsidRPr="009456D8" w:rsidRDefault="006627B1" w:rsidP="002B1590">
            <w:pPr>
              <w:rPr>
                <w:rStyle w:val="ECCParagraph"/>
              </w:rPr>
            </w:pPr>
            <w:r w:rsidRPr="009456D8">
              <w:rPr>
                <w:rStyle w:val="ECCParagraph"/>
              </w:rPr>
              <w:t>30</w:t>
            </w:r>
          </w:p>
        </w:tc>
        <w:tc>
          <w:tcPr>
            <w:tcW w:w="1001" w:type="pct"/>
            <w:vAlign w:val="bottom"/>
          </w:tcPr>
          <w:p w14:paraId="0DCF2091" w14:textId="77777777" w:rsidR="006627B1" w:rsidRPr="009456D8" w:rsidRDefault="006627B1" w:rsidP="002B1590">
            <w:pPr>
              <w:rPr>
                <w:rStyle w:val="ECCParagraph"/>
              </w:rPr>
            </w:pPr>
            <w:r w:rsidRPr="009456D8">
              <w:rPr>
                <w:rStyle w:val="ECCParagraph"/>
              </w:rPr>
              <w:t>1.7</w:t>
            </w:r>
          </w:p>
        </w:tc>
        <w:tc>
          <w:tcPr>
            <w:tcW w:w="1001" w:type="pct"/>
            <w:vAlign w:val="bottom"/>
          </w:tcPr>
          <w:p w14:paraId="5E2122AE" w14:textId="77777777" w:rsidR="006627B1" w:rsidRPr="009456D8" w:rsidRDefault="006627B1" w:rsidP="002B1590">
            <w:pPr>
              <w:rPr>
                <w:rStyle w:val="ECCParagraph"/>
              </w:rPr>
            </w:pPr>
            <w:r w:rsidRPr="009456D8">
              <w:rPr>
                <w:rStyle w:val="ECCParagraph"/>
              </w:rPr>
              <w:t>2.4</w:t>
            </w:r>
          </w:p>
        </w:tc>
        <w:tc>
          <w:tcPr>
            <w:tcW w:w="1693" w:type="pct"/>
            <w:vAlign w:val="top"/>
          </w:tcPr>
          <w:p w14:paraId="383C5C68" w14:textId="77777777" w:rsidR="006627B1" w:rsidRPr="009456D8" w:rsidRDefault="006627B1" w:rsidP="002B1590">
            <w:pPr>
              <w:rPr>
                <w:rStyle w:val="ECCParagraph"/>
              </w:rPr>
            </w:pPr>
            <w:r w:rsidRPr="009456D8">
              <w:rPr>
                <w:rStyle w:val="ECCParagraph"/>
              </w:rPr>
              <w:t>2.0</w:t>
            </w:r>
          </w:p>
        </w:tc>
      </w:tr>
      <w:tr w:rsidR="006627B1" w:rsidRPr="009456D8" w14:paraId="75E414F0" w14:textId="77777777" w:rsidTr="00C12604">
        <w:tc>
          <w:tcPr>
            <w:tcW w:w="1306" w:type="pct"/>
            <w:vAlign w:val="bottom"/>
          </w:tcPr>
          <w:p w14:paraId="05B3D1EC" w14:textId="77777777" w:rsidR="006627B1" w:rsidRPr="009456D8" w:rsidRDefault="006627B1" w:rsidP="002B1590">
            <w:pPr>
              <w:rPr>
                <w:rStyle w:val="ECCParagraph"/>
              </w:rPr>
            </w:pPr>
            <w:r w:rsidRPr="009456D8">
              <w:rPr>
                <w:rStyle w:val="ECCParagraph"/>
              </w:rPr>
              <w:t>40</w:t>
            </w:r>
          </w:p>
        </w:tc>
        <w:tc>
          <w:tcPr>
            <w:tcW w:w="1001" w:type="pct"/>
            <w:vAlign w:val="bottom"/>
          </w:tcPr>
          <w:p w14:paraId="5E8910CA" w14:textId="77777777" w:rsidR="006627B1" w:rsidRPr="009456D8" w:rsidRDefault="006627B1" w:rsidP="002B1590">
            <w:pPr>
              <w:rPr>
                <w:rStyle w:val="ECCParagraph"/>
              </w:rPr>
            </w:pPr>
            <w:r w:rsidRPr="009456D8">
              <w:rPr>
                <w:rStyle w:val="ECCParagraph"/>
              </w:rPr>
              <w:t>2.4</w:t>
            </w:r>
          </w:p>
        </w:tc>
        <w:tc>
          <w:tcPr>
            <w:tcW w:w="1001" w:type="pct"/>
            <w:vAlign w:val="bottom"/>
          </w:tcPr>
          <w:p w14:paraId="4B560F37" w14:textId="77777777" w:rsidR="006627B1" w:rsidRPr="009456D8" w:rsidRDefault="006627B1" w:rsidP="002B1590">
            <w:pPr>
              <w:rPr>
                <w:rStyle w:val="ECCParagraph"/>
              </w:rPr>
            </w:pPr>
            <w:r w:rsidRPr="009456D8">
              <w:rPr>
                <w:rStyle w:val="ECCParagraph"/>
              </w:rPr>
              <w:t>3.6</w:t>
            </w:r>
          </w:p>
        </w:tc>
        <w:tc>
          <w:tcPr>
            <w:tcW w:w="1693" w:type="pct"/>
            <w:vAlign w:val="top"/>
          </w:tcPr>
          <w:p w14:paraId="3F929828" w14:textId="77777777" w:rsidR="006627B1" w:rsidRPr="009456D8" w:rsidRDefault="006627B1" w:rsidP="002B1590">
            <w:pPr>
              <w:rPr>
                <w:rStyle w:val="ECCParagraph"/>
              </w:rPr>
            </w:pPr>
            <w:r w:rsidRPr="009456D8">
              <w:rPr>
                <w:rStyle w:val="ECCParagraph"/>
              </w:rPr>
              <w:t>2.9</w:t>
            </w:r>
          </w:p>
        </w:tc>
      </w:tr>
      <w:tr w:rsidR="006627B1" w:rsidRPr="009456D8" w14:paraId="00C12274" w14:textId="77777777" w:rsidTr="00C12604">
        <w:tc>
          <w:tcPr>
            <w:tcW w:w="1306" w:type="pct"/>
            <w:vAlign w:val="bottom"/>
          </w:tcPr>
          <w:p w14:paraId="4A04364B" w14:textId="77777777" w:rsidR="006627B1" w:rsidRPr="009456D8" w:rsidRDefault="006627B1" w:rsidP="002B1590">
            <w:pPr>
              <w:rPr>
                <w:rStyle w:val="ECCParagraph"/>
              </w:rPr>
            </w:pPr>
            <w:r w:rsidRPr="009456D8">
              <w:rPr>
                <w:rStyle w:val="ECCParagraph"/>
              </w:rPr>
              <w:t>50</w:t>
            </w:r>
          </w:p>
        </w:tc>
        <w:tc>
          <w:tcPr>
            <w:tcW w:w="1001" w:type="pct"/>
            <w:vAlign w:val="bottom"/>
          </w:tcPr>
          <w:p w14:paraId="1EA3C5DF" w14:textId="77777777" w:rsidR="006627B1" w:rsidRPr="009456D8" w:rsidRDefault="006627B1" w:rsidP="002B1590">
            <w:pPr>
              <w:rPr>
                <w:rStyle w:val="ECCParagraph"/>
              </w:rPr>
            </w:pPr>
            <w:r w:rsidRPr="009456D8">
              <w:rPr>
                <w:rStyle w:val="ECCParagraph"/>
              </w:rPr>
              <w:t>3.4</w:t>
            </w:r>
          </w:p>
        </w:tc>
        <w:tc>
          <w:tcPr>
            <w:tcW w:w="1001" w:type="pct"/>
            <w:vAlign w:val="bottom"/>
          </w:tcPr>
          <w:p w14:paraId="0BEAC1B3" w14:textId="77777777" w:rsidR="006627B1" w:rsidRPr="009456D8" w:rsidRDefault="006627B1" w:rsidP="002B1590">
            <w:pPr>
              <w:rPr>
                <w:rStyle w:val="ECCParagraph"/>
              </w:rPr>
            </w:pPr>
            <w:r w:rsidRPr="009456D8">
              <w:rPr>
                <w:rStyle w:val="ECCParagraph"/>
              </w:rPr>
              <w:t>5.0</w:t>
            </w:r>
          </w:p>
        </w:tc>
        <w:tc>
          <w:tcPr>
            <w:tcW w:w="1693" w:type="pct"/>
            <w:vAlign w:val="top"/>
          </w:tcPr>
          <w:p w14:paraId="4815A0A8" w14:textId="77777777" w:rsidR="006627B1" w:rsidRPr="009456D8" w:rsidRDefault="006627B1" w:rsidP="002B1590">
            <w:pPr>
              <w:rPr>
                <w:rStyle w:val="ECCParagraph"/>
              </w:rPr>
            </w:pPr>
            <w:r w:rsidRPr="009456D8">
              <w:rPr>
                <w:rStyle w:val="ECCParagraph"/>
              </w:rPr>
              <w:t>4.1</w:t>
            </w:r>
          </w:p>
        </w:tc>
      </w:tr>
      <w:tr w:rsidR="006627B1" w:rsidRPr="009456D8" w14:paraId="62F61812" w14:textId="77777777" w:rsidTr="00C12604">
        <w:tc>
          <w:tcPr>
            <w:tcW w:w="1306" w:type="pct"/>
            <w:vAlign w:val="bottom"/>
          </w:tcPr>
          <w:p w14:paraId="0C537251" w14:textId="77777777" w:rsidR="006627B1" w:rsidRPr="009456D8" w:rsidRDefault="006627B1" w:rsidP="002B1590">
            <w:pPr>
              <w:rPr>
                <w:rStyle w:val="ECCParagraph"/>
              </w:rPr>
            </w:pPr>
            <w:r w:rsidRPr="009456D8">
              <w:rPr>
                <w:rStyle w:val="ECCParagraph"/>
              </w:rPr>
              <w:t>60</w:t>
            </w:r>
          </w:p>
        </w:tc>
        <w:tc>
          <w:tcPr>
            <w:tcW w:w="1001" w:type="pct"/>
            <w:vAlign w:val="bottom"/>
          </w:tcPr>
          <w:p w14:paraId="78554D6A" w14:textId="77777777" w:rsidR="006627B1" w:rsidRPr="009456D8" w:rsidRDefault="006627B1" w:rsidP="002B1590">
            <w:pPr>
              <w:rPr>
                <w:rStyle w:val="ECCParagraph"/>
              </w:rPr>
            </w:pPr>
            <w:r w:rsidRPr="009456D8">
              <w:rPr>
                <w:rStyle w:val="ECCParagraph"/>
              </w:rPr>
              <w:t>4.5</w:t>
            </w:r>
          </w:p>
        </w:tc>
        <w:tc>
          <w:tcPr>
            <w:tcW w:w="1001" w:type="pct"/>
            <w:vAlign w:val="bottom"/>
          </w:tcPr>
          <w:p w14:paraId="7B87C57E" w14:textId="77777777" w:rsidR="006627B1" w:rsidRPr="009456D8" w:rsidRDefault="006627B1" w:rsidP="002B1590">
            <w:pPr>
              <w:rPr>
                <w:rStyle w:val="ECCParagraph"/>
              </w:rPr>
            </w:pPr>
            <w:r w:rsidRPr="009456D8">
              <w:rPr>
                <w:rStyle w:val="ECCParagraph"/>
              </w:rPr>
              <w:t>7.0</w:t>
            </w:r>
          </w:p>
        </w:tc>
        <w:tc>
          <w:tcPr>
            <w:tcW w:w="1693" w:type="pct"/>
            <w:vAlign w:val="top"/>
          </w:tcPr>
          <w:p w14:paraId="22B05D40" w14:textId="77777777" w:rsidR="006627B1" w:rsidRPr="009456D8" w:rsidRDefault="006627B1" w:rsidP="002B1590">
            <w:pPr>
              <w:rPr>
                <w:rStyle w:val="ECCParagraph"/>
              </w:rPr>
            </w:pPr>
            <w:r w:rsidRPr="009456D8">
              <w:rPr>
                <w:rStyle w:val="ECCParagraph"/>
              </w:rPr>
              <w:t>5.6</w:t>
            </w:r>
          </w:p>
        </w:tc>
      </w:tr>
      <w:tr w:rsidR="006627B1" w:rsidRPr="009456D8" w14:paraId="3B3FF8C6" w14:textId="77777777" w:rsidTr="00C12604">
        <w:tc>
          <w:tcPr>
            <w:tcW w:w="1306" w:type="pct"/>
            <w:vAlign w:val="bottom"/>
          </w:tcPr>
          <w:p w14:paraId="160650BE" w14:textId="77777777" w:rsidR="006627B1" w:rsidRPr="009456D8" w:rsidRDefault="006627B1" w:rsidP="002B1590">
            <w:pPr>
              <w:rPr>
                <w:rStyle w:val="ECCParagraph"/>
              </w:rPr>
            </w:pPr>
            <w:r w:rsidRPr="009456D8">
              <w:rPr>
                <w:rStyle w:val="ECCParagraph"/>
              </w:rPr>
              <w:t>70</w:t>
            </w:r>
          </w:p>
        </w:tc>
        <w:tc>
          <w:tcPr>
            <w:tcW w:w="1001" w:type="pct"/>
            <w:vAlign w:val="bottom"/>
          </w:tcPr>
          <w:p w14:paraId="0B545993" w14:textId="77777777" w:rsidR="006627B1" w:rsidRPr="009456D8" w:rsidRDefault="006627B1" w:rsidP="002B1590">
            <w:pPr>
              <w:rPr>
                <w:rStyle w:val="ECCParagraph"/>
              </w:rPr>
            </w:pPr>
            <w:r w:rsidRPr="009456D8">
              <w:rPr>
                <w:rStyle w:val="ECCParagraph"/>
              </w:rPr>
              <w:t>6.0</w:t>
            </w:r>
          </w:p>
        </w:tc>
        <w:tc>
          <w:tcPr>
            <w:tcW w:w="1001" w:type="pct"/>
            <w:vAlign w:val="bottom"/>
          </w:tcPr>
          <w:p w14:paraId="3DFD19FE" w14:textId="77777777" w:rsidR="006627B1" w:rsidRPr="009456D8" w:rsidRDefault="006627B1" w:rsidP="002B1590">
            <w:pPr>
              <w:rPr>
                <w:rStyle w:val="ECCParagraph"/>
              </w:rPr>
            </w:pPr>
            <w:r w:rsidRPr="009456D8">
              <w:rPr>
                <w:rStyle w:val="ECCParagraph"/>
              </w:rPr>
              <w:t>10.1</w:t>
            </w:r>
          </w:p>
        </w:tc>
        <w:tc>
          <w:tcPr>
            <w:tcW w:w="1693" w:type="pct"/>
            <w:vAlign w:val="top"/>
          </w:tcPr>
          <w:p w14:paraId="31DB0AF4" w14:textId="77777777" w:rsidR="006627B1" w:rsidRPr="009456D8" w:rsidRDefault="006627B1" w:rsidP="002B1590">
            <w:pPr>
              <w:rPr>
                <w:rStyle w:val="ECCParagraph"/>
              </w:rPr>
            </w:pPr>
            <w:r w:rsidRPr="009456D8">
              <w:rPr>
                <w:rStyle w:val="ECCParagraph"/>
              </w:rPr>
              <w:t>7.8</w:t>
            </w:r>
          </w:p>
        </w:tc>
      </w:tr>
      <w:tr w:rsidR="006627B1" w:rsidRPr="009456D8" w14:paraId="165D1A7C" w14:textId="77777777" w:rsidTr="00C12604">
        <w:tc>
          <w:tcPr>
            <w:tcW w:w="1306" w:type="pct"/>
            <w:vAlign w:val="bottom"/>
          </w:tcPr>
          <w:p w14:paraId="20379E5F" w14:textId="77777777" w:rsidR="006627B1" w:rsidRPr="009456D8" w:rsidRDefault="006627B1" w:rsidP="002B1590">
            <w:pPr>
              <w:rPr>
                <w:rStyle w:val="ECCParagraph"/>
              </w:rPr>
            </w:pPr>
            <w:r w:rsidRPr="009456D8">
              <w:rPr>
                <w:rStyle w:val="ECCParagraph"/>
              </w:rPr>
              <w:t>80</w:t>
            </w:r>
          </w:p>
        </w:tc>
        <w:tc>
          <w:tcPr>
            <w:tcW w:w="1001" w:type="pct"/>
            <w:vAlign w:val="bottom"/>
          </w:tcPr>
          <w:p w14:paraId="10C35F35" w14:textId="77777777" w:rsidR="006627B1" w:rsidRPr="009456D8" w:rsidRDefault="006627B1" w:rsidP="002B1590">
            <w:pPr>
              <w:rPr>
                <w:rStyle w:val="ECCParagraph"/>
              </w:rPr>
            </w:pPr>
            <w:r w:rsidRPr="009456D8">
              <w:rPr>
                <w:rStyle w:val="ECCParagraph"/>
              </w:rPr>
              <w:t>8.4</w:t>
            </w:r>
          </w:p>
        </w:tc>
        <w:tc>
          <w:tcPr>
            <w:tcW w:w="1001" w:type="pct"/>
            <w:vAlign w:val="bottom"/>
          </w:tcPr>
          <w:p w14:paraId="32282CAD" w14:textId="77777777" w:rsidR="006627B1" w:rsidRPr="009456D8" w:rsidRDefault="006627B1" w:rsidP="002B1590">
            <w:pPr>
              <w:rPr>
                <w:rStyle w:val="ECCParagraph"/>
              </w:rPr>
            </w:pPr>
            <w:r w:rsidRPr="009456D8">
              <w:rPr>
                <w:rStyle w:val="ECCParagraph"/>
              </w:rPr>
              <w:t>16.2</w:t>
            </w:r>
          </w:p>
        </w:tc>
        <w:tc>
          <w:tcPr>
            <w:tcW w:w="1693" w:type="pct"/>
            <w:vAlign w:val="top"/>
          </w:tcPr>
          <w:p w14:paraId="4A46BA12" w14:textId="77777777" w:rsidR="006627B1" w:rsidRPr="009456D8" w:rsidRDefault="006627B1" w:rsidP="002B1590">
            <w:pPr>
              <w:rPr>
                <w:rStyle w:val="ECCParagraph"/>
              </w:rPr>
            </w:pPr>
            <w:r w:rsidRPr="009456D8">
              <w:rPr>
                <w:rStyle w:val="ECCParagraph"/>
              </w:rPr>
              <w:t>11.6</w:t>
            </w:r>
          </w:p>
        </w:tc>
      </w:tr>
      <w:tr w:rsidR="006627B1" w:rsidRPr="009456D8" w14:paraId="0608B9C0" w14:textId="77777777" w:rsidTr="00C12604">
        <w:tc>
          <w:tcPr>
            <w:tcW w:w="1306" w:type="pct"/>
            <w:vAlign w:val="bottom"/>
          </w:tcPr>
          <w:p w14:paraId="0CCDC7A3" w14:textId="77777777" w:rsidR="006627B1" w:rsidRPr="009456D8" w:rsidRDefault="006627B1" w:rsidP="002B1590">
            <w:pPr>
              <w:rPr>
                <w:rStyle w:val="ECCParagraph"/>
              </w:rPr>
            </w:pPr>
            <w:r w:rsidRPr="009456D8">
              <w:rPr>
                <w:rStyle w:val="ECCParagraph"/>
              </w:rPr>
              <w:t>90</w:t>
            </w:r>
          </w:p>
        </w:tc>
        <w:tc>
          <w:tcPr>
            <w:tcW w:w="1001" w:type="pct"/>
            <w:vAlign w:val="bottom"/>
          </w:tcPr>
          <w:p w14:paraId="4D7081B8" w14:textId="77777777" w:rsidR="006627B1" w:rsidRPr="009456D8" w:rsidRDefault="006627B1" w:rsidP="002B1590">
            <w:pPr>
              <w:rPr>
                <w:rStyle w:val="ECCParagraph"/>
              </w:rPr>
            </w:pPr>
            <w:r w:rsidRPr="009456D8">
              <w:rPr>
                <w:rStyle w:val="ECCParagraph"/>
              </w:rPr>
              <w:t>14.1</w:t>
            </w:r>
          </w:p>
        </w:tc>
        <w:tc>
          <w:tcPr>
            <w:tcW w:w="1001" w:type="pct"/>
            <w:vAlign w:val="bottom"/>
          </w:tcPr>
          <w:p w14:paraId="702D50F3" w14:textId="77777777" w:rsidR="006627B1" w:rsidRPr="009456D8" w:rsidRDefault="006627B1" w:rsidP="002B1590">
            <w:pPr>
              <w:rPr>
                <w:rStyle w:val="ECCParagraph"/>
              </w:rPr>
            </w:pPr>
            <w:r w:rsidRPr="009456D8">
              <w:rPr>
                <w:rStyle w:val="ECCParagraph"/>
              </w:rPr>
              <w:t>32.9</w:t>
            </w:r>
          </w:p>
        </w:tc>
        <w:tc>
          <w:tcPr>
            <w:tcW w:w="1693" w:type="pct"/>
            <w:vAlign w:val="top"/>
          </w:tcPr>
          <w:p w14:paraId="158763B4" w14:textId="77777777" w:rsidR="006627B1" w:rsidRPr="009456D8" w:rsidRDefault="006627B1" w:rsidP="002B1590">
            <w:pPr>
              <w:rPr>
                <w:rStyle w:val="ECCParagraph"/>
              </w:rPr>
            </w:pPr>
            <w:r w:rsidRPr="009456D8">
              <w:rPr>
                <w:rStyle w:val="ECCParagraph"/>
              </w:rPr>
              <w:t>20.3</w:t>
            </w:r>
          </w:p>
        </w:tc>
      </w:tr>
      <w:tr w:rsidR="006627B1" w:rsidRPr="00021CBB" w14:paraId="548AE440" w14:textId="77777777" w:rsidTr="00C12604">
        <w:tc>
          <w:tcPr>
            <w:tcW w:w="5000" w:type="pct"/>
            <w:gridSpan w:val="4"/>
            <w:vAlign w:val="bottom"/>
          </w:tcPr>
          <w:p w14:paraId="17CAA78F" w14:textId="6A857156" w:rsidR="006627B1" w:rsidRPr="00021CBB" w:rsidRDefault="006627B1" w:rsidP="00021CBB">
            <w:pPr>
              <w:pStyle w:val="ECCTablenote"/>
              <w:rPr>
                <w:rStyle w:val="ECCParagraph"/>
                <w:sz w:val="16"/>
              </w:rPr>
            </w:pPr>
            <w:r w:rsidRPr="00021CBB">
              <w:rPr>
                <w:rStyle w:val="ECCParagraph"/>
                <w:sz w:val="16"/>
              </w:rPr>
              <w:t>Note: Tolerable interference margin of semi-synchroni</w:t>
            </w:r>
            <w:r w:rsidR="007F43E2" w:rsidRPr="00021CBB">
              <w:rPr>
                <w:rStyle w:val="ECCParagraph"/>
                <w:sz w:val="16"/>
              </w:rPr>
              <w:t>s</w:t>
            </w:r>
            <w:r w:rsidRPr="00021CBB">
              <w:rPr>
                <w:rStyle w:val="ECCParagraph"/>
                <w:sz w:val="16"/>
              </w:rPr>
              <w:t>ed operation compared to unsynchroni</w:t>
            </w:r>
            <w:r w:rsidR="007F43E2" w:rsidRPr="00021CBB">
              <w:rPr>
                <w:rStyle w:val="ECCParagraph"/>
                <w:sz w:val="16"/>
              </w:rPr>
              <w:t>s</w:t>
            </w:r>
            <w:r w:rsidRPr="00021CBB">
              <w:rPr>
                <w:rStyle w:val="ECCParagraph"/>
                <w:sz w:val="16"/>
              </w:rPr>
              <w:t>ed operation in dB depending on the percentage of slots synchroni</w:t>
            </w:r>
            <w:r w:rsidR="007F43E2" w:rsidRPr="00021CBB">
              <w:rPr>
                <w:rStyle w:val="ECCParagraph"/>
                <w:sz w:val="16"/>
              </w:rPr>
              <w:t>s</w:t>
            </w:r>
            <w:r w:rsidRPr="00021CBB">
              <w:rPr>
                <w:rStyle w:val="ECCParagraph"/>
                <w:sz w:val="16"/>
              </w:rPr>
              <w:t>ed with the MFCN network below 3800 MHz.</w:t>
            </w:r>
          </w:p>
        </w:tc>
      </w:tr>
    </w:tbl>
    <w:p w14:paraId="57484C31" w14:textId="2EA2FB00" w:rsidR="006627B1" w:rsidRPr="009456D8" w:rsidRDefault="006627B1" w:rsidP="00EA6D80">
      <w:pPr>
        <w:rPr>
          <w:rStyle w:val="ECCParagraph"/>
        </w:rPr>
      </w:pPr>
      <w:r w:rsidRPr="009456D8">
        <w:rPr>
          <w:rStyle w:val="ECCParagraph"/>
        </w:rPr>
        <w:lastRenderedPageBreak/>
        <w:t xml:space="preserve">In summary, by using the tolerable interference margin in </w:t>
      </w:r>
      <w:r w:rsidRPr="009456D8">
        <w:rPr>
          <w:rStyle w:val="ECCParagraph"/>
        </w:rPr>
        <w:fldChar w:fldCharType="begin"/>
      </w:r>
      <w:r w:rsidRPr="009456D8">
        <w:rPr>
          <w:rStyle w:val="ECCParagraph"/>
        </w:rPr>
        <w:instrText xml:space="preserve"> REF _Ref156127884 \h  \* MERGEFORMAT </w:instrText>
      </w:r>
      <w:r w:rsidRPr="009456D8">
        <w:rPr>
          <w:rStyle w:val="ECCParagraph"/>
        </w:rPr>
      </w:r>
      <w:r w:rsidRPr="009456D8">
        <w:rPr>
          <w:rStyle w:val="ECCParagraph"/>
        </w:rPr>
        <w:fldChar w:fldCharType="separate"/>
      </w:r>
      <w:r w:rsidR="00C12604" w:rsidRPr="009456D8">
        <w:rPr>
          <w:rStyle w:val="ECCParagraph"/>
        </w:rPr>
        <w:t>Table 47</w:t>
      </w:r>
      <w:r w:rsidRPr="009456D8">
        <w:rPr>
          <w:rStyle w:val="ECCParagraph"/>
        </w:rPr>
        <w:fldChar w:fldCharType="end"/>
      </w:r>
      <w:r w:rsidRPr="009456D8">
        <w:rPr>
          <w:rStyle w:val="ECCParagraph"/>
        </w:rPr>
        <w:t xml:space="preserve"> the I/N thresholds for semi- synchronised operation can be obtained for LP and MP WBB networks depending on the percentage of DL to UL modifications and using the I/N threshold for unsynchronised operation as a reference. </w:t>
      </w:r>
    </w:p>
    <w:p w14:paraId="6737A70D" w14:textId="342BC0F2" w:rsidR="006627B1" w:rsidRPr="009456D8" w:rsidRDefault="006627B1" w:rsidP="00EA6D80">
      <w:pPr>
        <w:rPr>
          <w:rStyle w:val="ECCParagraph"/>
        </w:rPr>
      </w:pPr>
      <w:r w:rsidRPr="009456D8">
        <w:rPr>
          <w:rStyle w:val="ECCParagraph"/>
        </w:rPr>
        <w:t xml:space="preserve">The particular semi-synchronisation could be further investigated as part of relevant </w:t>
      </w:r>
      <w:r w:rsidR="000F747C" w:rsidRPr="009456D8">
        <w:rPr>
          <w:rStyle w:val="ECCParagraph"/>
        </w:rPr>
        <w:t xml:space="preserve">guidelines </w:t>
      </w:r>
      <w:r w:rsidRPr="009456D8">
        <w:rPr>
          <w:rStyle w:val="ECCParagraph"/>
        </w:rPr>
        <w:t xml:space="preserve">in order to implement this approach on </w:t>
      </w:r>
      <w:r w:rsidR="002B1590" w:rsidRPr="009456D8">
        <w:rPr>
          <w:rStyle w:val="ECCParagraph"/>
        </w:rPr>
        <w:t>case-by-case</w:t>
      </w:r>
      <w:r w:rsidRPr="009456D8">
        <w:rPr>
          <w:rStyle w:val="ECCParagraph"/>
        </w:rPr>
        <w:t xml:space="preserve"> basis in order to ensure more efficient usage of the spectrum as appropriate.</w:t>
      </w:r>
    </w:p>
    <w:p w14:paraId="58C1FAC0" w14:textId="69E127B4" w:rsidR="00B33D78" w:rsidRPr="009456D8" w:rsidRDefault="00284F98" w:rsidP="00EA6D80">
      <w:pPr>
        <w:rPr>
          <w:rStyle w:val="ECCParagraph"/>
        </w:rPr>
      </w:pPr>
      <w:r w:rsidRPr="009456D8">
        <w:rPr>
          <w:rStyle w:val="ECCParagraph"/>
        </w:rPr>
        <w:t>This s</w:t>
      </w:r>
      <w:r w:rsidR="00B33D78" w:rsidRPr="009456D8">
        <w:rPr>
          <w:rStyle w:val="ECCParagraph"/>
        </w:rPr>
        <w:t xml:space="preserve">tudy describes the semi-synchronisation, a special case in which only DL to UL modifications are allowed to avoid interference from WBB LMP to 5G MFCN. With respect to the regulatory conditions for semi-synchronised operation with DL to UL modifications, it is recommended that the BEM below 3800 MHz should be identical to synchronised operation. </w:t>
      </w:r>
    </w:p>
    <w:p w14:paraId="496250B2" w14:textId="7DBD17B4" w:rsidR="00130CB9" w:rsidRPr="009456D8" w:rsidRDefault="00130CB9" w:rsidP="00EA6D80">
      <w:pPr>
        <w:pStyle w:val="Heading3"/>
        <w:rPr>
          <w:rStyle w:val="ECCParagraph"/>
        </w:rPr>
      </w:pPr>
      <w:bookmarkStart w:id="405" w:name="_Toc155777298"/>
      <w:bookmarkStart w:id="406" w:name="_Toc160031504"/>
      <w:bookmarkStart w:id="407" w:name="_Toc160181070"/>
      <w:bookmarkStart w:id="408" w:name="_Toc172791764"/>
      <w:r w:rsidRPr="009456D8">
        <w:rPr>
          <w:rStyle w:val="ECCParagraph"/>
        </w:rPr>
        <w:t>Study 5 – Adjacent-band co-existence study between WBB LMP and 5G MFCN in indoor area of the same building in unsynchronised operation</w:t>
      </w:r>
      <w:bookmarkEnd w:id="405"/>
      <w:bookmarkEnd w:id="406"/>
      <w:bookmarkEnd w:id="407"/>
      <w:bookmarkEnd w:id="408"/>
    </w:p>
    <w:p w14:paraId="3227CF9E" w14:textId="7A391D0B" w:rsidR="007E1D00" w:rsidRPr="009456D8" w:rsidRDefault="0042286F" w:rsidP="00EA6D80">
      <w:pPr>
        <w:rPr>
          <w:rStyle w:val="ECCParagraph"/>
        </w:rPr>
      </w:pPr>
      <w:r w:rsidRPr="009456D8">
        <w:rPr>
          <w:rStyle w:val="ECCParagraph"/>
        </w:rPr>
        <w:t>The d</w:t>
      </w:r>
      <w:r w:rsidR="00797C1F" w:rsidRPr="009456D8">
        <w:rPr>
          <w:rStyle w:val="ECCParagraph"/>
        </w:rPr>
        <w:t xml:space="preserve">etailed study can be found in Attachment </w:t>
      </w:r>
      <w:r w:rsidR="001A0D5C" w:rsidRPr="009456D8">
        <w:rPr>
          <w:rStyle w:val="ECCParagraph"/>
        </w:rPr>
        <w:t>19</w:t>
      </w:r>
      <w:r w:rsidR="00F80D7C">
        <w:rPr>
          <w:rStyle w:val="ECCParagraph"/>
        </w:rPr>
        <w:t xml:space="preserve"> </w:t>
      </w:r>
      <w:r w:rsidR="00F80D7C" w:rsidRPr="00B10E31">
        <w:t xml:space="preserve">which is attached to this </w:t>
      </w:r>
      <w:hyperlink r:id="rId53" w:history="1">
        <w:r w:rsidR="00F80D7C">
          <w:rPr>
            <w:rStyle w:val="Hyperlink"/>
          </w:rPr>
          <w:t>Report</w:t>
        </w:r>
      </w:hyperlink>
      <w:r w:rsidR="00797C1F" w:rsidRPr="009456D8">
        <w:rPr>
          <w:rStyle w:val="ECCParagraph"/>
        </w:rPr>
        <w:t>.</w:t>
      </w:r>
    </w:p>
    <w:p w14:paraId="291F436F" w14:textId="47C8DBB3" w:rsidR="00501278" w:rsidRPr="009456D8" w:rsidRDefault="00002FC7" w:rsidP="00EA6D80">
      <w:pPr>
        <w:rPr>
          <w:rStyle w:val="ECCParagraph"/>
        </w:rPr>
      </w:pPr>
      <w:r w:rsidRPr="009456D8">
        <w:rPr>
          <w:rStyle w:val="ECCParagraph"/>
        </w:rPr>
        <w:t>The study is b</w:t>
      </w:r>
      <w:r w:rsidR="00501278" w:rsidRPr="009456D8">
        <w:rPr>
          <w:rStyle w:val="ECCParagraph"/>
        </w:rPr>
        <w:t>ased on 5% throughput loss.</w:t>
      </w:r>
    </w:p>
    <w:p w14:paraId="6071BC52" w14:textId="68CA3693" w:rsidR="00B33D78" w:rsidRPr="009456D8" w:rsidRDefault="00753DDD" w:rsidP="00EA6D80">
      <w:pPr>
        <w:rPr>
          <w:rStyle w:val="ECCParagraph"/>
        </w:rPr>
      </w:pPr>
      <w:r w:rsidRPr="009456D8">
        <w:rPr>
          <w:rStyle w:val="ECCParagraph"/>
        </w:rPr>
        <w:t>This study</w:t>
      </w:r>
      <w:r w:rsidR="00B33D78" w:rsidRPr="009456D8">
        <w:rPr>
          <w:rStyle w:val="ECCParagraph"/>
        </w:rPr>
        <w:t xml:space="preserve"> provides simulations of interference from WBB LMP indoor smallcell BS to 5G MFCN indoor smallcell BS in unsynchroni</w:t>
      </w:r>
      <w:r w:rsidR="007F43E2" w:rsidRPr="009456D8">
        <w:rPr>
          <w:rStyle w:val="ECCParagraph"/>
        </w:rPr>
        <w:t>s</w:t>
      </w:r>
      <w:r w:rsidR="00B33D78" w:rsidRPr="009456D8">
        <w:rPr>
          <w:rStyle w:val="ECCParagraph"/>
        </w:rPr>
        <w:t xml:space="preserve">ed operation, the simulation results show that the co-existence between WBB LMP indoor BS and 5G MFCN </w:t>
      </w:r>
      <w:bookmarkStart w:id="409" w:name="_Hlk163650497"/>
      <w:r w:rsidR="00B33D78" w:rsidRPr="009456D8">
        <w:rPr>
          <w:rStyle w:val="ECCParagraph"/>
        </w:rPr>
        <w:t>smallcell</w:t>
      </w:r>
      <w:bookmarkEnd w:id="409"/>
      <w:r w:rsidR="00B33D78" w:rsidRPr="009456D8">
        <w:rPr>
          <w:rStyle w:val="ECCParagraph"/>
        </w:rPr>
        <w:t xml:space="preserve"> indoor BS in the same room is difficult, even with a reduced conducted OOBE level of -60 dBm/MHz for WBB LMP indoor BS. It is possible to deploy WBB LMP indoor BS and 5G MFCN indoor BS in different rooms on the same floor or on different floor</w:t>
      </w:r>
      <w:r w:rsidR="00F26720" w:rsidRPr="009456D8">
        <w:rPr>
          <w:rStyle w:val="ECCParagraph"/>
        </w:rPr>
        <w:t>s</w:t>
      </w:r>
      <w:r w:rsidR="00B33D78" w:rsidRPr="009456D8">
        <w:rPr>
          <w:rStyle w:val="ECCParagraph"/>
        </w:rPr>
        <w:t>. The study results show the indoor deployment of WBB LMP and 5G MFCN should be in synchronised operation or coordinated when they are in unsynchroni</w:t>
      </w:r>
      <w:r w:rsidR="007F43E2" w:rsidRPr="009456D8">
        <w:rPr>
          <w:rStyle w:val="ECCParagraph"/>
        </w:rPr>
        <w:t>s</w:t>
      </w:r>
      <w:r w:rsidR="00B33D78" w:rsidRPr="009456D8">
        <w:rPr>
          <w:rStyle w:val="ECCParagraph"/>
        </w:rPr>
        <w:t>ed operation.</w:t>
      </w:r>
    </w:p>
    <w:p w14:paraId="5BBE892A" w14:textId="309C9BB7" w:rsidR="00130CB9" w:rsidRPr="009456D8" w:rsidRDefault="00130CB9" w:rsidP="00EA6D80">
      <w:pPr>
        <w:pStyle w:val="Heading3"/>
        <w:rPr>
          <w:rStyle w:val="ECCParagraph"/>
        </w:rPr>
      </w:pPr>
      <w:bookmarkStart w:id="410" w:name="_Toc155777299"/>
      <w:bookmarkStart w:id="411" w:name="_Toc160031505"/>
      <w:bookmarkStart w:id="412" w:name="_Toc160181071"/>
      <w:bookmarkStart w:id="413" w:name="_Toc172791765"/>
      <w:r w:rsidRPr="009456D8">
        <w:rPr>
          <w:rStyle w:val="ECCParagraph"/>
        </w:rPr>
        <w:t xml:space="preserve">Study 6 – Adjacent-band co-existence study between WBB LMP and 5G MFCN in </w:t>
      </w:r>
      <w:r w:rsidR="00587C24" w:rsidRPr="009456D8">
        <w:rPr>
          <w:rStyle w:val="ECCParagraph"/>
        </w:rPr>
        <w:t>indoor</w:t>
      </w:r>
      <w:r w:rsidR="003E4B33" w:rsidRPr="009456D8">
        <w:rPr>
          <w:rStyle w:val="ECCParagraph"/>
        </w:rPr>
        <w:t>/</w:t>
      </w:r>
      <w:r w:rsidR="00587C24" w:rsidRPr="009456D8">
        <w:rPr>
          <w:rStyle w:val="ECCParagraph"/>
        </w:rPr>
        <w:t xml:space="preserve">outdoor/urban/suburban/rural area </w:t>
      </w:r>
      <w:r w:rsidR="00544BD2" w:rsidRPr="009456D8">
        <w:rPr>
          <w:rStyle w:val="ECCParagraph"/>
          <w:rFonts w:eastAsia="Calibri"/>
        </w:rPr>
        <w:t xml:space="preserve">in </w:t>
      </w:r>
      <w:r w:rsidRPr="009456D8">
        <w:rPr>
          <w:rStyle w:val="ECCParagraph"/>
        </w:rPr>
        <w:t>unsynchronised operation</w:t>
      </w:r>
      <w:bookmarkEnd w:id="410"/>
      <w:bookmarkEnd w:id="411"/>
      <w:bookmarkEnd w:id="412"/>
      <w:bookmarkEnd w:id="413"/>
    </w:p>
    <w:p w14:paraId="42898121" w14:textId="1B7E66A2" w:rsidR="00AA0608" w:rsidRPr="009456D8" w:rsidRDefault="0087180A" w:rsidP="00EA6D80">
      <w:pPr>
        <w:rPr>
          <w:rStyle w:val="ECCParagraph"/>
        </w:rPr>
      </w:pPr>
      <w:r w:rsidRPr="009456D8">
        <w:rPr>
          <w:rStyle w:val="ECCParagraph"/>
        </w:rPr>
        <w:t>The detailed study can be found in Attachment 20</w:t>
      </w:r>
      <w:r w:rsidR="00F80D7C">
        <w:rPr>
          <w:rStyle w:val="ECCParagraph"/>
        </w:rPr>
        <w:t xml:space="preserve"> </w:t>
      </w:r>
      <w:r w:rsidR="00F80D7C" w:rsidRPr="00B10E31">
        <w:t xml:space="preserve">which is attached to this </w:t>
      </w:r>
      <w:hyperlink r:id="rId54" w:history="1">
        <w:r w:rsidR="00F80D7C">
          <w:rPr>
            <w:rStyle w:val="Hyperlink"/>
          </w:rPr>
          <w:t>Report</w:t>
        </w:r>
      </w:hyperlink>
      <w:r w:rsidRPr="009456D8">
        <w:rPr>
          <w:rStyle w:val="ECCParagraph"/>
        </w:rPr>
        <w:t>.</w:t>
      </w:r>
    </w:p>
    <w:p w14:paraId="7B1075B2" w14:textId="1AD935E3" w:rsidR="00B33D78" w:rsidRPr="009456D8" w:rsidRDefault="00753DDD" w:rsidP="00EA6D80">
      <w:pPr>
        <w:rPr>
          <w:rStyle w:val="ECCParagraph"/>
        </w:rPr>
      </w:pPr>
      <w:r w:rsidRPr="009456D8">
        <w:rPr>
          <w:rStyle w:val="ECCParagraph"/>
        </w:rPr>
        <w:t>This study</w:t>
      </w:r>
      <w:r w:rsidR="00B33D78" w:rsidRPr="009456D8">
        <w:rPr>
          <w:rStyle w:val="ECCParagraph"/>
        </w:rPr>
        <w:t xml:space="preserve"> </w:t>
      </w:r>
      <w:r w:rsidR="00BB1EB9" w:rsidRPr="009456D8">
        <w:rPr>
          <w:rStyle w:val="ECCParagraph"/>
        </w:rPr>
        <w:t xml:space="preserve">proposes </w:t>
      </w:r>
      <w:r w:rsidR="00B33D78" w:rsidRPr="009456D8">
        <w:rPr>
          <w:rStyle w:val="ECCParagraph"/>
        </w:rPr>
        <w:t>a combination of WBB LMP out-of-band emission level</w:t>
      </w:r>
      <w:r w:rsidR="00C77CFC" w:rsidRPr="009456D8">
        <w:rPr>
          <w:rStyle w:val="ECCParagraph"/>
        </w:rPr>
        <w:t xml:space="preserve"> and </w:t>
      </w:r>
      <w:r w:rsidR="00B33D78" w:rsidRPr="009456D8">
        <w:rPr>
          <w:rStyle w:val="ECCParagraph"/>
        </w:rPr>
        <w:t>blocking requirement coordination method for WBB LMP deployment in unsynchroni</w:t>
      </w:r>
      <w:r w:rsidR="007F43E2" w:rsidRPr="009456D8">
        <w:rPr>
          <w:rStyle w:val="ECCParagraph"/>
        </w:rPr>
        <w:t>s</w:t>
      </w:r>
      <w:r w:rsidR="00B33D78" w:rsidRPr="009456D8">
        <w:rPr>
          <w:rStyle w:val="ECCParagraph"/>
        </w:rPr>
        <w:t xml:space="preserve">ed operation with 5G MFCN: based on I/N=-6 dB protection, by considering the WBB LMP BS OOBE and 5G MFCN BS receiver selectivity (in-band and out of band blocking for 5G MFCN BS type 1-H and 1-O), the MFCN protection pfd level or field strength level at the border of WBB </w:t>
      </w:r>
      <w:r w:rsidR="006F74E5" w:rsidRPr="009456D8">
        <w:rPr>
          <w:rStyle w:val="ECCParagraph"/>
        </w:rPr>
        <w:t>licensed area</w:t>
      </w:r>
      <w:r w:rsidR="00B33D78" w:rsidRPr="009456D8">
        <w:rPr>
          <w:rStyle w:val="ECCParagraph"/>
        </w:rPr>
        <w:t>. This threshold was derived using I/N=-6</w:t>
      </w:r>
      <w:r w:rsidR="00377119">
        <w:rPr>
          <w:rStyle w:val="ECCParagraph"/>
        </w:rPr>
        <w:t xml:space="preserve"> </w:t>
      </w:r>
      <w:r w:rsidR="00B33D78" w:rsidRPr="009456D8">
        <w:rPr>
          <w:rStyle w:val="ECCParagraph"/>
        </w:rPr>
        <w:t>dB protection criterion for MFCN and an 80th percentile of 5G MFCN BS AAS antenna gain (due to its varying nature) for different environments (Urban, Suburban</w:t>
      </w:r>
      <w:r w:rsidR="00377119">
        <w:rPr>
          <w:rStyle w:val="ECCParagraph"/>
        </w:rPr>
        <w:t xml:space="preserve"> and</w:t>
      </w:r>
      <w:r w:rsidR="00B33D78" w:rsidRPr="009456D8">
        <w:rPr>
          <w:rStyle w:val="ECCParagraph"/>
        </w:rPr>
        <w:t xml:space="preserve"> Rural). </w:t>
      </w:r>
    </w:p>
    <w:p w14:paraId="41802147" w14:textId="7D10FB62" w:rsidR="00B33D78" w:rsidRPr="009456D8" w:rsidRDefault="00B33D78" w:rsidP="00EA6D80">
      <w:pPr>
        <w:rPr>
          <w:rStyle w:val="ECCParagraph"/>
        </w:rPr>
      </w:pPr>
      <w:r w:rsidRPr="009456D8">
        <w:rPr>
          <w:rStyle w:val="ECCParagraph"/>
        </w:rPr>
        <w:t xml:space="preserve">The examples of the calculated field strength levels at border of WBB </w:t>
      </w:r>
      <w:r w:rsidR="004B21FF" w:rsidRPr="009456D8">
        <w:rPr>
          <w:rStyle w:val="ECCParagraph"/>
        </w:rPr>
        <w:t xml:space="preserve">LMP </w:t>
      </w:r>
      <w:r w:rsidR="006F74E5" w:rsidRPr="009456D8">
        <w:rPr>
          <w:rStyle w:val="ECCParagraph"/>
        </w:rPr>
        <w:t>licensed area</w:t>
      </w:r>
      <w:r w:rsidRPr="009456D8">
        <w:rPr>
          <w:rStyle w:val="ECCParagraph"/>
        </w:rPr>
        <w:t xml:space="preserve"> to be measured at the 5G MFCN BS antenna height are</w:t>
      </w:r>
      <w:r w:rsidR="004B21FF" w:rsidRPr="009456D8">
        <w:rPr>
          <w:rStyle w:val="ECCParagraph"/>
        </w:rPr>
        <w:t>:</w:t>
      </w:r>
    </w:p>
    <w:p w14:paraId="74F6FA3C" w14:textId="7EF5DE60" w:rsidR="004B21FF" w:rsidRPr="009456D8" w:rsidRDefault="004B21FF" w:rsidP="004B21FF">
      <w:pPr>
        <w:pStyle w:val="ECCBulletsLv1"/>
        <w:rPr>
          <w:rStyle w:val="ECCParagraph"/>
        </w:rPr>
      </w:pPr>
      <w:r w:rsidRPr="009456D8">
        <w:rPr>
          <w:rStyle w:val="ECCParagraph"/>
        </w:rPr>
        <w:t>34.5 dB</w:t>
      </w:r>
      <w:r w:rsidR="00AC4837" w:rsidRPr="009456D8">
        <w:rPr>
          <w:rStyle w:val="ECCParagraph"/>
        </w:rPr>
        <w:t>(</w:t>
      </w:r>
      <w:r w:rsidRPr="009456D8">
        <w:rPr>
          <w:rStyle w:val="ECCParagraph"/>
        </w:rPr>
        <w:t>µV/m</w:t>
      </w:r>
      <w:r w:rsidR="00AC4837" w:rsidRPr="009456D8">
        <w:rPr>
          <w:rStyle w:val="ECCParagraph"/>
        </w:rPr>
        <w:t>)</w:t>
      </w:r>
      <w:r w:rsidRPr="009456D8">
        <w:rPr>
          <w:rStyle w:val="ECCParagraph"/>
        </w:rPr>
        <w:t>/100 MHz for urban environment</w:t>
      </w:r>
      <w:r w:rsidR="00AC4837" w:rsidRPr="009456D8">
        <w:rPr>
          <w:rStyle w:val="ECCParagraph"/>
        </w:rPr>
        <w:t>;</w:t>
      </w:r>
    </w:p>
    <w:p w14:paraId="6A76D8F7" w14:textId="6F0907E3" w:rsidR="004B21FF" w:rsidRPr="009456D8" w:rsidRDefault="004B21FF" w:rsidP="004B21FF">
      <w:pPr>
        <w:pStyle w:val="ECCBulletsLv1"/>
        <w:rPr>
          <w:rStyle w:val="ECCParagraph"/>
        </w:rPr>
      </w:pPr>
      <w:r w:rsidRPr="009456D8">
        <w:rPr>
          <w:rStyle w:val="ECCParagraph"/>
        </w:rPr>
        <w:t>32.8 dB</w:t>
      </w:r>
      <w:r w:rsidR="00AC4837" w:rsidRPr="009456D8">
        <w:rPr>
          <w:rStyle w:val="ECCParagraph"/>
        </w:rPr>
        <w:t>(</w:t>
      </w:r>
      <w:r w:rsidRPr="009456D8">
        <w:rPr>
          <w:rStyle w:val="ECCParagraph"/>
        </w:rPr>
        <w:t>µV</w:t>
      </w:r>
      <w:r w:rsidR="00DA19D2" w:rsidRPr="009456D8">
        <w:rPr>
          <w:rStyle w:val="ECCParagraph"/>
        </w:rPr>
        <w:t>/m</w:t>
      </w:r>
      <w:r w:rsidR="00AC4837" w:rsidRPr="009456D8">
        <w:rPr>
          <w:rStyle w:val="ECCParagraph"/>
        </w:rPr>
        <w:t>)</w:t>
      </w:r>
      <w:r w:rsidR="00DA19D2" w:rsidRPr="009456D8">
        <w:rPr>
          <w:rStyle w:val="ECCParagraph"/>
        </w:rPr>
        <w:t xml:space="preserve">/100 MHz </w:t>
      </w:r>
      <w:r w:rsidRPr="009456D8">
        <w:rPr>
          <w:rStyle w:val="ECCParagraph"/>
        </w:rPr>
        <w:t>for suburban environment</w:t>
      </w:r>
      <w:r w:rsidR="00AC4837" w:rsidRPr="009456D8">
        <w:rPr>
          <w:rStyle w:val="ECCParagraph"/>
        </w:rPr>
        <w:t>;</w:t>
      </w:r>
    </w:p>
    <w:p w14:paraId="470202FB" w14:textId="21B8EB2E" w:rsidR="004B21FF" w:rsidRPr="009456D8" w:rsidRDefault="004B21FF" w:rsidP="004B21FF">
      <w:pPr>
        <w:pStyle w:val="ECCBulletsLv1"/>
        <w:rPr>
          <w:rStyle w:val="ECCParagraph"/>
        </w:rPr>
      </w:pPr>
      <w:r w:rsidRPr="009456D8">
        <w:rPr>
          <w:rStyle w:val="ECCParagraph"/>
        </w:rPr>
        <w:t>32.2 dB</w:t>
      </w:r>
      <w:r w:rsidR="00AC4837" w:rsidRPr="009456D8">
        <w:rPr>
          <w:rStyle w:val="ECCParagraph"/>
        </w:rPr>
        <w:t>(</w:t>
      </w:r>
      <w:r w:rsidRPr="009456D8">
        <w:rPr>
          <w:rStyle w:val="ECCParagraph"/>
        </w:rPr>
        <w:t>µV/</w:t>
      </w:r>
      <w:r w:rsidR="00DA19D2" w:rsidRPr="009456D8">
        <w:rPr>
          <w:rStyle w:val="ECCParagraph"/>
        </w:rPr>
        <w:t>/m</w:t>
      </w:r>
      <w:r w:rsidR="00AC4837" w:rsidRPr="009456D8">
        <w:rPr>
          <w:rStyle w:val="ECCParagraph"/>
        </w:rPr>
        <w:t>)</w:t>
      </w:r>
      <w:r w:rsidR="00DA19D2" w:rsidRPr="009456D8">
        <w:rPr>
          <w:rStyle w:val="ECCParagraph"/>
        </w:rPr>
        <w:t xml:space="preserve">/100 MHz </w:t>
      </w:r>
      <w:r w:rsidRPr="009456D8">
        <w:rPr>
          <w:rStyle w:val="ECCParagraph"/>
        </w:rPr>
        <w:t>for rural environment</w:t>
      </w:r>
      <w:r w:rsidR="00AC4837" w:rsidRPr="009456D8">
        <w:rPr>
          <w:rStyle w:val="ECCParagraph"/>
        </w:rPr>
        <w:t>.</w:t>
      </w:r>
    </w:p>
    <w:p w14:paraId="17FFE0F0" w14:textId="0AB3B54B" w:rsidR="00B33D78" w:rsidRPr="009456D8" w:rsidRDefault="00B33D78" w:rsidP="00EA6D80">
      <w:pPr>
        <w:rPr>
          <w:rStyle w:val="ECCParagraph"/>
        </w:rPr>
      </w:pPr>
      <w:r w:rsidRPr="009456D8">
        <w:rPr>
          <w:rStyle w:val="ECCParagraph"/>
        </w:rPr>
        <w:t xml:space="preserve">The coordination process is to be decided at national level on a </w:t>
      </w:r>
      <w:r w:rsidR="009324C0" w:rsidRPr="009456D8">
        <w:rPr>
          <w:rStyle w:val="ECCParagraph"/>
        </w:rPr>
        <w:t>case-by-case</w:t>
      </w:r>
      <w:r w:rsidRPr="009456D8">
        <w:rPr>
          <w:rStyle w:val="ECCParagraph"/>
        </w:rPr>
        <w:t xml:space="preserve"> basis.</w:t>
      </w:r>
    </w:p>
    <w:p w14:paraId="4E65087D" w14:textId="06B662A0" w:rsidR="00B33D78" w:rsidRPr="009456D8" w:rsidRDefault="00B33D78" w:rsidP="00EA6D80">
      <w:pPr>
        <w:rPr>
          <w:rStyle w:val="ECCParagraph"/>
        </w:rPr>
      </w:pPr>
      <w:r w:rsidRPr="009456D8">
        <w:rPr>
          <w:rStyle w:val="ECCParagraph"/>
        </w:rPr>
        <w:t>The following technical conditions are proposed to facilitate reduc</w:t>
      </w:r>
      <w:r w:rsidR="004B21FF" w:rsidRPr="009456D8">
        <w:rPr>
          <w:rStyle w:val="ECCParagraph"/>
        </w:rPr>
        <w:t>ing</w:t>
      </w:r>
      <w:r w:rsidRPr="009456D8">
        <w:rPr>
          <w:rStyle w:val="ECCParagraph"/>
        </w:rPr>
        <w:t xml:space="preserve"> the number of coordination cases:</w:t>
      </w:r>
    </w:p>
    <w:p w14:paraId="1503912F" w14:textId="7210B7DB" w:rsidR="00B33D78" w:rsidRPr="009456D8" w:rsidRDefault="00213342" w:rsidP="00797223">
      <w:pPr>
        <w:pStyle w:val="Caption"/>
        <w:keepNext/>
        <w:rPr>
          <w:rStyle w:val="ECCParagraph"/>
        </w:rPr>
      </w:pPr>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48</w:t>
      </w:r>
      <w:r w:rsidRPr="009456D8">
        <w:rPr>
          <w:rStyle w:val="ECCParagraph"/>
        </w:rPr>
        <w:fldChar w:fldCharType="end"/>
      </w:r>
      <w:r w:rsidRPr="009456D8">
        <w:rPr>
          <w:rStyle w:val="ECCParagraph"/>
        </w:rPr>
        <w:t xml:space="preserve">: </w:t>
      </w:r>
      <w:r w:rsidR="00B33D78" w:rsidRPr="009456D8">
        <w:rPr>
          <w:rStyle w:val="ECCParagraph"/>
        </w:rPr>
        <w:t xml:space="preserve">WBB LP </w:t>
      </w:r>
      <w:r w:rsidR="002806AA" w:rsidRPr="009456D8">
        <w:rPr>
          <w:rStyle w:val="ECCParagraph"/>
        </w:rPr>
        <w:t>n</w:t>
      </w:r>
      <w:r w:rsidR="00B33D78" w:rsidRPr="009456D8">
        <w:rPr>
          <w:rStyle w:val="ECCParagraph"/>
        </w:rPr>
        <w:t>on-AAS BS</w:t>
      </w:r>
    </w:p>
    <w:tbl>
      <w:tblPr>
        <w:tblStyle w:val="ECCTable-redheader"/>
        <w:tblW w:w="9274" w:type="dxa"/>
        <w:tblInd w:w="0" w:type="dxa"/>
        <w:tblLook w:val="04A0" w:firstRow="1" w:lastRow="0" w:firstColumn="1" w:lastColumn="0" w:noHBand="0" w:noVBand="1"/>
      </w:tblPr>
      <w:tblGrid>
        <w:gridCol w:w="1325"/>
        <w:gridCol w:w="2682"/>
        <w:gridCol w:w="2446"/>
        <w:gridCol w:w="2821"/>
      </w:tblGrid>
      <w:tr w:rsidR="00B33D78" w:rsidRPr="009456D8" w14:paraId="0529E148" w14:textId="77777777" w:rsidTr="00797223">
        <w:trPr>
          <w:cnfStyle w:val="100000000000" w:firstRow="1" w:lastRow="0" w:firstColumn="0" w:lastColumn="0" w:oddVBand="0" w:evenVBand="0" w:oddHBand="0" w:evenHBand="0" w:firstRowFirstColumn="0" w:firstRowLastColumn="0" w:lastRowFirstColumn="0" w:lastRowLastColumn="0"/>
        </w:trPr>
        <w:tc>
          <w:tcPr>
            <w:tcW w:w="0" w:type="dxa"/>
          </w:tcPr>
          <w:p w14:paraId="44E56F85" w14:textId="77777777" w:rsidR="00B33D78" w:rsidRPr="009456D8" w:rsidRDefault="00B33D78" w:rsidP="00797223">
            <w:pPr>
              <w:keepNext/>
              <w:keepLines/>
              <w:rPr>
                <w:rStyle w:val="ECCParagraph"/>
              </w:rPr>
            </w:pPr>
            <w:r w:rsidRPr="009456D8">
              <w:rPr>
                <w:rStyle w:val="ECCParagraph"/>
              </w:rPr>
              <w:t>Frequency range</w:t>
            </w:r>
          </w:p>
        </w:tc>
        <w:tc>
          <w:tcPr>
            <w:tcW w:w="2487" w:type="dxa"/>
          </w:tcPr>
          <w:p w14:paraId="30F42B0B" w14:textId="77777777" w:rsidR="00B33D78" w:rsidRPr="009456D8" w:rsidRDefault="00B33D78" w:rsidP="00797223">
            <w:pPr>
              <w:keepNext/>
              <w:keepLines/>
              <w:spacing w:after="0"/>
              <w:rPr>
                <w:rStyle w:val="ECCParagraph"/>
              </w:rPr>
            </w:pPr>
            <w:r w:rsidRPr="009456D8">
              <w:rPr>
                <w:rStyle w:val="ECCParagraph"/>
              </w:rPr>
              <w:t>OOBE</w:t>
            </w:r>
          </w:p>
          <w:p w14:paraId="222403CA" w14:textId="77777777" w:rsidR="00B33D78" w:rsidRPr="009456D8" w:rsidRDefault="00B33D78" w:rsidP="00797223">
            <w:pPr>
              <w:keepNext/>
              <w:keepLines/>
              <w:spacing w:before="0"/>
              <w:rPr>
                <w:rStyle w:val="ECCParagraph"/>
              </w:rPr>
            </w:pPr>
            <w:r w:rsidRPr="009456D8">
              <w:rPr>
                <w:rStyle w:val="ECCParagraph"/>
              </w:rPr>
              <w:t>&lt;3800 MHz</w:t>
            </w:r>
          </w:p>
        </w:tc>
        <w:tc>
          <w:tcPr>
            <w:tcW w:w="2268" w:type="dxa"/>
          </w:tcPr>
          <w:p w14:paraId="5AB21819" w14:textId="77777777" w:rsidR="00B33D78" w:rsidRPr="009456D8" w:rsidRDefault="00B33D78" w:rsidP="00797223">
            <w:pPr>
              <w:keepNext/>
              <w:keepLines/>
              <w:rPr>
                <w:rStyle w:val="ECCParagraph"/>
              </w:rPr>
            </w:pPr>
            <w:r w:rsidRPr="009456D8">
              <w:rPr>
                <w:rStyle w:val="ECCParagraph"/>
              </w:rPr>
              <w:t>In-block Power</w:t>
            </w:r>
          </w:p>
        </w:tc>
        <w:tc>
          <w:tcPr>
            <w:tcW w:w="2616" w:type="dxa"/>
          </w:tcPr>
          <w:p w14:paraId="7D536E5D" w14:textId="77777777" w:rsidR="00B33D78" w:rsidRPr="009456D8" w:rsidRDefault="00B33D78" w:rsidP="00797223">
            <w:pPr>
              <w:keepNext/>
              <w:keepLines/>
              <w:spacing w:after="0"/>
              <w:rPr>
                <w:rStyle w:val="ECCParagraph"/>
              </w:rPr>
            </w:pPr>
            <w:r w:rsidRPr="009456D8">
              <w:rPr>
                <w:rStyle w:val="ECCParagraph"/>
              </w:rPr>
              <w:t>Receiver blocking</w:t>
            </w:r>
          </w:p>
          <w:p w14:paraId="04BDEC96" w14:textId="77777777" w:rsidR="00B33D78" w:rsidRPr="009456D8" w:rsidRDefault="00B33D78" w:rsidP="00797223">
            <w:pPr>
              <w:keepNext/>
              <w:keepLines/>
              <w:spacing w:before="0"/>
              <w:rPr>
                <w:rStyle w:val="ECCParagraph"/>
              </w:rPr>
            </w:pPr>
            <w:r w:rsidRPr="009456D8">
              <w:rPr>
                <w:rStyle w:val="ECCParagraph"/>
              </w:rPr>
              <w:t>&lt;3800 MHz</w:t>
            </w:r>
          </w:p>
        </w:tc>
      </w:tr>
      <w:tr w:rsidR="00B33D78" w:rsidRPr="009456D8" w14:paraId="1D355E74" w14:textId="77777777" w:rsidTr="00797223">
        <w:tc>
          <w:tcPr>
            <w:tcW w:w="0" w:type="dxa"/>
          </w:tcPr>
          <w:p w14:paraId="32B42FC5" w14:textId="77777777" w:rsidR="00B33D78" w:rsidRPr="009456D8" w:rsidRDefault="00B33D78" w:rsidP="00797223">
            <w:pPr>
              <w:keepNext/>
              <w:keepLines/>
              <w:rPr>
                <w:rStyle w:val="ECCParagraph"/>
              </w:rPr>
            </w:pPr>
            <w:r w:rsidRPr="009456D8">
              <w:rPr>
                <w:rStyle w:val="ECCParagraph"/>
              </w:rPr>
              <w:t>3800-4200 MHz</w:t>
            </w:r>
          </w:p>
        </w:tc>
        <w:tc>
          <w:tcPr>
            <w:tcW w:w="2487" w:type="dxa"/>
          </w:tcPr>
          <w:p w14:paraId="45995D47" w14:textId="77777777" w:rsidR="00B33D78" w:rsidRPr="009456D8" w:rsidRDefault="00B33D78" w:rsidP="00797223">
            <w:pPr>
              <w:keepNext/>
              <w:keepLines/>
              <w:rPr>
                <w:rStyle w:val="ECCParagraph"/>
              </w:rPr>
            </w:pPr>
            <w:r w:rsidRPr="009456D8">
              <w:rPr>
                <w:rStyle w:val="ECCParagraph"/>
              </w:rPr>
              <w:t>-45 dBm/MHz conducted</w:t>
            </w:r>
          </w:p>
        </w:tc>
        <w:tc>
          <w:tcPr>
            <w:tcW w:w="2268" w:type="dxa"/>
          </w:tcPr>
          <w:p w14:paraId="279C35ED" w14:textId="1EF8D67D" w:rsidR="00B33D78" w:rsidRPr="009456D8" w:rsidRDefault="00B33D78" w:rsidP="00797223">
            <w:pPr>
              <w:keepNext/>
              <w:keepLines/>
              <w:jc w:val="left"/>
              <w:rPr>
                <w:rStyle w:val="ECCParagraph"/>
                <w:lang w:eastAsia="en-US"/>
              </w:rPr>
            </w:pPr>
            <w:r w:rsidRPr="009456D8">
              <w:rPr>
                <w:rStyle w:val="ECCParagraph"/>
              </w:rPr>
              <w:t xml:space="preserve">31 dBm/100 MHz </w:t>
            </w:r>
            <w:r w:rsidR="00C7695B" w:rsidRPr="0051547E">
              <w:rPr>
                <w:rStyle w:val="ECCParagraph"/>
                <w:i/>
                <w:iCs/>
              </w:rPr>
              <w:t>e.i.r.p.</w:t>
            </w:r>
            <w:r w:rsidR="00C7695B">
              <w:rPr>
                <w:rStyle w:val="ECCParagraph"/>
              </w:rPr>
              <w:t xml:space="preserve"> </w:t>
            </w:r>
          </w:p>
        </w:tc>
        <w:tc>
          <w:tcPr>
            <w:tcW w:w="2616" w:type="dxa"/>
          </w:tcPr>
          <w:p w14:paraId="2ECD835D" w14:textId="066A4CEA" w:rsidR="00B33D78" w:rsidRPr="009456D8" w:rsidRDefault="00B33D78" w:rsidP="00797223">
            <w:pPr>
              <w:keepNext/>
              <w:keepLines/>
              <w:jc w:val="left"/>
              <w:rPr>
                <w:rStyle w:val="ECCParagraph"/>
                <w:lang w:eastAsia="en-US"/>
              </w:rPr>
            </w:pPr>
            <w:r w:rsidRPr="009456D8">
              <w:rPr>
                <w:rStyle w:val="ECCParagraph"/>
              </w:rPr>
              <w:t xml:space="preserve">-15 dBm at 6 dB </w:t>
            </w:r>
            <w:r w:rsidR="000859D5" w:rsidRPr="009456D8">
              <w:rPr>
                <w:rStyle w:val="ECCParagraph"/>
              </w:rPr>
              <w:t>desensitisation</w:t>
            </w:r>
          </w:p>
        </w:tc>
      </w:tr>
    </w:tbl>
    <w:p w14:paraId="16902BA0" w14:textId="37156654" w:rsidR="00B33D78" w:rsidRPr="009456D8" w:rsidRDefault="00213342" w:rsidP="00EA6D80">
      <w:pPr>
        <w:pStyle w:val="Caption"/>
        <w:rPr>
          <w:rStyle w:val="ECCParagraph"/>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49</w:t>
      </w:r>
      <w:r w:rsidRPr="009456D8">
        <w:rPr>
          <w:rStyle w:val="ECCParagraph"/>
        </w:rPr>
        <w:fldChar w:fldCharType="end"/>
      </w:r>
      <w:r w:rsidRPr="009456D8">
        <w:rPr>
          <w:rStyle w:val="ECCParagraph"/>
        </w:rPr>
        <w:t xml:space="preserve">: </w:t>
      </w:r>
      <w:r w:rsidR="00B33D78" w:rsidRPr="009456D8">
        <w:rPr>
          <w:rStyle w:val="ECCParagraph"/>
        </w:rPr>
        <w:t>WBB MP Non-AAS and AAS BS</w:t>
      </w:r>
    </w:p>
    <w:tbl>
      <w:tblPr>
        <w:tblStyle w:val="ECCTable-redheader"/>
        <w:tblW w:w="9274" w:type="dxa"/>
        <w:tblInd w:w="0" w:type="dxa"/>
        <w:tblLook w:val="04A0" w:firstRow="1" w:lastRow="0" w:firstColumn="1" w:lastColumn="0" w:noHBand="0" w:noVBand="1"/>
      </w:tblPr>
      <w:tblGrid>
        <w:gridCol w:w="1271"/>
        <w:gridCol w:w="3544"/>
        <w:gridCol w:w="2410"/>
        <w:gridCol w:w="2049"/>
      </w:tblGrid>
      <w:tr w:rsidR="00B33D78" w:rsidRPr="009456D8" w14:paraId="427A3446" w14:textId="77777777" w:rsidTr="00B63EC2">
        <w:trPr>
          <w:cnfStyle w:val="100000000000" w:firstRow="1" w:lastRow="0" w:firstColumn="0" w:lastColumn="0" w:oddVBand="0" w:evenVBand="0" w:oddHBand="0" w:evenHBand="0" w:firstRowFirstColumn="0" w:firstRowLastColumn="0" w:lastRowFirstColumn="0" w:lastRowLastColumn="0"/>
        </w:trPr>
        <w:tc>
          <w:tcPr>
            <w:tcW w:w="1271" w:type="dxa"/>
          </w:tcPr>
          <w:p w14:paraId="33E654D8" w14:textId="77777777" w:rsidR="00B33D78" w:rsidRPr="009456D8" w:rsidRDefault="00B33D78" w:rsidP="00EA6D80">
            <w:pPr>
              <w:rPr>
                <w:rStyle w:val="ECCParagraph"/>
              </w:rPr>
            </w:pPr>
            <w:r w:rsidRPr="009456D8">
              <w:rPr>
                <w:rStyle w:val="ECCParagraph"/>
              </w:rPr>
              <w:t>Frequency range</w:t>
            </w:r>
          </w:p>
        </w:tc>
        <w:tc>
          <w:tcPr>
            <w:tcW w:w="3544" w:type="dxa"/>
          </w:tcPr>
          <w:p w14:paraId="2651B365" w14:textId="77777777" w:rsidR="00B33D78" w:rsidRPr="009456D8" w:rsidRDefault="00B33D78" w:rsidP="00360206">
            <w:pPr>
              <w:spacing w:after="0"/>
              <w:rPr>
                <w:rStyle w:val="ECCParagraph"/>
              </w:rPr>
            </w:pPr>
            <w:r w:rsidRPr="009456D8">
              <w:rPr>
                <w:rStyle w:val="ECCParagraph"/>
              </w:rPr>
              <w:t>OOBE</w:t>
            </w:r>
          </w:p>
          <w:p w14:paraId="275BE3C3" w14:textId="77777777" w:rsidR="00B33D78" w:rsidRPr="009456D8" w:rsidRDefault="00B33D78" w:rsidP="00360206">
            <w:pPr>
              <w:spacing w:before="0"/>
              <w:rPr>
                <w:rStyle w:val="ECCParagraph"/>
              </w:rPr>
            </w:pPr>
            <w:r w:rsidRPr="009456D8">
              <w:rPr>
                <w:rStyle w:val="ECCParagraph"/>
              </w:rPr>
              <w:t>&lt;3800 MHz</w:t>
            </w:r>
          </w:p>
        </w:tc>
        <w:tc>
          <w:tcPr>
            <w:tcW w:w="2410" w:type="dxa"/>
          </w:tcPr>
          <w:p w14:paraId="0B3D80EA" w14:textId="77777777" w:rsidR="00B33D78" w:rsidRPr="009456D8" w:rsidRDefault="00B33D78" w:rsidP="00EA6D80">
            <w:pPr>
              <w:rPr>
                <w:rStyle w:val="ECCParagraph"/>
              </w:rPr>
            </w:pPr>
            <w:r w:rsidRPr="009456D8">
              <w:rPr>
                <w:rStyle w:val="ECCParagraph"/>
              </w:rPr>
              <w:t>In-block Power</w:t>
            </w:r>
          </w:p>
        </w:tc>
        <w:tc>
          <w:tcPr>
            <w:tcW w:w="2049" w:type="dxa"/>
          </w:tcPr>
          <w:p w14:paraId="51875903" w14:textId="77777777" w:rsidR="00B33D78" w:rsidRPr="009456D8" w:rsidRDefault="00B33D78" w:rsidP="00360206">
            <w:pPr>
              <w:spacing w:after="0"/>
              <w:rPr>
                <w:rStyle w:val="ECCParagraph"/>
              </w:rPr>
            </w:pPr>
            <w:r w:rsidRPr="009456D8">
              <w:rPr>
                <w:rStyle w:val="ECCParagraph"/>
              </w:rPr>
              <w:t>Receiver blocking</w:t>
            </w:r>
          </w:p>
          <w:p w14:paraId="506EB748" w14:textId="77777777" w:rsidR="00B33D78" w:rsidRPr="009456D8" w:rsidRDefault="00B33D78" w:rsidP="00360206">
            <w:pPr>
              <w:spacing w:before="0"/>
              <w:rPr>
                <w:rStyle w:val="ECCParagraph"/>
              </w:rPr>
            </w:pPr>
            <w:r w:rsidRPr="009456D8">
              <w:rPr>
                <w:rStyle w:val="ECCParagraph"/>
              </w:rPr>
              <w:t>&lt;3800 MHz</w:t>
            </w:r>
          </w:p>
        </w:tc>
      </w:tr>
      <w:tr w:rsidR="00B33D78" w:rsidRPr="009456D8" w14:paraId="19693F7D" w14:textId="77777777" w:rsidTr="00B63EC2">
        <w:tc>
          <w:tcPr>
            <w:tcW w:w="1271" w:type="dxa"/>
          </w:tcPr>
          <w:p w14:paraId="65344994" w14:textId="77777777" w:rsidR="00B33D78" w:rsidRPr="009456D8" w:rsidRDefault="00B33D78" w:rsidP="00EB4013">
            <w:pPr>
              <w:rPr>
                <w:rStyle w:val="ECCParagraph"/>
              </w:rPr>
            </w:pPr>
            <w:r w:rsidRPr="009456D8">
              <w:rPr>
                <w:rStyle w:val="ECCParagraph"/>
              </w:rPr>
              <w:t>3800-4200 MHz</w:t>
            </w:r>
          </w:p>
        </w:tc>
        <w:tc>
          <w:tcPr>
            <w:tcW w:w="3544" w:type="dxa"/>
          </w:tcPr>
          <w:p w14:paraId="21F79F0A" w14:textId="77777777" w:rsidR="00B33D78" w:rsidRPr="009456D8" w:rsidRDefault="00B33D78" w:rsidP="00EB4013">
            <w:pPr>
              <w:rPr>
                <w:rStyle w:val="ECCParagraph"/>
              </w:rPr>
            </w:pPr>
            <w:r w:rsidRPr="009456D8">
              <w:rPr>
                <w:rStyle w:val="ECCParagraph"/>
              </w:rPr>
              <w:t>-45 dBm/MHz conducted for MP non-AAS BS</w:t>
            </w:r>
          </w:p>
          <w:p w14:paraId="339D082B" w14:textId="77777777" w:rsidR="00B33D78" w:rsidRPr="009456D8" w:rsidRDefault="00B33D78" w:rsidP="00EB4013">
            <w:pPr>
              <w:rPr>
                <w:rStyle w:val="ECCParagraph"/>
              </w:rPr>
            </w:pPr>
          </w:p>
          <w:p w14:paraId="2A4F22AE" w14:textId="77777777" w:rsidR="00B33D78" w:rsidRPr="009456D8" w:rsidRDefault="00B33D78" w:rsidP="00EB4013">
            <w:pPr>
              <w:rPr>
                <w:rStyle w:val="ECCParagraph"/>
              </w:rPr>
            </w:pPr>
            <w:r w:rsidRPr="009456D8">
              <w:rPr>
                <w:rStyle w:val="ECCParagraph"/>
              </w:rPr>
              <w:t>-45 dBm/MHz TRP for MP AAS BS</w:t>
            </w:r>
          </w:p>
        </w:tc>
        <w:tc>
          <w:tcPr>
            <w:tcW w:w="2410" w:type="dxa"/>
          </w:tcPr>
          <w:p w14:paraId="38F22482" w14:textId="55AE647B" w:rsidR="00B33D78" w:rsidRPr="009456D8" w:rsidRDefault="00B33D78" w:rsidP="00EB4013">
            <w:pPr>
              <w:rPr>
                <w:rStyle w:val="ECCParagraph"/>
              </w:rPr>
            </w:pPr>
            <w:r w:rsidRPr="009456D8">
              <w:rPr>
                <w:rStyle w:val="ECCParagraph"/>
              </w:rPr>
              <w:t xml:space="preserve">51 dBm/100 MHz </w:t>
            </w:r>
            <w:r w:rsidR="00C7695B" w:rsidRPr="0051547E">
              <w:rPr>
                <w:rStyle w:val="ECCParagraph"/>
                <w:i/>
                <w:iCs/>
              </w:rPr>
              <w:t>e.i.r.p.</w:t>
            </w:r>
            <w:r w:rsidR="00C7695B">
              <w:rPr>
                <w:rStyle w:val="ECCParagraph"/>
              </w:rPr>
              <w:t xml:space="preserve"> </w:t>
            </w:r>
          </w:p>
        </w:tc>
        <w:tc>
          <w:tcPr>
            <w:tcW w:w="2049" w:type="dxa"/>
          </w:tcPr>
          <w:p w14:paraId="3C6F6B04" w14:textId="1E51A777" w:rsidR="00B33D78" w:rsidRPr="009456D8" w:rsidRDefault="00B33D78" w:rsidP="00797223">
            <w:pPr>
              <w:jc w:val="left"/>
              <w:rPr>
                <w:rStyle w:val="ECCParagraph"/>
                <w:lang w:eastAsia="en-US"/>
              </w:rPr>
            </w:pPr>
            <w:r w:rsidRPr="009456D8">
              <w:rPr>
                <w:rStyle w:val="ECCParagraph"/>
              </w:rPr>
              <w:t xml:space="preserve">-15 dBm at 6 dB </w:t>
            </w:r>
            <w:r w:rsidR="000859D5" w:rsidRPr="009456D8">
              <w:rPr>
                <w:rStyle w:val="ECCParagraph"/>
              </w:rPr>
              <w:t>desensitisation</w:t>
            </w:r>
          </w:p>
        </w:tc>
      </w:tr>
    </w:tbl>
    <w:p w14:paraId="37A0FB8E" w14:textId="7777B1AD" w:rsidR="00130CB9" w:rsidRPr="009456D8" w:rsidRDefault="00130CB9" w:rsidP="00AC4837">
      <w:pPr>
        <w:pStyle w:val="Heading3"/>
        <w:rPr>
          <w:rStyle w:val="ECCParagraph"/>
          <w:rFonts w:eastAsia="Calibri"/>
        </w:rPr>
      </w:pPr>
      <w:bookmarkStart w:id="414" w:name="_Toc155777300"/>
      <w:bookmarkStart w:id="415" w:name="_Toc160031506"/>
      <w:bookmarkStart w:id="416" w:name="_Toc160181072"/>
      <w:bookmarkStart w:id="417" w:name="_Toc172791766"/>
      <w:r w:rsidRPr="009456D8">
        <w:rPr>
          <w:rStyle w:val="ECCParagraph"/>
        </w:rPr>
        <w:t>Study 7 – Adjacent-band co-existence study between WBB LMP and 5G MFCN in unsynchronised operation</w:t>
      </w:r>
      <w:bookmarkEnd w:id="414"/>
      <w:bookmarkEnd w:id="415"/>
      <w:bookmarkEnd w:id="416"/>
      <w:bookmarkEnd w:id="417"/>
    </w:p>
    <w:p w14:paraId="7213A73C" w14:textId="2DE56815" w:rsidR="007E1D00" w:rsidRPr="009456D8" w:rsidRDefault="0087180A" w:rsidP="00EA6D80">
      <w:pPr>
        <w:rPr>
          <w:rStyle w:val="ECCParagraph"/>
        </w:rPr>
      </w:pPr>
      <w:r w:rsidRPr="009456D8">
        <w:rPr>
          <w:rStyle w:val="ECCParagraph"/>
        </w:rPr>
        <w:t>The d</w:t>
      </w:r>
      <w:r w:rsidR="00797C1F" w:rsidRPr="009456D8">
        <w:rPr>
          <w:rStyle w:val="ECCParagraph"/>
        </w:rPr>
        <w:t>etailed study can be found in Attachment 2</w:t>
      </w:r>
      <w:r w:rsidR="001A0D5C" w:rsidRPr="009456D8">
        <w:rPr>
          <w:rStyle w:val="ECCParagraph"/>
        </w:rPr>
        <w:t>1</w:t>
      </w:r>
      <w:r w:rsidR="00F80D7C">
        <w:rPr>
          <w:rStyle w:val="ECCParagraph"/>
        </w:rPr>
        <w:t xml:space="preserve"> </w:t>
      </w:r>
      <w:r w:rsidR="00F80D7C" w:rsidRPr="00B10E31">
        <w:t xml:space="preserve">which is attached to this </w:t>
      </w:r>
      <w:hyperlink r:id="rId55" w:history="1">
        <w:r w:rsidR="00F80D7C">
          <w:rPr>
            <w:rStyle w:val="Hyperlink"/>
          </w:rPr>
          <w:t>Report</w:t>
        </w:r>
      </w:hyperlink>
      <w:r w:rsidR="00797C1F" w:rsidRPr="009456D8">
        <w:rPr>
          <w:rStyle w:val="ECCParagraph"/>
        </w:rPr>
        <w:t>.</w:t>
      </w:r>
    </w:p>
    <w:p w14:paraId="191FAFAD" w14:textId="5C324BB8" w:rsidR="005A3CB8" w:rsidRPr="009456D8" w:rsidRDefault="005A3CB8" w:rsidP="00EA6D80">
      <w:pPr>
        <w:rPr>
          <w:rStyle w:val="ECCParagraph"/>
        </w:rPr>
      </w:pPr>
      <w:r w:rsidRPr="009456D8">
        <w:rPr>
          <w:rStyle w:val="ECCParagraph"/>
        </w:rPr>
        <w:t xml:space="preserve">In this study a </w:t>
      </w:r>
      <w:r w:rsidR="00933172" w:rsidRPr="009456D8">
        <w:rPr>
          <w:rStyle w:val="ECCParagraph"/>
        </w:rPr>
        <w:t>Monte</w:t>
      </w:r>
      <w:r w:rsidRPr="009456D8">
        <w:rPr>
          <w:rStyle w:val="ECCParagraph"/>
        </w:rPr>
        <w:t>-Carlo analysis is performed using SEAMCAT to analyse coexistence conditions between unsynchroni</w:t>
      </w:r>
      <w:r w:rsidR="000969E6" w:rsidRPr="009456D8">
        <w:rPr>
          <w:rStyle w:val="ECCParagraph"/>
        </w:rPr>
        <w:t>s</w:t>
      </w:r>
      <w:r w:rsidRPr="009456D8">
        <w:rPr>
          <w:rStyle w:val="ECCParagraph"/>
        </w:rPr>
        <w:t>ed WBB LMP and MFCN below 3800 MHz. A single WBB LMP BS (non-AAS / AAS) is placed in LOS of a 5G MFCN BS (AAS / non-AAS). Appropriate antenna pattern and down tilt considered as in agreed parameters. Minimum separation distance of 100 m between the WBB LMP BS and the 5G MFCN BS is assumed considering the dense urban</w:t>
      </w:r>
      <w:r w:rsidR="00BC2805" w:rsidRPr="009456D8">
        <w:rPr>
          <w:rStyle w:val="ECCParagraph"/>
        </w:rPr>
        <w:t xml:space="preserve"> and</w:t>
      </w:r>
      <w:r w:rsidRPr="009456D8">
        <w:rPr>
          <w:rStyle w:val="ECCParagraph"/>
        </w:rPr>
        <w:t xml:space="preserve"> suburban environment</w:t>
      </w:r>
      <w:r w:rsidR="00BC2805" w:rsidRPr="009456D8">
        <w:rPr>
          <w:rStyle w:val="ECCParagraph"/>
        </w:rPr>
        <w:t>s</w:t>
      </w:r>
      <w:r w:rsidRPr="009456D8">
        <w:rPr>
          <w:rStyle w:val="ECCParagraph"/>
        </w:rPr>
        <w:t xml:space="preserve"> The distance between the BS is incrementally increased until uplink throughput loss at 5G MFCN BS is less than 5%. Furthermore, effect of strict block edge mask (BEM), guard band and in-block power reduction are also analysed for better coexistence.</w:t>
      </w:r>
    </w:p>
    <w:p w14:paraId="6FA34A79" w14:textId="2190223A" w:rsidR="005A3CB8" w:rsidRPr="009456D8" w:rsidRDefault="005A3CB8" w:rsidP="00EA6D80">
      <w:pPr>
        <w:rPr>
          <w:rStyle w:val="ECCParagraph"/>
        </w:rPr>
      </w:pPr>
      <w:r w:rsidRPr="009456D8">
        <w:rPr>
          <w:rStyle w:val="ECCParagraph"/>
        </w:rPr>
        <w:t>The study results shows that adjacent channel unsynchroni</w:t>
      </w:r>
      <w:r w:rsidR="000969E6" w:rsidRPr="009456D8">
        <w:rPr>
          <w:rStyle w:val="ECCParagraph"/>
        </w:rPr>
        <w:t>s</w:t>
      </w:r>
      <w:r w:rsidRPr="009456D8">
        <w:rPr>
          <w:rStyle w:val="ECCParagraph"/>
        </w:rPr>
        <w:t xml:space="preserve">ed coexistence between outdoor MFCN below 3800 MHz and WBB LMP above 3800 MHz is quite challenging as technical conditions will be too restrictive. </w:t>
      </w:r>
    </w:p>
    <w:p w14:paraId="666D00DC" w14:textId="77777777" w:rsidR="005A3CB8" w:rsidRPr="009456D8" w:rsidRDefault="005A3CB8" w:rsidP="00EA6D80">
      <w:pPr>
        <w:rPr>
          <w:rStyle w:val="ECCParagraph"/>
        </w:rPr>
      </w:pPr>
      <w:r w:rsidRPr="009456D8">
        <w:rPr>
          <w:rStyle w:val="ECCParagraph"/>
        </w:rPr>
        <w:t>Separation distance of at least 10km is needed between MFCN and WBB MP networks to keep the interference level &lt; 5% in MFCN UL throughput. The study also shows that by defining only a strict BEM will not solve the problem, blocking impact from WBB LMP systems also needs to be considered for which guard band of at least 60 MHz is needed between the two networks.</w:t>
      </w:r>
    </w:p>
    <w:p w14:paraId="7EC6F054" w14:textId="317DDCF8" w:rsidR="005A3CB8" w:rsidRPr="009456D8" w:rsidRDefault="005A3CB8" w:rsidP="00EA6D80">
      <w:pPr>
        <w:rPr>
          <w:rStyle w:val="ECCParagraph"/>
        </w:rPr>
      </w:pPr>
      <w:r w:rsidRPr="009456D8">
        <w:rPr>
          <w:rStyle w:val="ECCParagraph"/>
        </w:rPr>
        <w:t>The impact of MFCN macro-BS interference towards unsynchroni</w:t>
      </w:r>
      <w:r w:rsidR="000969E6" w:rsidRPr="009456D8">
        <w:rPr>
          <w:rStyle w:val="ECCParagraph"/>
        </w:rPr>
        <w:t>s</w:t>
      </w:r>
      <w:r w:rsidRPr="009456D8">
        <w:rPr>
          <w:rStyle w:val="ECCParagraph"/>
        </w:rPr>
        <w:t>ed WBB LMP BS is not analysed in this study. However, considering the high power of macro-BS the separation distance could be considerably large to achieve the desirable quality of service in a WBB LMP network depending upon the use case</w:t>
      </w:r>
    </w:p>
    <w:p w14:paraId="30FEC2BF" w14:textId="7A8991E0" w:rsidR="005A3CB8" w:rsidRPr="009456D8" w:rsidRDefault="005A3CB8" w:rsidP="00EA6D80">
      <w:pPr>
        <w:rPr>
          <w:rStyle w:val="ECCParagraph"/>
        </w:rPr>
      </w:pPr>
      <w:r w:rsidRPr="009456D8">
        <w:rPr>
          <w:rStyle w:val="ECCParagraph"/>
        </w:rPr>
        <w:t>For efficient use of spectrum synchroni</w:t>
      </w:r>
      <w:r w:rsidR="00BC2805" w:rsidRPr="009456D8">
        <w:rPr>
          <w:rStyle w:val="ECCParagraph"/>
        </w:rPr>
        <w:t>s</w:t>
      </w:r>
      <w:r w:rsidRPr="009456D8">
        <w:rPr>
          <w:rStyle w:val="ECCParagraph"/>
        </w:rPr>
        <w:t>e</w:t>
      </w:r>
      <w:r w:rsidR="002350D5" w:rsidRPr="009456D8">
        <w:rPr>
          <w:rStyle w:val="ECCParagraph"/>
        </w:rPr>
        <w:t>d</w:t>
      </w:r>
      <w:r w:rsidRPr="009456D8">
        <w:rPr>
          <w:rStyle w:val="ECCParagraph"/>
        </w:rPr>
        <w:t xml:space="preserve"> operation seems a better option in case enough geographical or frequency separation is not available.</w:t>
      </w:r>
    </w:p>
    <w:p w14:paraId="1B1BE411" w14:textId="77777777" w:rsidR="00B33D78" w:rsidRPr="009456D8" w:rsidRDefault="00B33D78" w:rsidP="00EA6D80">
      <w:pPr>
        <w:rPr>
          <w:rStyle w:val="ECCParagraph"/>
        </w:rPr>
      </w:pPr>
      <w:r w:rsidRPr="009456D8">
        <w:rPr>
          <w:rStyle w:val="ECCParagraph"/>
        </w:rPr>
        <w:t>The interference from 5G MFCN to WBB LMP was not studied.</w:t>
      </w:r>
    </w:p>
    <w:p w14:paraId="18090F9C" w14:textId="021506C8" w:rsidR="00B33D78" w:rsidRPr="009456D8" w:rsidRDefault="00B33D78" w:rsidP="00EA6D80">
      <w:pPr>
        <w:rPr>
          <w:rStyle w:val="ECCParagraph"/>
        </w:rPr>
      </w:pPr>
      <w:r w:rsidRPr="009456D8">
        <w:rPr>
          <w:rStyle w:val="ECCParagraph"/>
        </w:rPr>
        <w:t xml:space="preserve">The conclusions of </w:t>
      </w:r>
      <w:r w:rsidR="00753DDD" w:rsidRPr="009456D8">
        <w:rPr>
          <w:rStyle w:val="ECCParagraph"/>
        </w:rPr>
        <w:t>this study</w:t>
      </w:r>
      <w:r w:rsidRPr="009456D8">
        <w:rPr>
          <w:rStyle w:val="ECCParagraph"/>
        </w:rPr>
        <w:t xml:space="preserve"> based on 100</w:t>
      </w:r>
      <w:r w:rsidR="007F43E2" w:rsidRPr="009456D8">
        <w:rPr>
          <w:rStyle w:val="ECCParagraph"/>
        </w:rPr>
        <w:t xml:space="preserve"> </w:t>
      </w:r>
      <w:r w:rsidRPr="009456D8">
        <w:rPr>
          <w:rStyle w:val="ECCParagraph"/>
        </w:rPr>
        <w:t>m separation distance and 5% 5G MFCN (AAS BS) UL throughput loss can be summari</w:t>
      </w:r>
      <w:r w:rsidR="000969E6" w:rsidRPr="009456D8">
        <w:rPr>
          <w:rStyle w:val="ECCParagraph"/>
        </w:rPr>
        <w:t>s</w:t>
      </w:r>
      <w:r w:rsidRPr="009456D8">
        <w:rPr>
          <w:rStyle w:val="ECCParagraph"/>
        </w:rPr>
        <w:t>ed as:</w:t>
      </w:r>
    </w:p>
    <w:p w14:paraId="1235EFE7" w14:textId="7BB1EB36" w:rsidR="00B33D78" w:rsidRPr="009456D8" w:rsidRDefault="00D83D5E" w:rsidP="00797223">
      <w:pPr>
        <w:pStyle w:val="Caption"/>
        <w:keepNext/>
        <w:rPr>
          <w:rStyle w:val="ECCParagraph"/>
          <w:rFonts w:eastAsia="Calibri"/>
        </w:rPr>
      </w:pPr>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50</w:t>
      </w:r>
      <w:r w:rsidRPr="009456D8">
        <w:rPr>
          <w:rStyle w:val="ECCParagraph"/>
        </w:rPr>
        <w:fldChar w:fldCharType="end"/>
      </w:r>
      <w:r w:rsidRPr="009456D8">
        <w:rPr>
          <w:rStyle w:val="ECCParagraph"/>
        </w:rPr>
        <w:t xml:space="preserve">: </w:t>
      </w:r>
      <w:r w:rsidR="00224E78" w:rsidRPr="009456D8">
        <w:rPr>
          <w:rStyle w:val="ECCParagraph"/>
          <w:rFonts w:eastAsia="Calibri"/>
        </w:rPr>
        <w:t>T</w:t>
      </w:r>
      <w:r w:rsidR="00B33D78" w:rsidRPr="009456D8">
        <w:rPr>
          <w:rStyle w:val="ECCParagraph"/>
          <w:rFonts w:eastAsia="Calibri"/>
        </w:rPr>
        <w:t xml:space="preserve">echnical conditions for WBB LMP </w:t>
      </w:r>
      <w:r w:rsidR="00EE1C69" w:rsidRPr="009456D8">
        <w:rPr>
          <w:rStyle w:val="ECCParagraph"/>
          <w:rFonts w:eastAsia="Calibri"/>
        </w:rPr>
        <w:t>n</w:t>
      </w:r>
      <w:r w:rsidR="00B33D78" w:rsidRPr="009456D8">
        <w:rPr>
          <w:rStyle w:val="ECCParagraph"/>
          <w:rFonts w:eastAsia="Calibri"/>
        </w:rPr>
        <w:t>on-AAS BS</w:t>
      </w:r>
    </w:p>
    <w:tbl>
      <w:tblPr>
        <w:tblStyle w:val="ECCTable-redheader"/>
        <w:tblW w:w="0" w:type="auto"/>
        <w:tblInd w:w="0" w:type="dxa"/>
        <w:tblLook w:val="04A0" w:firstRow="1" w:lastRow="0" w:firstColumn="1" w:lastColumn="0" w:noHBand="0" w:noVBand="1"/>
      </w:tblPr>
      <w:tblGrid>
        <w:gridCol w:w="1838"/>
        <w:gridCol w:w="2268"/>
        <w:gridCol w:w="2687"/>
      </w:tblGrid>
      <w:tr w:rsidR="00B33D78" w:rsidRPr="009456D8" w14:paraId="5CF0D942" w14:textId="77777777" w:rsidTr="00432E65">
        <w:trPr>
          <w:cnfStyle w:val="100000000000" w:firstRow="1" w:lastRow="0" w:firstColumn="0" w:lastColumn="0" w:oddVBand="0" w:evenVBand="0" w:oddHBand="0" w:evenHBand="0" w:firstRowFirstColumn="0" w:firstRowLastColumn="0" w:lastRowFirstColumn="0" w:lastRowLastColumn="0"/>
        </w:trPr>
        <w:tc>
          <w:tcPr>
            <w:tcW w:w="1838" w:type="dxa"/>
          </w:tcPr>
          <w:p w14:paraId="3A412AEA" w14:textId="77777777" w:rsidR="00B33D78" w:rsidRPr="009456D8" w:rsidRDefault="00B33D78" w:rsidP="00797223">
            <w:pPr>
              <w:keepNext/>
              <w:rPr>
                <w:rStyle w:val="ECCParagraph"/>
              </w:rPr>
            </w:pPr>
            <w:r w:rsidRPr="009456D8">
              <w:rPr>
                <w:rStyle w:val="ECCParagraph"/>
              </w:rPr>
              <w:t>Frequency range</w:t>
            </w:r>
          </w:p>
        </w:tc>
        <w:tc>
          <w:tcPr>
            <w:tcW w:w="2268" w:type="dxa"/>
          </w:tcPr>
          <w:p w14:paraId="71181D1C" w14:textId="77777777" w:rsidR="00B33D78" w:rsidRPr="009456D8" w:rsidRDefault="00B33D78" w:rsidP="00797223">
            <w:pPr>
              <w:keepNext/>
              <w:spacing w:after="0"/>
              <w:rPr>
                <w:rStyle w:val="ECCParagraph"/>
              </w:rPr>
            </w:pPr>
            <w:r w:rsidRPr="009456D8">
              <w:rPr>
                <w:rStyle w:val="ECCParagraph"/>
              </w:rPr>
              <w:t>OOBE</w:t>
            </w:r>
          </w:p>
          <w:p w14:paraId="4521ADAA" w14:textId="77777777" w:rsidR="00B33D78" w:rsidRPr="009456D8" w:rsidRDefault="00B33D78" w:rsidP="00797223">
            <w:pPr>
              <w:keepNext/>
              <w:spacing w:before="0"/>
              <w:rPr>
                <w:rStyle w:val="ECCParagraph"/>
              </w:rPr>
            </w:pPr>
            <w:r w:rsidRPr="009456D8">
              <w:rPr>
                <w:rStyle w:val="ECCParagraph"/>
              </w:rPr>
              <w:t>&lt;3800 MHz</w:t>
            </w:r>
          </w:p>
        </w:tc>
        <w:tc>
          <w:tcPr>
            <w:tcW w:w="2687" w:type="dxa"/>
          </w:tcPr>
          <w:p w14:paraId="38101B37" w14:textId="77777777" w:rsidR="00B33D78" w:rsidRPr="009456D8" w:rsidRDefault="00B33D78" w:rsidP="00797223">
            <w:pPr>
              <w:keepNext/>
              <w:rPr>
                <w:rStyle w:val="ECCParagraph"/>
              </w:rPr>
            </w:pPr>
            <w:r w:rsidRPr="009456D8">
              <w:rPr>
                <w:rStyle w:val="ECCParagraph"/>
              </w:rPr>
              <w:t>In-block Power</w:t>
            </w:r>
          </w:p>
        </w:tc>
      </w:tr>
      <w:tr w:rsidR="00B33D78" w:rsidRPr="009456D8" w14:paraId="3166F85C" w14:textId="77777777" w:rsidTr="00432E65">
        <w:tc>
          <w:tcPr>
            <w:tcW w:w="1838" w:type="dxa"/>
          </w:tcPr>
          <w:p w14:paraId="1ECB8F5F" w14:textId="77777777" w:rsidR="00B33D78" w:rsidRPr="009456D8" w:rsidRDefault="00B33D78" w:rsidP="00797223">
            <w:pPr>
              <w:keepNext/>
              <w:rPr>
                <w:rStyle w:val="ECCParagraph"/>
              </w:rPr>
            </w:pPr>
            <w:r w:rsidRPr="009456D8">
              <w:rPr>
                <w:rStyle w:val="ECCParagraph"/>
              </w:rPr>
              <w:t>3800-3860 MHz</w:t>
            </w:r>
          </w:p>
        </w:tc>
        <w:tc>
          <w:tcPr>
            <w:tcW w:w="2268" w:type="dxa"/>
          </w:tcPr>
          <w:p w14:paraId="0247F38D" w14:textId="6C5D3AB6" w:rsidR="00B33D78" w:rsidRPr="009456D8" w:rsidRDefault="00B33D78" w:rsidP="00797223">
            <w:pPr>
              <w:keepNext/>
              <w:rPr>
                <w:rStyle w:val="ECCParagraph"/>
              </w:rPr>
            </w:pPr>
            <w:r w:rsidRPr="009456D8">
              <w:rPr>
                <w:rStyle w:val="ECCParagraph"/>
              </w:rPr>
              <w:t xml:space="preserve">-40 dBm/MHz </w:t>
            </w:r>
            <w:r w:rsidR="00C7695B" w:rsidRPr="0051547E">
              <w:rPr>
                <w:rStyle w:val="ECCParagraph"/>
                <w:i/>
                <w:iCs/>
              </w:rPr>
              <w:t>e.i.r.p.</w:t>
            </w:r>
            <w:r w:rsidR="00C7695B">
              <w:rPr>
                <w:rStyle w:val="ECCParagraph"/>
              </w:rPr>
              <w:t xml:space="preserve"> </w:t>
            </w:r>
          </w:p>
        </w:tc>
        <w:tc>
          <w:tcPr>
            <w:tcW w:w="2687" w:type="dxa"/>
          </w:tcPr>
          <w:p w14:paraId="1D571901" w14:textId="4FA2364D" w:rsidR="00B33D78" w:rsidRPr="009456D8" w:rsidRDefault="00B33D78" w:rsidP="00797223">
            <w:pPr>
              <w:keepNext/>
              <w:rPr>
                <w:rStyle w:val="ECCParagraph"/>
              </w:rPr>
            </w:pPr>
            <w:r w:rsidRPr="009456D8">
              <w:rPr>
                <w:rStyle w:val="ECCParagraph"/>
              </w:rPr>
              <w:t xml:space="preserve">28 dBm/100 MHz </w:t>
            </w:r>
            <w:r w:rsidR="00C7695B" w:rsidRPr="0051547E">
              <w:rPr>
                <w:rStyle w:val="ECCParagraph"/>
                <w:i/>
                <w:iCs/>
              </w:rPr>
              <w:t>e.i.r.p.</w:t>
            </w:r>
            <w:r w:rsidR="00C7695B">
              <w:rPr>
                <w:rStyle w:val="ECCParagraph"/>
              </w:rPr>
              <w:t xml:space="preserve"> </w:t>
            </w:r>
          </w:p>
        </w:tc>
      </w:tr>
      <w:tr w:rsidR="00B33D78" w:rsidRPr="009456D8" w14:paraId="0C24D357" w14:textId="77777777" w:rsidTr="00432E65">
        <w:tc>
          <w:tcPr>
            <w:tcW w:w="1838" w:type="dxa"/>
          </w:tcPr>
          <w:p w14:paraId="5652A65B" w14:textId="77777777" w:rsidR="00B33D78" w:rsidRPr="009456D8" w:rsidRDefault="00B33D78" w:rsidP="00797223">
            <w:pPr>
              <w:keepNext/>
              <w:rPr>
                <w:rStyle w:val="ECCParagraph"/>
              </w:rPr>
            </w:pPr>
            <w:r w:rsidRPr="009456D8">
              <w:rPr>
                <w:rStyle w:val="ECCParagraph"/>
              </w:rPr>
              <w:t>3860-4200 MHz</w:t>
            </w:r>
          </w:p>
        </w:tc>
        <w:tc>
          <w:tcPr>
            <w:tcW w:w="2268" w:type="dxa"/>
          </w:tcPr>
          <w:p w14:paraId="3BC4CF18" w14:textId="1D0A0E41" w:rsidR="00B33D78" w:rsidRPr="009456D8" w:rsidRDefault="00B33D78" w:rsidP="00797223">
            <w:pPr>
              <w:keepNext/>
              <w:rPr>
                <w:rStyle w:val="ECCParagraph"/>
              </w:rPr>
            </w:pPr>
            <w:r w:rsidRPr="009456D8">
              <w:rPr>
                <w:rStyle w:val="ECCParagraph"/>
              </w:rPr>
              <w:t xml:space="preserve">-40 dBm/MHz </w:t>
            </w:r>
            <w:r w:rsidR="00C7695B" w:rsidRPr="0051547E">
              <w:rPr>
                <w:rStyle w:val="ECCParagraph"/>
                <w:i/>
                <w:iCs/>
              </w:rPr>
              <w:t>e.i.r.p.</w:t>
            </w:r>
            <w:r w:rsidR="00C7695B">
              <w:rPr>
                <w:rStyle w:val="ECCParagraph"/>
              </w:rPr>
              <w:t xml:space="preserve"> </w:t>
            </w:r>
          </w:p>
        </w:tc>
        <w:tc>
          <w:tcPr>
            <w:tcW w:w="2687" w:type="dxa"/>
          </w:tcPr>
          <w:p w14:paraId="0849A3FD" w14:textId="25D184C5" w:rsidR="00B33D78" w:rsidRPr="009456D8" w:rsidRDefault="00B33D78" w:rsidP="00797223">
            <w:pPr>
              <w:keepNext/>
              <w:rPr>
                <w:rStyle w:val="ECCParagraph"/>
              </w:rPr>
            </w:pPr>
            <w:r w:rsidRPr="009456D8">
              <w:rPr>
                <w:rStyle w:val="ECCParagraph"/>
              </w:rPr>
              <w:t xml:space="preserve">51 dBm/100 MHz </w:t>
            </w:r>
            <w:r w:rsidR="00C7695B" w:rsidRPr="0051547E">
              <w:rPr>
                <w:rStyle w:val="ECCParagraph"/>
                <w:i/>
                <w:iCs/>
              </w:rPr>
              <w:t>e.i.r.p.</w:t>
            </w:r>
          </w:p>
        </w:tc>
      </w:tr>
    </w:tbl>
    <w:p w14:paraId="7BCC6D72" w14:textId="73997E89" w:rsidR="00B33D78" w:rsidRPr="009456D8" w:rsidRDefault="00D83D5E" w:rsidP="00AC4837">
      <w:pPr>
        <w:pStyle w:val="Caption"/>
        <w:rPr>
          <w:rStyle w:val="ECCParagraph"/>
          <w:rFonts w:eastAsia="Calibri"/>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51</w:t>
      </w:r>
      <w:r w:rsidRPr="009456D8">
        <w:rPr>
          <w:rStyle w:val="ECCParagraph"/>
        </w:rPr>
        <w:fldChar w:fldCharType="end"/>
      </w:r>
      <w:r w:rsidRPr="009456D8">
        <w:rPr>
          <w:rStyle w:val="ECCParagraph"/>
        </w:rPr>
        <w:t xml:space="preserve">: </w:t>
      </w:r>
      <w:r w:rsidR="00224E78" w:rsidRPr="009456D8">
        <w:rPr>
          <w:rStyle w:val="ECCParagraph"/>
          <w:rFonts w:eastAsia="Calibri"/>
        </w:rPr>
        <w:t xml:space="preserve">Technical conditions for </w:t>
      </w:r>
      <w:r w:rsidR="00B33D78" w:rsidRPr="009456D8">
        <w:rPr>
          <w:rStyle w:val="ECCParagraph"/>
          <w:rFonts w:eastAsia="Calibri"/>
        </w:rPr>
        <w:t>WBB MP AAS BS</w:t>
      </w:r>
    </w:p>
    <w:tbl>
      <w:tblPr>
        <w:tblStyle w:val="ECCTable-redheader"/>
        <w:tblW w:w="0" w:type="auto"/>
        <w:tblInd w:w="0" w:type="dxa"/>
        <w:tblLook w:val="04A0" w:firstRow="1" w:lastRow="0" w:firstColumn="1" w:lastColumn="0" w:noHBand="0" w:noVBand="1"/>
      </w:tblPr>
      <w:tblGrid>
        <w:gridCol w:w="1828"/>
        <w:gridCol w:w="2278"/>
        <w:gridCol w:w="2693"/>
      </w:tblGrid>
      <w:tr w:rsidR="00B33D78" w:rsidRPr="009456D8" w14:paraId="1E68E9BB" w14:textId="77777777" w:rsidTr="00432E65">
        <w:trPr>
          <w:cnfStyle w:val="100000000000" w:firstRow="1" w:lastRow="0" w:firstColumn="0" w:lastColumn="0" w:oddVBand="0" w:evenVBand="0" w:oddHBand="0" w:evenHBand="0" w:firstRowFirstColumn="0" w:firstRowLastColumn="0" w:lastRowFirstColumn="0" w:lastRowLastColumn="0"/>
        </w:trPr>
        <w:tc>
          <w:tcPr>
            <w:tcW w:w="0" w:type="auto"/>
          </w:tcPr>
          <w:p w14:paraId="6C8F9B22" w14:textId="77777777" w:rsidR="00B33D78" w:rsidRPr="009456D8" w:rsidRDefault="00B33D78" w:rsidP="00EA6D80">
            <w:pPr>
              <w:rPr>
                <w:rStyle w:val="ECCParagraph"/>
              </w:rPr>
            </w:pPr>
            <w:r w:rsidRPr="009456D8">
              <w:rPr>
                <w:rStyle w:val="ECCParagraph"/>
              </w:rPr>
              <w:t>Frequency range</w:t>
            </w:r>
          </w:p>
        </w:tc>
        <w:tc>
          <w:tcPr>
            <w:tcW w:w="2278" w:type="dxa"/>
          </w:tcPr>
          <w:p w14:paraId="5C3F56C5" w14:textId="77777777" w:rsidR="00B33D78" w:rsidRPr="009456D8" w:rsidRDefault="00B33D78" w:rsidP="00EA6D80">
            <w:pPr>
              <w:rPr>
                <w:rStyle w:val="ECCParagraph"/>
              </w:rPr>
            </w:pPr>
            <w:r w:rsidRPr="009456D8">
              <w:rPr>
                <w:rStyle w:val="ECCParagraph"/>
              </w:rPr>
              <w:t>OOBE</w:t>
            </w:r>
          </w:p>
        </w:tc>
        <w:tc>
          <w:tcPr>
            <w:tcW w:w="2693" w:type="dxa"/>
          </w:tcPr>
          <w:p w14:paraId="04F0A14E" w14:textId="77777777" w:rsidR="00B33D78" w:rsidRPr="009456D8" w:rsidRDefault="00B33D78" w:rsidP="00EA6D80">
            <w:pPr>
              <w:rPr>
                <w:rStyle w:val="ECCParagraph"/>
              </w:rPr>
            </w:pPr>
            <w:r w:rsidRPr="009456D8">
              <w:rPr>
                <w:rStyle w:val="ECCParagraph"/>
              </w:rPr>
              <w:t>In-block Power</w:t>
            </w:r>
          </w:p>
        </w:tc>
      </w:tr>
      <w:tr w:rsidR="00B33D78" w:rsidRPr="009456D8" w14:paraId="3D2BA56C" w14:textId="77777777" w:rsidTr="00432E65">
        <w:tc>
          <w:tcPr>
            <w:tcW w:w="0" w:type="auto"/>
          </w:tcPr>
          <w:p w14:paraId="39DB6DD8" w14:textId="77777777" w:rsidR="00B33D78" w:rsidRPr="009456D8" w:rsidRDefault="00B33D78" w:rsidP="00C554FA">
            <w:pPr>
              <w:rPr>
                <w:rStyle w:val="ECCParagraph"/>
              </w:rPr>
            </w:pPr>
            <w:r w:rsidRPr="009456D8">
              <w:rPr>
                <w:rStyle w:val="ECCParagraph"/>
              </w:rPr>
              <w:t>3800-3860 MHz</w:t>
            </w:r>
          </w:p>
        </w:tc>
        <w:tc>
          <w:tcPr>
            <w:tcW w:w="2278" w:type="dxa"/>
          </w:tcPr>
          <w:p w14:paraId="3211D92D" w14:textId="47F667CE" w:rsidR="00B33D78" w:rsidRPr="009456D8" w:rsidRDefault="00B33D78" w:rsidP="00C554FA">
            <w:pPr>
              <w:rPr>
                <w:rStyle w:val="ECCParagraph"/>
              </w:rPr>
            </w:pPr>
            <w:r w:rsidRPr="009456D8">
              <w:rPr>
                <w:rStyle w:val="ECCParagraph"/>
              </w:rPr>
              <w:t>-43 dBm/5</w:t>
            </w:r>
            <w:r w:rsidR="007F43E2" w:rsidRPr="009456D8">
              <w:rPr>
                <w:rStyle w:val="ECCParagraph"/>
              </w:rPr>
              <w:t xml:space="preserve"> </w:t>
            </w:r>
            <w:r w:rsidRPr="009456D8">
              <w:rPr>
                <w:rStyle w:val="ECCParagraph"/>
              </w:rPr>
              <w:t>MHz TRP</w:t>
            </w:r>
          </w:p>
        </w:tc>
        <w:tc>
          <w:tcPr>
            <w:tcW w:w="2693" w:type="dxa"/>
          </w:tcPr>
          <w:p w14:paraId="71C567CA" w14:textId="4AEFC2A2" w:rsidR="00B33D78" w:rsidRPr="009456D8" w:rsidRDefault="00B33D78" w:rsidP="00C554FA">
            <w:pPr>
              <w:rPr>
                <w:rStyle w:val="ECCParagraph"/>
              </w:rPr>
            </w:pPr>
            <w:r w:rsidRPr="009456D8">
              <w:rPr>
                <w:rStyle w:val="ECCParagraph"/>
              </w:rPr>
              <w:t xml:space="preserve">23.2 dBm/100 MHz </w:t>
            </w:r>
            <w:r w:rsidR="00C7695B" w:rsidRPr="0051547E">
              <w:rPr>
                <w:rStyle w:val="ECCParagraph"/>
                <w:i/>
                <w:iCs/>
              </w:rPr>
              <w:t>e.i.r.p.</w:t>
            </w:r>
            <w:r w:rsidR="00C7695B">
              <w:rPr>
                <w:rStyle w:val="ECCParagraph"/>
              </w:rPr>
              <w:t xml:space="preserve"> </w:t>
            </w:r>
          </w:p>
        </w:tc>
      </w:tr>
      <w:tr w:rsidR="00B33D78" w:rsidRPr="009456D8" w14:paraId="3DC71996" w14:textId="77777777" w:rsidTr="00432E65">
        <w:tc>
          <w:tcPr>
            <w:tcW w:w="0" w:type="auto"/>
          </w:tcPr>
          <w:p w14:paraId="4E75EF95" w14:textId="77777777" w:rsidR="00B33D78" w:rsidRPr="009456D8" w:rsidRDefault="00B33D78" w:rsidP="00C554FA">
            <w:pPr>
              <w:rPr>
                <w:rStyle w:val="ECCParagraph"/>
              </w:rPr>
            </w:pPr>
            <w:r w:rsidRPr="009456D8">
              <w:rPr>
                <w:rStyle w:val="ECCParagraph"/>
              </w:rPr>
              <w:t>3860-4200 MHz</w:t>
            </w:r>
          </w:p>
        </w:tc>
        <w:tc>
          <w:tcPr>
            <w:tcW w:w="2278" w:type="dxa"/>
          </w:tcPr>
          <w:p w14:paraId="1D750EAF" w14:textId="52F93582" w:rsidR="00B33D78" w:rsidRPr="009456D8" w:rsidRDefault="00B33D78" w:rsidP="00C554FA">
            <w:pPr>
              <w:rPr>
                <w:rStyle w:val="ECCParagraph"/>
              </w:rPr>
            </w:pPr>
            <w:r w:rsidRPr="009456D8">
              <w:rPr>
                <w:rStyle w:val="ECCParagraph"/>
              </w:rPr>
              <w:t>-43 dBm/5</w:t>
            </w:r>
            <w:r w:rsidR="007F43E2" w:rsidRPr="009456D8">
              <w:rPr>
                <w:rStyle w:val="ECCParagraph"/>
              </w:rPr>
              <w:t xml:space="preserve"> </w:t>
            </w:r>
            <w:r w:rsidRPr="009456D8">
              <w:rPr>
                <w:rStyle w:val="ECCParagraph"/>
              </w:rPr>
              <w:t>MHz TRP</w:t>
            </w:r>
          </w:p>
        </w:tc>
        <w:tc>
          <w:tcPr>
            <w:tcW w:w="2693" w:type="dxa"/>
          </w:tcPr>
          <w:p w14:paraId="2EC1041A" w14:textId="6B0A9DFC" w:rsidR="00B33D78" w:rsidRPr="009456D8" w:rsidRDefault="00B33D78" w:rsidP="00C554FA">
            <w:pPr>
              <w:rPr>
                <w:rStyle w:val="ECCParagraph"/>
              </w:rPr>
            </w:pPr>
            <w:r w:rsidRPr="009456D8">
              <w:rPr>
                <w:rStyle w:val="ECCParagraph"/>
              </w:rPr>
              <w:t xml:space="preserve">51 dBm/100 MHz </w:t>
            </w:r>
            <w:r w:rsidR="00C7695B" w:rsidRPr="0051547E">
              <w:rPr>
                <w:rStyle w:val="ECCParagraph"/>
                <w:i/>
                <w:iCs/>
              </w:rPr>
              <w:t>e.i.r.p.</w:t>
            </w:r>
          </w:p>
        </w:tc>
      </w:tr>
    </w:tbl>
    <w:p w14:paraId="53BE3007" w14:textId="43A148C0" w:rsidR="00130CB9" w:rsidRPr="009456D8" w:rsidRDefault="00130CB9" w:rsidP="00EA6D80">
      <w:pPr>
        <w:pStyle w:val="Heading3"/>
        <w:rPr>
          <w:rStyle w:val="ECCParagraph"/>
        </w:rPr>
      </w:pPr>
      <w:bookmarkStart w:id="418" w:name="_Toc155777302"/>
      <w:bookmarkStart w:id="419" w:name="_Toc160031507"/>
      <w:bookmarkStart w:id="420" w:name="_Toc160181073"/>
      <w:bookmarkStart w:id="421" w:name="_Toc172791767"/>
      <w:r w:rsidRPr="009456D8">
        <w:rPr>
          <w:rStyle w:val="ECCParagraph"/>
        </w:rPr>
        <w:t>Summary</w:t>
      </w:r>
      <w:bookmarkEnd w:id="418"/>
      <w:bookmarkEnd w:id="419"/>
      <w:bookmarkEnd w:id="420"/>
      <w:bookmarkEnd w:id="421"/>
    </w:p>
    <w:p w14:paraId="2D215A7D" w14:textId="1F38921B" w:rsidR="00A16D42" w:rsidRPr="009456D8" w:rsidRDefault="002D7561" w:rsidP="00EA6D80">
      <w:pPr>
        <w:rPr>
          <w:rStyle w:val="ECCParagraph"/>
        </w:rPr>
      </w:pPr>
      <w:r w:rsidRPr="009456D8">
        <w:rPr>
          <w:rStyle w:val="ECCParagraph"/>
        </w:rPr>
        <w:t xml:space="preserve">The </w:t>
      </w:r>
      <w:r w:rsidR="0029389E" w:rsidRPr="009456D8">
        <w:rPr>
          <w:rStyle w:val="ECCParagraph"/>
        </w:rPr>
        <w:t xml:space="preserve">observations </w:t>
      </w:r>
      <w:r w:rsidRPr="009456D8">
        <w:rPr>
          <w:rStyle w:val="ECCParagraph"/>
        </w:rPr>
        <w:t>drawn from the studies in this Report are strongly correlated to the input assumptions used in the various studies. If local or national circumstances are different from those assumptions e.g. clutter, availability of terrain information</w:t>
      </w:r>
      <w:r w:rsidR="00027D78" w:rsidRPr="009456D8">
        <w:rPr>
          <w:rStyle w:val="ECCParagraph"/>
        </w:rPr>
        <w:t>,</w:t>
      </w:r>
      <w:r w:rsidRPr="009456D8">
        <w:rPr>
          <w:rStyle w:val="ECCParagraph"/>
        </w:rPr>
        <w:t xml:space="preserve"> density of existing and planned/future deployments, </w:t>
      </w:r>
      <w:r w:rsidR="00027D78" w:rsidRPr="009456D8">
        <w:rPr>
          <w:rStyle w:val="ECCParagraph"/>
        </w:rPr>
        <w:t>etc.,</w:t>
      </w:r>
      <w:r w:rsidRPr="009456D8">
        <w:rPr>
          <w:rStyle w:val="ECCParagraph"/>
        </w:rPr>
        <w:t xml:space="preserve"> then different coexiste</w:t>
      </w:r>
      <w:r w:rsidR="001A14B0" w:rsidRPr="009456D8">
        <w:rPr>
          <w:rStyle w:val="ECCParagraph"/>
        </w:rPr>
        <w:t>nce conclusions may be reached.</w:t>
      </w:r>
    </w:p>
    <w:p w14:paraId="73994141" w14:textId="115BC449" w:rsidR="00A16D42" w:rsidRPr="009456D8" w:rsidRDefault="00A16D42" w:rsidP="00EA6D80">
      <w:pPr>
        <w:rPr>
          <w:rStyle w:val="ECCParagraph"/>
        </w:rPr>
      </w:pPr>
      <w:r w:rsidRPr="009456D8">
        <w:rPr>
          <w:rStyle w:val="ECCParagraph"/>
        </w:rPr>
        <w:t>All studies assumed unsynchronised WBB LMP operation with in</w:t>
      </w:r>
      <w:r w:rsidR="00427772" w:rsidRPr="009456D8">
        <w:rPr>
          <w:rStyle w:val="ECCParagraph"/>
        </w:rPr>
        <w:t>-</w:t>
      </w:r>
      <w:r w:rsidRPr="009456D8">
        <w:rPr>
          <w:rStyle w:val="ECCParagraph"/>
        </w:rPr>
        <w:t xml:space="preserve">band </w:t>
      </w:r>
      <w:r w:rsidR="00C7695B" w:rsidRPr="0051547E">
        <w:rPr>
          <w:rStyle w:val="ECCParagraph"/>
          <w:i/>
          <w:iCs/>
        </w:rPr>
        <w:t>e.i.r.p.</w:t>
      </w:r>
      <w:r w:rsidR="00C7695B">
        <w:rPr>
          <w:rStyle w:val="ECCParagraph"/>
        </w:rPr>
        <w:t xml:space="preserve"> </w:t>
      </w:r>
      <w:r w:rsidRPr="009456D8">
        <w:rPr>
          <w:rStyle w:val="ECCParagraph"/>
        </w:rPr>
        <w:t>of up</w:t>
      </w:r>
      <w:r w:rsidR="00427772" w:rsidRPr="009456D8">
        <w:rPr>
          <w:rStyle w:val="ECCParagraph"/>
        </w:rPr>
        <w:t xml:space="preserve"> </w:t>
      </w:r>
      <w:r w:rsidRPr="009456D8">
        <w:rPr>
          <w:rStyle w:val="ECCParagraph"/>
        </w:rPr>
        <w:t>to 31 dBm/100 MHz for WBB LP and up</w:t>
      </w:r>
      <w:r w:rsidR="00427772" w:rsidRPr="009456D8">
        <w:rPr>
          <w:rStyle w:val="ECCParagraph"/>
        </w:rPr>
        <w:t xml:space="preserve"> </w:t>
      </w:r>
      <w:r w:rsidRPr="009456D8">
        <w:rPr>
          <w:rStyle w:val="ECCParagraph"/>
        </w:rPr>
        <w:t xml:space="preserve">to 51 dBm/100 MHz for WBB MP base stations. </w:t>
      </w:r>
    </w:p>
    <w:p w14:paraId="59693E44" w14:textId="77777777" w:rsidR="00A16D42" w:rsidRPr="009456D8" w:rsidRDefault="00A16D42" w:rsidP="00EA6D80">
      <w:pPr>
        <w:rPr>
          <w:rStyle w:val="ECCParagraph"/>
        </w:rPr>
      </w:pPr>
      <w:r w:rsidRPr="009456D8">
        <w:rPr>
          <w:rStyle w:val="ECCParagraph"/>
        </w:rPr>
        <w:t>There are 4 issues identified by the results of the studies:</w:t>
      </w:r>
    </w:p>
    <w:p w14:paraId="3586A706" w14:textId="1E184ADF" w:rsidR="00A16D42" w:rsidRPr="009456D8" w:rsidRDefault="00A16D42" w:rsidP="00EA6D80">
      <w:pPr>
        <w:pStyle w:val="ECCBulletsLv1"/>
        <w:rPr>
          <w:rStyle w:val="ECCParagraph"/>
        </w:rPr>
      </w:pPr>
      <w:r w:rsidRPr="009456D8">
        <w:rPr>
          <w:rStyle w:val="ECCParagraph"/>
        </w:rPr>
        <w:t xml:space="preserve">Issue 1: </w:t>
      </w:r>
      <w:r w:rsidR="00141AF7" w:rsidRPr="009456D8">
        <w:rPr>
          <w:rStyle w:val="ECCParagraph"/>
        </w:rPr>
        <w:t>Possible n</w:t>
      </w:r>
      <w:r w:rsidRPr="009456D8">
        <w:rPr>
          <w:rStyle w:val="ECCParagraph"/>
        </w:rPr>
        <w:t>eed for lower unwanted emission levels for unsynchronised WBB LMPs to protect MFCN below 3.8 GHz</w:t>
      </w:r>
      <w:r w:rsidR="00F93B07">
        <w:rPr>
          <w:rStyle w:val="ECCParagraph"/>
        </w:rPr>
        <w:t>;</w:t>
      </w:r>
    </w:p>
    <w:p w14:paraId="09C24F60" w14:textId="2C110CCC" w:rsidR="00A16D42" w:rsidRPr="009456D8" w:rsidRDefault="00A16D42" w:rsidP="00EA6D80">
      <w:pPr>
        <w:pStyle w:val="ECCBulletsLv1"/>
        <w:rPr>
          <w:rStyle w:val="ECCParagraph"/>
        </w:rPr>
      </w:pPr>
      <w:r w:rsidRPr="009456D8">
        <w:rPr>
          <w:rStyle w:val="ECCParagraph"/>
        </w:rPr>
        <w:t xml:space="preserve">Issue 2: </w:t>
      </w:r>
      <w:r w:rsidR="00141AF7" w:rsidRPr="009456D8">
        <w:rPr>
          <w:rStyle w:val="ECCParagraph"/>
        </w:rPr>
        <w:t>Possible n</w:t>
      </w:r>
      <w:r w:rsidRPr="009456D8">
        <w:rPr>
          <w:rStyle w:val="ECCParagraph"/>
        </w:rPr>
        <w:t>eed for frequency separation for unsynchronised WBB LMPs to protect MFCN below 3.8 GHz due to MFCN receiver blocking, in particular with WBB MP BS</w:t>
      </w:r>
      <w:r w:rsidR="00F93B07">
        <w:rPr>
          <w:rStyle w:val="ECCParagraph"/>
        </w:rPr>
        <w:t>;</w:t>
      </w:r>
    </w:p>
    <w:p w14:paraId="7E6BC035" w14:textId="0885E230" w:rsidR="00A16D42" w:rsidRPr="009456D8" w:rsidRDefault="00A16D42">
      <w:pPr>
        <w:pStyle w:val="ECCBulletsLv1"/>
        <w:rPr>
          <w:rStyle w:val="ECCParagraph"/>
        </w:rPr>
      </w:pPr>
      <w:r w:rsidRPr="009456D8">
        <w:rPr>
          <w:rStyle w:val="ECCParagraph"/>
        </w:rPr>
        <w:t xml:space="preserve">Issue 3: </w:t>
      </w:r>
      <w:r w:rsidR="00141AF7" w:rsidRPr="009456D8">
        <w:rPr>
          <w:rStyle w:val="ECCParagraph"/>
        </w:rPr>
        <w:t>Possible n</w:t>
      </w:r>
      <w:r w:rsidRPr="009456D8">
        <w:rPr>
          <w:rStyle w:val="ECCParagraph"/>
        </w:rPr>
        <w:t xml:space="preserve">eed </w:t>
      </w:r>
      <w:r w:rsidR="0095191F" w:rsidRPr="009456D8">
        <w:rPr>
          <w:rStyle w:val="ECCParagraph"/>
        </w:rPr>
        <w:t>to define better Rx blocking levels below 3.8 GHz in order to ensure they are not impacted by the emissions of MFCN below 3.8 GHz</w:t>
      </w:r>
      <w:r w:rsidR="00F93B07">
        <w:rPr>
          <w:rStyle w:val="ECCParagraph"/>
        </w:rPr>
        <w:t>;</w:t>
      </w:r>
    </w:p>
    <w:p w14:paraId="06B9A326" w14:textId="134311B9" w:rsidR="00A16D42" w:rsidRPr="009456D8" w:rsidRDefault="00A16D42" w:rsidP="00EA6D80">
      <w:pPr>
        <w:pStyle w:val="ECCBulletsLv1"/>
        <w:rPr>
          <w:rStyle w:val="ECCParagraph"/>
        </w:rPr>
      </w:pPr>
      <w:r w:rsidRPr="009456D8">
        <w:rPr>
          <w:rStyle w:val="ECCParagraph"/>
        </w:rPr>
        <w:t xml:space="preserve">Issue 4: </w:t>
      </w:r>
      <w:r w:rsidR="00141AF7" w:rsidRPr="009456D8">
        <w:rPr>
          <w:rStyle w:val="ECCParagraph"/>
        </w:rPr>
        <w:t>Possible n</w:t>
      </w:r>
      <w:r w:rsidRPr="009456D8">
        <w:rPr>
          <w:rStyle w:val="ECCParagraph"/>
        </w:rPr>
        <w:t xml:space="preserve">eed for defining the maximum </w:t>
      </w:r>
      <w:r w:rsidR="00F93B07" w:rsidRPr="0051547E">
        <w:rPr>
          <w:rStyle w:val="ECCParagraph"/>
          <w:i/>
          <w:iCs/>
        </w:rPr>
        <w:t>e.i.r.p.</w:t>
      </w:r>
      <w:r w:rsidRPr="009456D8">
        <w:rPr>
          <w:rStyle w:val="ECCParagraph"/>
        </w:rPr>
        <w:t xml:space="preserve"> for </w:t>
      </w:r>
      <w:r w:rsidR="00141AF7" w:rsidRPr="009456D8">
        <w:rPr>
          <w:rStyle w:val="ECCParagraph"/>
        </w:rPr>
        <w:t xml:space="preserve">fixed </w:t>
      </w:r>
      <w:r w:rsidRPr="009456D8">
        <w:rPr>
          <w:rStyle w:val="ECCParagraph"/>
        </w:rPr>
        <w:t>WBB terminals</w:t>
      </w:r>
      <w:r w:rsidR="00B82EA2">
        <w:rPr>
          <w:rStyle w:val="ECCParagraph"/>
        </w:rPr>
        <w:t>.</w:t>
      </w:r>
    </w:p>
    <w:p w14:paraId="1AB49FE1" w14:textId="0F0BA839" w:rsidR="00A16D42" w:rsidRPr="009456D8" w:rsidRDefault="00A16D42" w:rsidP="00EA6D80">
      <w:pPr>
        <w:rPr>
          <w:rStyle w:val="ECCParagraph"/>
        </w:rPr>
      </w:pPr>
      <w:r w:rsidRPr="009456D8">
        <w:rPr>
          <w:rStyle w:val="ECCParagraph"/>
        </w:rPr>
        <w:t>The studies were performed based on two protection criteria. Stud</w:t>
      </w:r>
      <w:r w:rsidR="00C76A87" w:rsidRPr="009456D8">
        <w:rPr>
          <w:rStyle w:val="ECCParagraph"/>
        </w:rPr>
        <w:t>ies</w:t>
      </w:r>
      <w:r w:rsidRPr="009456D8">
        <w:rPr>
          <w:rStyle w:val="ECCParagraph"/>
        </w:rPr>
        <w:t xml:space="preserve"> 1 and 6 used the I/N protection criterion (i.e. I/N = -6</w:t>
      </w:r>
      <w:r w:rsidR="00377119">
        <w:rPr>
          <w:rStyle w:val="ECCParagraph"/>
        </w:rPr>
        <w:t xml:space="preserve"> </w:t>
      </w:r>
      <w:r w:rsidRPr="009456D8">
        <w:rPr>
          <w:rStyle w:val="ECCParagraph"/>
        </w:rPr>
        <w:t xml:space="preserve">dB), while </w:t>
      </w:r>
      <w:r w:rsidR="00C76A87" w:rsidRPr="009456D8">
        <w:rPr>
          <w:rStyle w:val="ECCParagraph"/>
        </w:rPr>
        <w:t>s</w:t>
      </w:r>
      <w:r w:rsidRPr="009456D8">
        <w:rPr>
          <w:rStyle w:val="ECCParagraph"/>
        </w:rPr>
        <w:t xml:space="preserve">tudies 2, 3, </w:t>
      </w:r>
      <w:r w:rsidR="005009B4" w:rsidRPr="009456D8">
        <w:rPr>
          <w:rStyle w:val="ECCParagraph"/>
        </w:rPr>
        <w:t xml:space="preserve">4, </w:t>
      </w:r>
      <w:r w:rsidRPr="009456D8">
        <w:rPr>
          <w:rStyle w:val="ECCParagraph"/>
        </w:rPr>
        <w:t>5, 7 used the throughput loss metric (i.e. throughput loss not to be exceeded by more than 5</w:t>
      </w:r>
      <w:r w:rsidRPr="009456D8">
        <w:t>%)</w:t>
      </w:r>
      <w:r w:rsidR="005009B4" w:rsidRPr="009456D8">
        <w:rPr>
          <w:rStyle w:val="ECCParagraph"/>
        </w:rPr>
        <w:t>.</w:t>
      </w:r>
    </w:p>
    <w:p w14:paraId="53F04428" w14:textId="293FE5D9" w:rsidR="00A16D42" w:rsidRPr="009456D8" w:rsidRDefault="00A16D42" w:rsidP="00044522">
      <w:pPr>
        <w:pStyle w:val="ECCHeadingnonumbering"/>
        <w:rPr>
          <w:rStyle w:val="ECCParagraph"/>
        </w:rPr>
      </w:pPr>
      <w:r w:rsidRPr="009456D8">
        <w:rPr>
          <w:rStyle w:val="ECCParagraph"/>
        </w:rPr>
        <w:t>Issue 1 (unwanted emissions below 3.8 GHz</w:t>
      </w:r>
      <w:r w:rsidRPr="009456D8">
        <w:rPr>
          <w:lang w:val="en-GB"/>
        </w:rPr>
        <w:t>)</w:t>
      </w:r>
    </w:p>
    <w:p w14:paraId="437392BD" w14:textId="57FEC5A6" w:rsidR="00A16D42" w:rsidRPr="009456D8" w:rsidRDefault="00A16D42" w:rsidP="00EA6D80">
      <w:pPr>
        <w:rPr>
          <w:rStyle w:val="ECCParagraph"/>
        </w:rPr>
      </w:pPr>
      <w:r w:rsidRPr="009456D8">
        <w:rPr>
          <w:rStyle w:val="ECCParagraph"/>
        </w:rPr>
        <w:t xml:space="preserve">The </w:t>
      </w:r>
      <w:r w:rsidR="0029389E" w:rsidRPr="009456D8">
        <w:rPr>
          <w:rStyle w:val="ECCParagraph"/>
        </w:rPr>
        <w:t xml:space="preserve">observations </w:t>
      </w:r>
      <w:r w:rsidRPr="009456D8">
        <w:rPr>
          <w:rStyle w:val="ECCParagraph"/>
        </w:rPr>
        <w:t xml:space="preserve">from </w:t>
      </w:r>
      <w:r w:rsidR="00C76A87" w:rsidRPr="009456D8">
        <w:rPr>
          <w:rStyle w:val="ECCParagraph"/>
        </w:rPr>
        <w:t>s</w:t>
      </w:r>
      <w:r w:rsidRPr="009456D8">
        <w:rPr>
          <w:rStyle w:val="ECCParagraph"/>
        </w:rPr>
        <w:t>tud</w:t>
      </w:r>
      <w:r w:rsidR="00C76A87" w:rsidRPr="009456D8">
        <w:rPr>
          <w:rStyle w:val="ECCParagraph"/>
        </w:rPr>
        <w:t>ies</w:t>
      </w:r>
      <w:r w:rsidRPr="009456D8">
        <w:rPr>
          <w:rStyle w:val="ECCParagraph"/>
        </w:rPr>
        <w:t xml:space="preserve"> 3, 6 and 7 regarding the need for lower unwanted emissions for WBB LMPs to protect MFCN below 3.8 GHz are shown in </w:t>
      </w:r>
      <w:r w:rsidR="001A14B0" w:rsidRPr="009456D8">
        <w:rPr>
          <w:rStyle w:val="ECCParagraph"/>
        </w:rPr>
        <w:fldChar w:fldCharType="begin"/>
      </w:r>
      <w:r w:rsidR="001A14B0" w:rsidRPr="009456D8">
        <w:rPr>
          <w:rStyle w:val="ECCParagraph"/>
        </w:rPr>
        <w:instrText xml:space="preserve"> REF _Ref159628041 \h </w:instrText>
      </w:r>
      <w:r w:rsidR="00EA6D80" w:rsidRPr="009456D8">
        <w:rPr>
          <w:rStyle w:val="ECCParagraph"/>
        </w:rPr>
        <w:instrText xml:space="preserve"> \* MERGEFORMAT </w:instrText>
      </w:r>
      <w:r w:rsidR="001A14B0" w:rsidRPr="009456D8">
        <w:rPr>
          <w:rStyle w:val="ECCParagraph"/>
        </w:rPr>
      </w:r>
      <w:r w:rsidR="001A14B0" w:rsidRPr="009456D8">
        <w:rPr>
          <w:rStyle w:val="ECCParagraph"/>
        </w:rPr>
        <w:fldChar w:fldCharType="separate"/>
      </w:r>
      <w:r w:rsidR="00C12604" w:rsidRPr="009456D8">
        <w:rPr>
          <w:rStyle w:val="ECCParagraph"/>
        </w:rPr>
        <w:t>Table 52</w:t>
      </w:r>
      <w:r w:rsidR="001A14B0" w:rsidRPr="009456D8">
        <w:rPr>
          <w:rStyle w:val="ECCParagraph"/>
        </w:rPr>
        <w:fldChar w:fldCharType="end"/>
      </w:r>
      <w:r w:rsidR="001A14B0" w:rsidRPr="009456D8">
        <w:rPr>
          <w:rStyle w:val="ECCParagraph"/>
        </w:rPr>
        <w:t>.</w:t>
      </w:r>
    </w:p>
    <w:p w14:paraId="1F801132" w14:textId="4D414728" w:rsidR="001A14B0" w:rsidRPr="009456D8" w:rsidRDefault="001A14B0" w:rsidP="000B49C3">
      <w:pPr>
        <w:pStyle w:val="Caption"/>
        <w:rPr>
          <w:rStyle w:val="ECCParagraph"/>
        </w:rPr>
      </w:pPr>
      <w:bookmarkStart w:id="422" w:name="_Ref159628041"/>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52</w:t>
      </w:r>
      <w:r w:rsidRPr="009456D8">
        <w:rPr>
          <w:rStyle w:val="ECCParagraph"/>
        </w:rPr>
        <w:fldChar w:fldCharType="end"/>
      </w:r>
      <w:bookmarkEnd w:id="422"/>
      <w:r w:rsidRPr="009456D8">
        <w:rPr>
          <w:rStyle w:val="ECCParagraph"/>
        </w:rPr>
        <w:t xml:space="preserve">: </w:t>
      </w:r>
      <w:r w:rsidR="00A34529" w:rsidRPr="009456D8">
        <w:rPr>
          <w:rStyle w:val="ECCParagraph"/>
        </w:rPr>
        <w:t>U</w:t>
      </w:r>
      <w:r w:rsidR="00313656" w:rsidRPr="009456D8">
        <w:rPr>
          <w:rStyle w:val="ECCParagraph"/>
        </w:rPr>
        <w:t xml:space="preserve">nwanted emissions </w:t>
      </w:r>
      <w:r w:rsidR="000B49C3" w:rsidRPr="009456D8">
        <w:rPr>
          <w:rStyle w:val="ECCParagraph"/>
        </w:rPr>
        <w:t xml:space="preserve">in Studies 3, 6 and 7 </w:t>
      </w:r>
      <w:r w:rsidR="00313656" w:rsidRPr="009456D8">
        <w:rPr>
          <w:rStyle w:val="ECCParagraph"/>
        </w:rPr>
        <w:t>for WBB LMPs BS to facilitate coexistence with MFCN below 3.8 GHz for unsynchroni</w:t>
      </w:r>
      <w:r w:rsidR="00042968">
        <w:rPr>
          <w:rStyle w:val="ECCParagraph"/>
        </w:rPr>
        <w:t>s</w:t>
      </w:r>
      <w:r w:rsidR="00313656" w:rsidRPr="009456D8">
        <w:rPr>
          <w:rStyle w:val="ECCParagraph"/>
        </w:rPr>
        <w:t>ed scenario</w:t>
      </w:r>
    </w:p>
    <w:tbl>
      <w:tblPr>
        <w:tblStyle w:val="ECCTable-redheader"/>
        <w:tblW w:w="9629" w:type="dxa"/>
        <w:tblInd w:w="0" w:type="dxa"/>
        <w:tblLook w:val="04A0" w:firstRow="1" w:lastRow="0" w:firstColumn="1" w:lastColumn="0" w:noHBand="0" w:noVBand="1"/>
      </w:tblPr>
      <w:tblGrid>
        <w:gridCol w:w="1129"/>
        <w:gridCol w:w="2552"/>
        <w:gridCol w:w="3118"/>
        <w:gridCol w:w="2830"/>
      </w:tblGrid>
      <w:tr w:rsidR="00A16D42" w:rsidRPr="009456D8" w14:paraId="3BF0E400" w14:textId="36ED3AD5" w:rsidTr="00797223">
        <w:trPr>
          <w:cnfStyle w:val="100000000000" w:firstRow="1" w:lastRow="0" w:firstColumn="0" w:lastColumn="0" w:oddVBand="0" w:evenVBand="0" w:oddHBand="0" w:evenHBand="0" w:firstRowFirstColumn="0" w:firstRowLastColumn="0" w:lastRowFirstColumn="0" w:lastRowLastColumn="0"/>
        </w:trPr>
        <w:tc>
          <w:tcPr>
            <w:tcW w:w="1129" w:type="dxa"/>
          </w:tcPr>
          <w:p w14:paraId="43D13F31" w14:textId="5E76D379" w:rsidR="00A16D42" w:rsidRPr="009456D8" w:rsidRDefault="00A16D42" w:rsidP="00EA6D80">
            <w:pPr>
              <w:rPr>
                <w:rStyle w:val="ECCParagraph"/>
              </w:rPr>
            </w:pPr>
            <w:r w:rsidRPr="009456D8">
              <w:rPr>
                <w:rStyle w:val="ECCParagraph"/>
              </w:rPr>
              <w:t>Studies</w:t>
            </w:r>
          </w:p>
        </w:tc>
        <w:tc>
          <w:tcPr>
            <w:tcW w:w="2552" w:type="dxa"/>
          </w:tcPr>
          <w:p w14:paraId="4D720F2B" w14:textId="61ACF32D" w:rsidR="00A16D42" w:rsidRPr="009456D8" w:rsidRDefault="00A16D42" w:rsidP="00EA6D80">
            <w:pPr>
              <w:rPr>
                <w:rStyle w:val="ECCParagraph"/>
              </w:rPr>
            </w:pPr>
            <w:r w:rsidRPr="009456D8">
              <w:rPr>
                <w:rStyle w:val="ECCParagraph"/>
              </w:rPr>
              <w:t>Low Power unwanted emissions below 3.8 GHz</w:t>
            </w:r>
          </w:p>
        </w:tc>
        <w:tc>
          <w:tcPr>
            <w:tcW w:w="3118" w:type="dxa"/>
          </w:tcPr>
          <w:p w14:paraId="2BBCD2B1" w14:textId="07FC7A37" w:rsidR="00A16D42" w:rsidRPr="009456D8" w:rsidRDefault="00A16D42" w:rsidP="00EA6D80">
            <w:pPr>
              <w:rPr>
                <w:rStyle w:val="ECCParagraph"/>
              </w:rPr>
            </w:pPr>
            <w:r w:rsidRPr="009456D8">
              <w:rPr>
                <w:rStyle w:val="ECCParagraph"/>
              </w:rPr>
              <w:t>Medium Power non-AAS unwanted emissions below 3.8 GHz</w:t>
            </w:r>
          </w:p>
        </w:tc>
        <w:tc>
          <w:tcPr>
            <w:tcW w:w="2830" w:type="dxa"/>
          </w:tcPr>
          <w:p w14:paraId="05EBA3A0" w14:textId="3F68EA31" w:rsidR="00A16D42" w:rsidRPr="009456D8" w:rsidRDefault="00A16D42" w:rsidP="00EA6D80">
            <w:pPr>
              <w:rPr>
                <w:rStyle w:val="ECCParagraph"/>
              </w:rPr>
            </w:pPr>
            <w:r w:rsidRPr="009456D8">
              <w:rPr>
                <w:rStyle w:val="ECCParagraph"/>
              </w:rPr>
              <w:t>Medium Power AAS unwanted emissions below 3.8 GHz</w:t>
            </w:r>
          </w:p>
        </w:tc>
      </w:tr>
      <w:tr w:rsidR="00A16D42" w:rsidRPr="009456D8" w14:paraId="7ABA9852" w14:textId="40129965" w:rsidTr="00797223">
        <w:tc>
          <w:tcPr>
            <w:tcW w:w="1129" w:type="dxa"/>
          </w:tcPr>
          <w:p w14:paraId="2367BAA7" w14:textId="2AF5E225" w:rsidR="00A16D42" w:rsidRPr="009456D8" w:rsidRDefault="00A16D42" w:rsidP="00EA6D80">
            <w:pPr>
              <w:rPr>
                <w:rStyle w:val="ECCParagraph"/>
              </w:rPr>
            </w:pPr>
            <w:r w:rsidRPr="009456D8">
              <w:rPr>
                <w:rStyle w:val="ECCParagraph"/>
              </w:rPr>
              <w:t>Study 3</w:t>
            </w:r>
          </w:p>
        </w:tc>
        <w:tc>
          <w:tcPr>
            <w:tcW w:w="2552" w:type="dxa"/>
          </w:tcPr>
          <w:p w14:paraId="5D706CA9" w14:textId="0A933704" w:rsidR="00A16D42" w:rsidRPr="009456D8" w:rsidRDefault="00A16D42" w:rsidP="00EA6D80">
            <w:pPr>
              <w:rPr>
                <w:rStyle w:val="ECCParagraph"/>
              </w:rPr>
            </w:pPr>
            <w:r w:rsidRPr="009456D8">
              <w:rPr>
                <w:rStyle w:val="ECCParagraph"/>
              </w:rPr>
              <w:t>-45 dBm/MHz conducted</w:t>
            </w:r>
          </w:p>
        </w:tc>
        <w:tc>
          <w:tcPr>
            <w:tcW w:w="3118" w:type="dxa"/>
          </w:tcPr>
          <w:p w14:paraId="3D0580FC" w14:textId="6EEE6216" w:rsidR="00A16D42" w:rsidRPr="009456D8" w:rsidRDefault="00A16D42" w:rsidP="00EA6D80">
            <w:pPr>
              <w:rPr>
                <w:rStyle w:val="ECCParagraph"/>
              </w:rPr>
            </w:pPr>
            <w:r w:rsidRPr="009456D8">
              <w:rPr>
                <w:rStyle w:val="ECCParagraph"/>
              </w:rPr>
              <w:t>-45 dBm/MHz conducted</w:t>
            </w:r>
          </w:p>
        </w:tc>
        <w:tc>
          <w:tcPr>
            <w:tcW w:w="2830" w:type="dxa"/>
            <w:vAlign w:val="top"/>
          </w:tcPr>
          <w:p w14:paraId="17322B7A" w14:textId="0FA4CB29" w:rsidR="00A16D42" w:rsidRPr="009456D8" w:rsidRDefault="00A16D42" w:rsidP="00EA6D80">
            <w:pPr>
              <w:rPr>
                <w:rStyle w:val="ECCParagraph"/>
              </w:rPr>
            </w:pPr>
            <w:r w:rsidRPr="009456D8">
              <w:rPr>
                <w:rStyle w:val="ECCParagraph"/>
              </w:rPr>
              <w:t>-45 dBm/MHz TRP</w:t>
            </w:r>
          </w:p>
        </w:tc>
      </w:tr>
      <w:tr w:rsidR="00A16D42" w:rsidRPr="009456D8" w14:paraId="2E64CC96" w14:textId="789636E5" w:rsidTr="00797223">
        <w:tc>
          <w:tcPr>
            <w:tcW w:w="1129" w:type="dxa"/>
          </w:tcPr>
          <w:p w14:paraId="63727A0C" w14:textId="4A7CB483" w:rsidR="00A16D42" w:rsidRPr="009456D8" w:rsidRDefault="00A16D42" w:rsidP="00EA6D80">
            <w:pPr>
              <w:rPr>
                <w:rStyle w:val="ECCParagraph"/>
              </w:rPr>
            </w:pPr>
            <w:r w:rsidRPr="009456D8">
              <w:rPr>
                <w:rStyle w:val="ECCParagraph"/>
              </w:rPr>
              <w:t>Study 6</w:t>
            </w:r>
          </w:p>
        </w:tc>
        <w:tc>
          <w:tcPr>
            <w:tcW w:w="2552" w:type="dxa"/>
          </w:tcPr>
          <w:p w14:paraId="39C10CBB" w14:textId="20BFD339" w:rsidR="00A16D42" w:rsidRPr="009456D8" w:rsidRDefault="00A16D42" w:rsidP="00EA6D80">
            <w:pPr>
              <w:rPr>
                <w:rStyle w:val="ECCParagraph"/>
              </w:rPr>
            </w:pPr>
            <w:r w:rsidRPr="009456D8">
              <w:rPr>
                <w:rStyle w:val="ECCParagraph"/>
              </w:rPr>
              <w:t>-45 dBm/MHz conducted</w:t>
            </w:r>
          </w:p>
        </w:tc>
        <w:tc>
          <w:tcPr>
            <w:tcW w:w="3118" w:type="dxa"/>
          </w:tcPr>
          <w:p w14:paraId="59FF69F5" w14:textId="5C2C44B1" w:rsidR="00A16D42" w:rsidRPr="009456D8" w:rsidRDefault="00A16D42" w:rsidP="00781021">
            <w:pPr>
              <w:rPr>
                <w:rStyle w:val="ECCParagraph"/>
              </w:rPr>
            </w:pPr>
            <w:r w:rsidRPr="009456D8">
              <w:rPr>
                <w:rStyle w:val="ECCParagraph"/>
              </w:rPr>
              <w:t xml:space="preserve">-45 dBm/MHz conducted </w:t>
            </w:r>
          </w:p>
        </w:tc>
        <w:tc>
          <w:tcPr>
            <w:tcW w:w="2830" w:type="dxa"/>
          </w:tcPr>
          <w:p w14:paraId="6AC1F870" w14:textId="1C475BB7" w:rsidR="00A16D42" w:rsidRPr="009456D8" w:rsidRDefault="00A16D42" w:rsidP="00781021">
            <w:pPr>
              <w:rPr>
                <w:rStyle w:val="ECCParagraph"/>
              </w:rPr>
            </w:pPr>
            <w:r w:rsidRPr="009456D8">
              <w:rPr>
                <w:rStyle w:val="ECCParagraph"/>
              </w:rPr>
              <w:t>-45 dBm/MHz TRP</w:t>
            </w:r>
          </w:p>
        </w:tc>
      </w:tr>
      <w:tr w:rsidR="00A16D42" w:rsidRPr="009456D8" w14:paraId="5D2B9838" w14:textId="67D4A764" w:rsidTr="00797223">
        <w:trPr>
          <w:trHeight w:val="39"/>
        </w:trPr>
        <w:tc>
          <w:tcPr>
            <w:tcW w:w="1129" w:type="dxa"/>
          </w:tcPr>
          <w:p w14:paraId="6C095F8B" w14:textId="5F5D24A5" w:rsidR="00A16D42" w:rsidRPr="009456D8" w:rsidRDefault="00A16D42" w:rsidP="00EA6D80">
            <w:pPr>
              <w:rPr>
                <w:rStyle w:val="ECCParagraph"/>
              </w:rPr>
            </w:pPr>
            <w:r w:rsidRPr="009456D8">
              <w:rPr>
                <w:rStyle w:val="ECCParagraph"/>
              </w:rPr>
              <w:lastRenderedPageBreak/>
              <w:t>Study 7</w:t>
            </w:r>
          </w:p>
        </w:tc>
        <w:tc>
          <w:tcPr>
            <w:tcW w:w="2552" w:type="dxa"/>
          </w:tcPr>
          <w:p w14:paraId="3EA35B85" w14:textId="71AF5CE4" w:rsidR="00A16D42" w:rsidRPr="009456D8" w:rsidRDefault="00A16D42" w:rsidP="00EA6D80">
            <w:pPr>
              <w:rPr>
                <w:rStyle w:val="ECCParagraph"/>
              </w:rPr>
            </w:pPr>
            <w:r w:rsidRPr="009456D8">
              <w:rPr>
                <w:rStyle w:val="ECCParagraph"/>
              </w:rPr>
              <w:t xml:space="preserve">-40 dBm/MHz </w:t>
            </w:r>
            <w:r w:rsidR="00C7695B" w:rsidRPr="0051547E">
              <w:rPr>
                <w:rStyle w:val="ECCParagraph"/>
                <w:i/>
                <w:iCs/>
              </w:rPr>
              <w:t>e.i.r.p.</w:t>
            </w:r>
            <w:r w:rsidR="00C7695B">
              <w:rPr>
                <w:rStyle w:val="ECCParagraph"/>
              </w:rPr>
              <w:t xml:space="preserve"> </w:t>
            </w:r>
          </w:p>
        </w:tc>
        <w:tc>
          <w:tcPr>
            <w:tcW w:w="3118" w:type="dxa"/>
          </w:tcPr>
          <w:p w14:paraId="1BFAD942" w14:textId="6F8B8BCA" w:rsidR="00A16D42" w:rsidRPr="009456D8" w:rsidRDefault="00A16D42" w:rsidP="00EA6D80">
            <w:pPr>
              <w:rPr>
                <w:rStyle w:val="ECCParagraph"/>
              </w:rPr>
            </w:pPr>
            <w:r w:rsidRPr="009456D8">
              <w:rPr>
                <w:rStyle w:val="ECCParagraph"/>
              </w:rPr>
              <w:t xml:space="preserve">-40 dBm/MHz </w:t>
            </w:r>
            <w:r w:rsidR="00C7695B" w:rsidRPr="0051547E">
              <w:rPr>
                <w:rStyle w:val="ECCParagraph"/>
                <w:i/>
                <w:iCs/>
              </w:rPr>
              <w:t>e.i.r.p.</w:t>
            </w:r>
            <w:r w:rsidR="00C7695B">
              <w:rPr>
                <w:rStyle w:val="ECCParagraph"/>
              </w:rPr>
              <w:t xml:space="preserve"> </w:t>
            </w:r>
          </w:p>
        </w:tc>
        <w:tc>
          <w:tcPr>
            <w:tcW w:w="2830" w:type="dxa"/>
          </w:tcPr>
          <w:p w14:paraId="016D6796" w14:textId="2089F6FA" w:rsidR="00A16D42" w:rsidRPr="009456D8" w:rsidRDefault="00A16D42" w:rsidP="00EA6D80">
            <w:pPr>
              <w:rPr>
                <w:rStyle w:val="ECCParagraph"/>
              </w:rPr>
            </w:pPr>
            <w:r w:rsidRPr="009456D8">
              <w:rPr>
                <w:rStyle w:val="ECCParagraph"/>
              </w:rPr>
              <w:t>-43 dBm/5</w:t>
            </w:r>
            <w:r w:rsidR="007F43E2" w:rsidRPr="009456D8">
              <w:rPr>
                <w:rStyle w:val="ECCParagraph"/>
              </w:rPr>
              <w:t xml:space="preserve"> </w:t>
            </w:r>
            <w:r w:rsidRPr="009456D8">
              <w:rPr>
                <w:rStyle w:val="ECCParagraph"/>
              </w:rPr>
              <w:t>MHz TRP</w:t>
            </w:r>
          </w:p>
        </w:tc>
      </w:tr>
    </w:tbl>
    <w:p w14:paraId="22BB919E" w14:textId="391F2AA7" w:rsidR="0029389E" w:rsidRPr="00C52F43" w:rsidRDefault="0029389E" w:rsidP="00C52F43">
      <w:pPr>
        <w:rPr>
          <w:rStyle w:val="ECCParagraph"/>
        </w:rPr>
      </w:pPr>
      <w:r w:rsidRPr="00C52F43">
        <w:rPr>
          <w:rStyle w:val="ECCParagraph"/>
        </w:rPr>
        <w:t>Studies 3 and 7 assumed minimum separation distance of 100 m, while Study 6 assumed conditions with smaller cell sizes, which will reduce the coordination cases.</w:t>
      </w:r>
    </w:p>
    <w:p w14:paraId="62C1708C" w14:textId="344CC062" w:rsidR="006E328A" w:rsidRPr="009456D8" w:rsidRDefault="006E328A" w:rsidP="00C12604">
      <w:pPr>
        <w:rPr>
          <w:rStyle w:val="ECCParagraph"/>
        </w:rPr>
      </w:pPr>
      <w:r w:rsidRPr="009456D8">
        <w:rPr>
          <w:rStyle w:val="ECCParagraph"/>
        </w:rPr>
        <w:t>In study 7</w:t>
      </w:r>
      <w:r w:rsidR="00DE6341">
        <w:rPr>
          <w:rStyle w:val="ECCParagraph"/>
        </w:rPr>
        <w:t>,</w:t>
      </w:r>
      <w:r w:rsidRPr="009456D8">
        <w:rPr>
          <w:rStyle w:val="ECCParagraph"/>
        </w:rPr>
        <w:t xml:space="preserve"> the Monte-Carlo simulations were performed over a single MFCN Macro BS isolated from the network i.e. without considering intra-network inter-cell interference (interference caused from adjacent cells of the same MFCN network) in the assessment of the throughput loss. For a given MFCN cell size in the same environment, such approach of modelling the MFCN network as a single BS may result in overestimating the degradation of the MFCN throughput from external interference (WBB LMP). On the other hand, study 3 assumes MFCN network as a cluster of 7 trisector sites and intra-network inter-cell interference (within the MFCN network) but over a fully loaded network, resulting in underestimating the impact (throughput loss) from the external interference (WBB LMP station).</w:t>
      </w:r>
    </w:p>
    <w:p w14:paraId="3735170A" w14:textId="32079A47" w:rsidR="0029389E" w:rsidRPr="009456D8" w:rsidRDefault="006E328A" w:rsidP="006E328A">
      <w:pPr>
        <w:rPr>
          <w:rStyle w:val="ECCParagraph"/>
        </w:rPr>
      </w:pPr>
      <w:r w:rsidRPr="009456D8">
        <w:rPr>
          <w:rStyle w:val="ECCParagraph"/>
        </w:rPr>
        <w:t>The reality could be in between the two values proposed by these studies which should be considered while analysing the results of these two studies.</w:t>
      </w:r>
    </w:p>
    <w:p w14:paraId="3C44D8C0" w14:textId="07D24DD2" w:rsidR="00A16D42" w:rsidRPr="009456D8" w:rsidRDefault="00A16D42" w:rsidP="00044522">
      <w:pPr>
        <w:pStyle w:val="ECCHeadingnonumbering"/>
        <w:rPr>
          <w:rStyle w:val="ECCParagraph"/>
        </w:rPr>
      </w:pPr>
      <w:r w:rsidRPr="009456D8">
        <w:rPr>
          <w:rStyle w:val="ECCParagraph"/>
        </w:rPr>
        <w:t>Issue 2 (need for frequency separation from 3.8 GHz border)</w:t>
      </w:r>
    </w:p>
    <w:p w14:paraId="383C048F" w14:textId="6AE9F0A9" w:rsidR="00A16D42" w:rsidRPr="009456D8" w:rsidRDefault="00864F19" w:rsidP="00EA6D80">
      <w:pPr>
        <w:rPr>
          <w:rStyle w:val="ECCParagraph"/>
        </w:rPr>
      </w:pPr>
      <w:r w:rsidRPr="009456D8">
        <w:rPr>
          <w:rStyle w:val="ECCParagraph"/>
        </w:rPr>
        <w:t xml:space="preserve">Study 7 suggests that </w:t>
      </w:r>
      <w:r w:rsidR="00A333BA" w:rsidRPr="009456D8">
        <w:rPr>
          <w:rStyle w:val="ECCParagraph"/>
        </w:rPr>
        <w:t xml:space="preserve">defining only a strict BEM will not solve </w:t>
      </w:r>
      <w:r w:rsidR="0005409F" w:rsidRPr="009456D8">
        <w:rPr>
          <w:rStyle w:val="ECCParagraph"/>
        </w:rPr>
        <w:t>the</w:t>
      </w:r>
      <w:r w:rsidR="00A333BA" w:rsidRPr="009456D8">
        <w:rPr>
          <w:rStyle w:val="ECCParagraph"/>
        </w:rPr>
        <w:t xml:space="preserve"> interference problems</w:t>
      </w:r>
      <w:r w:rsidR="00D1373C" w:rsidRPr="009456D8">
        <w:rPr>
          <w:rStyle w:val="ECCParagraph"/>
        </w:rPr>
        <w:t xml:space="preserve"> from unsynchronised WBB LMPs to MFCN below 3.8 GHz</w:t>
      </w:r>
      <w:r w:rsidR="00A333BA" w:rsidRPr="009456D8">
        <w:rPr>
          <w:rStyle w:val="ECCParagraph"/>
        </w:rPr>
        <w:t>,</w:t>
      </w:r>
      <w:r w:rsidR="00E73D14" w:rsidRPr="009456D8">
        <w:rPr>
          <w:rStyle w:val="ECCParagraph"/>
        </w:rPr>
        <w:t xml:space="preserve"> </w:t>
      </w:r>
      <w:r w:rsidR="0005409F" w:rsidRPr="009456D8">
        <w:rPr>
          <w:rStyle w:val="ECCParagraph"/>
        </w:rPr>
        <w:t xml:space="preserve">as </w:t>
      </w:r>
      <w:r w:rsidR="00E73D14" w:rsidRPr="009456D8">
        <w:rPr>
          <w:rStyle w:val="ECCParagraph"/>
        </w:rPr>
        <w:t>the</w:t>
      </w:r>
      <w:r w:rsidR="00CE18AC" w:rsidRPr="009456D8">
        <w:rPr>
          <w:rStyle w:val="ECCParagraph"/>
        </w:rPr>
        <w:t xml:space="preserve"> MFCN receiver</w:t>
      </w:r>
      <w:r w:rsidR="00A05BF8" w:rsidRPr="009456D8">
        <w:rPr>
          <w:rStyle w:val="ECCParagraph"/>
        </w:rPr>
        <w:t xml:space="preserve"> blocking</w:t>
      </w:r>
      <w:r w:rsidR="00E73D14" w:rsidRPr="009456D8">
        <w:rPr>
          <w:rStyle w:val="ECCParagraph"/>
        </w:rPr>
        <w:t xml:space="preserve"> also needs to be considered. </w:t>
      </w:r>
      <w:r w:rsidR="00A16D42" w:rsidRPr="009456D8">
        <w:rPr>
          <w:rStyle w:val="ECCParagraph"/>
        </w:rPr>
        <w:t>Study 3 and Study 7 conclude that</w:t>
      </w:r>
      <w:r w:rsidR="00E73D14" w:rsidRPr="009456D8">
        <w:rPr>
          <w:rStyle w:val="ECCParagraph"/>
        </w:rPr>
        <w:t>, to prevent</w:t>
      </w:r>
      <w:r w:rsidR="00A16D42" w:rsidRPr="009456D8">
        <w:rPr>
          <w:rStyle w:val="ECCParagraph"/>
        </w:rPr>
        <w:t xml:space="preserve"> unsynchronised WBB LMPs causing interference to MFCN below 3.8 GHz </w:t>
      </w:r>
      <w:r w:rsidR="00141AF7" w:rsidRPr="009456D8">
        <w:rPr>
          <w:rStyle w:val="ECCParagraph"/>
        </w:rPr>
        <w:t>(</w:t>
      </w:r>
      <w:r w:rsidR="00AC47E8" w:rsidRPr="009456D8">
        <w:rPr>
          <w:rStyle w:val="ECCParagraph"/>
        </w:rPr>
        <w:t>100-meter</w:t>
      </w:r>
      <w:r w:rsidR="00141AF7" w:rsidRPr="009456D8">
        <w:rPr>
          <w:rStyle w:val="ECCParagraph"/>
        </w:rPr>
        <w:t xml:space="preserve"> distance) </w:t>
      </w:r>
      <w:r w:rsidR="00A16D42" w:rsidRPr="009456D8">
        <w:rPr>
          <w:rStyle w:val="ECCParagraph"/>
        </w:rPr>
        <w:t xml:space="preserve">due to the MFCN receiver blocking, a 60 MHz frequency separation is needed between the two networks. Study 3 </w:t>
      </w:r>
      <w:r w:rsidR="00AE6047" w:rsidRPr="009456D8">
        <w:rPr>
          <w:rStyle w:val="ECCParagraph"/>
        </w:rPr>
        <w:t>also</w:t>
      </w:r>
      <w:r w:rsidR="00A16D42" w:rsidRPr="009456D8">
        <w:rPr>
          <w:rStyle w:val="ECCParagraph"/>
        </w:rPr>
        <w:t xml:space="preserve"> suggests that for Medium Power AAS BS operating in 3860-4200 MHz, an </w:t>
      </w:r>
      <w:r w:rsidR="00DF55D7" w:rsidRPr="009456D8">
        <w:rPr>
          <w:rStyle w:val="ECCParagraph"/>
        </w:rPr>
        <w:t xml:space="preserve">unwanted emission below 3.8 GHz </w:t>
      </w:r>
      <w:r w:rsidR="00A16D42" w:rsidRPr="009456D8">
        <w:rPr>
          <w:rStyle w:val="ECCParagraph"/>
        </w:rPr>
        <w:t>of -35 dBm/MHz TRP can provide sufficient protection</w:t>
      </w:r>
      <w:r w:rsidR="00AE6047" w:rsidRPr="009456D8">
        <w:rPr>
          <w:rStyle w:val="ECCParagraph"/>
        </w:rPr>
        <w:t xml:space="preserve"> in urban environments</w:t>
      </w:r>
      <w:r w:rsidR="00A16D42" w:rsidRPr="009456D8">
        <w:rPr>
          <w:rStyle w:val="ECCParagraph"/>
        </w:rPr>
        <w:t xml:space="preserve">, but in </w:t>
      </w:r>
      <w:r w:rsidR="00AE6047" w:rsidRPr="009456D8">
        <w:rPr>
          <w:rStyle w:val="ECCParagraph"/>
        </w:rPr>
        <w:t>rural environments</w:t>
      </w:r>
      <w:r w:rsidR="00A16D42" w:rsidRPr="009456D8">
        <w:rPr>
          <w:rStyle w:val="ECCParagraph"/>
        </w:rPr>
        <w:t xml:space="preserve"> </w:t>
      </w:r>
      <w:r w:rsidR="00AE6047" w:rsidRPr="009456D8">
        <w:rPr>
          <w:rStyle w:val="ECCParagraph"/>
        </w:rPr>
        <w:t xml:space="preserve">due to </w:t>
      </w:r>
      <w:r w:rsidR="00A16D42" w:rsidRPr="009456D8">
        <w:rPr>
          <w:rStyle w:val="ECCParagraph"/>
        </w:rPr>
        <w:t>large</w:t>
      </w:r>
      <w:r w:rsidR="00AE6047" w:rsidRPr="009456D8">
        <w:rPr>
          <w:rStyle w:val="ECCParagraph"/>
        </w:rPr>
        <w:t>r</w:t>
      </w:r>
      <w:r w:rsidR="00A16D42" w:rsidRPr="009456D8">
        <w:rPr>
          <w:rStyle w:val="ECCParagraph"/>
        </w:rPr>
        <w:t xml:space="preserve"> cell size of 5G MFCN network, an </w:t>
      </w:r>
      <w:r w:rsidR="00DF55D7" w:rsidRPr="009456D8">
        <w:rPr>
          <w:rStyle w:val="ECCParagraph"/>
        </w:rPr>
        <w:t xml:space="preserve">unwanted emission below 3.8 GHz </w:t>
      </w:r>
      <w:r w:rsidR="00A16D42" w:rsidRPr="009456D8">
        <w:rPr>
          <w:rStyle w:val="ECCParagraph"/>
        </w:rPr>
        <w:t>of -54 dBm/MHz TRP</w:t>
      </w:r>
      <w:r w:rsidR="00AE6047" w:rsidRPr="009456D8">
        <w:rPr>
          <w:rStyle w:val="ECCParagraph"/>
        </w:rPr>
        <w:t xml:space="preserve"> would be required</w:t>
      </w:r>
      <w:r w:rsidR="00A16D42" w:rsidRPr="009456D8">
        <w:rPr>
          <w:rStyle w:val="ECCParagraph"/>
        </w:rPr>
        <w:t xml:space="preserve">. </w:t>
      </w:r>
    </w:p>
    <w:p w14:paraId="7187AE60" w14:textId="77777777" w:rsidR="00A16D42" w:rsidRPr="009456D8" w:rsidRDefault="00A16D42" w:rsidP="00781021">
      <w:pPr>
        <w:pStyle w:val="ECCHeadingnonumbering"/>
        <w:rPr>
          <w:rStyle w:val="ECCParagraph"/>
        </w:rPr>
      </w:pPr>
      <w:r w:rsidRPr="009456D8">
        <w:rPr>
          <w:rStyle w:val="ECCParagraph"/>
        </w:rPr>
        <w:t>Issue 3 (blocking levels below 3.8 GHz for WBB LMP receivers)</w:t>
      </w:r>
    </w:p>
    <w:p w14:paraId="7D397D33" w14:textId="07C7A921" w:rsidR="00A16D42" w:rsidRPr="009456D8" w:rsidRDefault="00A16D42" w:rsidP="00EA6D80">
      <w:pPr>
        <w:rPr>
          <w:rStyle w:val="ECCParagraph"/>
        </w:rPr>
      </w:pPr>
      <w:r w:rsidRPr="009456D8">
        <w:rPr>
          <w:rStyle w:val="ECCParagraph"/>
        </w:rPr>
        <w:t xml:space="preserve">Study 6 suggests that to avoid interference from MFCN below 3.8 GHz, </w:t>
      </w:r>
      <w:r w:rsidR="00D64625" w:rsidRPr="009456D8">
        <w:rPr>
          <w:rStyle w:val="ECCParagraph"/>
        </w:rPr>
        <w:t xml:space="preserve">unsynchronised </w:t>
      </w:r>
      <w:r w:rsidRPr="009456D8">
        <w:rPr>
          <w:rStyle w:val="ECCParagraph"/>
        </w:rPr>
        <w:t>WBB LMP receivers should have blocking level of -15 dBm at 6 dB desensitisation below 3.8 GHz.</w:t>
      </w:r>
    </w:p>
    <w:p w14:paraId="21851620" w14:textId="77777777" w:rsidR="00A16D42" w:rsidRPr="009456D8" w:rsidRDefault="00A16D42" w:rsidP="00781021">
      <w:pPr>
        <w:pStyle w:val="ECCHeadingnonumbering"/>
        <w:rPr>
          <w:rStyle w:val="ECCParagraph"/>
        </w:rPr>
      </w:pPr>
      <w:r w:rsidRPr="009456D8">
        <w:rPr>
          <w:rStyle w:val="ECCParagraph"/>
        </w:rPr>
        <w:t>Issue 4 (WBB terminal maximum power limits)</w:t>
      </w:r>
    </w:p>
    <w:p w14:paraId="09AE8233" w14:textId="7F7D4FCE" w:rsidR="00A16D42" w:rsidRPr="009456D8" w:rsidRDefault="00A16D42" w:rsidP="00EA6D80">
      <w:pPr>
        <w:rPr>
          <w:rStyle w:val="ECCParagraph"/>
        </w:rPr>
      </w:pPr>
      <w:r w:rsidRPr="009456D8">
        <w:rPr>
          <w:rStyle w:val="ECCParagraph"/>
        </w:rPr>
        <w:t>Study 3 suggest</w:t>
      </w:r>
      <w:r w:rsidR="00CA768C">
        <w:rPr>
          <w:rStyle w:val="ECCParagraph"/>
        </w:rPr>
        <w:t>s</w:t>
      </w:r>
      <w:r w:rsidRPr="009456D8">
        <w:rPr>
          <w:rStyle w:val="ECCParagraph"/>
        </w:rPr>
        <w:t xml:space="preserve"> to limit the WBB terminal maximum power as 28 dBm </w:t>
      </w:r>
      <w:r w:rsidR="00B82EA2" w:rsidRPr="0051547E">
        <w:rPr>
          <w:rStyle w:val="ECCParagraph"/>
          <w:i/>
          <w:iCs/>
        </w:rPr>
        <w:t>e.i.r.p.</w:t>
      </w:r>
      <w:r w:rsidRPr="009456D8">
        <w:rPr>
          <w:rStyle w:val="ECCParagraph"/>
        </w:rPr>
        <w:t xml:space="preserve"> for </w:t>
      </w:r>
      <w:r w:rsidR="00DF55D7" w:rsidRPr="009456D8">
        <w:rPr>
          <w:rStyle w:val="ECCParagraph"/>
        </w:rPr>
        <w:t xml:space="preserve">fixed </w:t>
      </w:r>
      <w:r w:rsidRPr="009456D8">
        <w:rPr>
          <w:rStyle w:val="ECCParagraph"/>
        </w:rPr>
        <w:t xml:space="preserve">WBB terminals  </w:t>
      </w:r>
      <w:r w:rsidR="0095701A" w:rsidRPr="009456D8">
        <w:rPr>
          <w:rStyle w:val="ECCParagraph"/>
        </w:rPr>
        <w:t xml:space="preserve">provided these are using </w:t>
      </w:r>
      <w:r w:rsidRPr="009456D8">
        <w:rPr>
          <w:rStyle w:val="ECCParagraph"/>
        </w:rPr>
        <w:t>power control.</w:t>
      </w:r>
    </w:p>
    <w:p w14:paraId="1EBD53AC" w14:textId="77777777" w:rsidR="00D8509F" w:rsidRDefault="00D8509F" w:rsidP="00D8509F">
      <w:pPr>
        <w:pStyle w:val="ECCHeadingnonumbering"/>
        <w:rPr>
          <w:rStyle w:val="ECCParagraph"/>
        </w:rPr>
      </w:pPr>
      <w:r w:rsidRPr="009456D8">
        <w:rPr>
          <w:rStyle w:val="ECCParagraph"/>
        </w:rPr>
        <w:t>Additional considerations</w:t>
      </w:r>
    </w:p>
    <w:p w14:paraId="72A5B204" w14:textId="1D960151" w:rsidR="006F7B79" w:rsidRPr="009456D8" w:rsidRDefault="006F7B79" w:rsidP="006F7B79">
      <w:pPr>
        <w:rPr>
          <w:rStyle w:val="ECCParagraph"/>
        </w:rPr>
      </w:pPr>
      <w:r w:rsidRPr="009456D8">
        <w:rPr>
          <w:rStyle w:val="ECCParagraph"/>
        </w:rPr>
        <w:t xml:space="preserve">In order to facilitate the deployment of terrestrial wireless broadband systems providing local-area network connectivity, administrations may want to complement certain aspects of their use of the band 3.8-4.2 GHz to national and/or local level circumstances,  managing the remaining coordination requirements not addressed by the harmonised technical conditions (for example through synchronisation and/or frequency separation requirements). CEPT is developing recommendations for administrations to provide guidance on the approach to coexistence in the band. </w:t>
      </w:r>
    </w:p>
    <w:p w14:paraId="1126B2C4" w14:textId="476B4279" w:rsidR="00A16D42" w:rsidRPr="009456D8" w:rsidRDefault="00072329" w:rsidP="00EA6D80">
      <w:pPr>
        <w:rPr>
          <w:rStyle w:val="ECCParagraph"/>
        </w:rPr>
      </w:pPr>
      <w:r w:rsidRPr="009456D8">
        <w:rPr>
          <w:rStyle w:val="ECCParagraph"/>
        </w:rPr>
        <w:t>C</w:t>
      </w:r>
      <w:r w:rsidR="00A16D42" w:rsidRPr="009456D8">
        <w:rPr>
          <w:rStyle w:val="ECCParagraph"/>
        </w:rPr>
        <w:t>onsiderations for the coordination of unsynchronised WBB LMPs with MFCN below 3.8 GHz</w:t>
      </w:r>
      <w:r w:rsidR="003D309B" w:rsidRPr="009456D8">
        <w:rPr>
          <w:rStyle w:val="ECCParagraph"/>
        </w:rPr>
        <w:t>:</w:t>
      </w:r>
    </w:p>
    <w:p w14:paraId="14A4CA9E" w14:textId="056B9ABC" w:rsidR="00A16D42" w:rsidRPr="009456D8" w:rsidRDefault="00A16D42" w:rsidP="00CD5608">
      <w:pPr>
        <w:pStyle w:val="ECCBulletsLv1"/>
        <w:rPr>
          <w:rStyle w:val="ECCParagraph"/>
        </w:rPr>
      </w:pPr>
      <w:r w:rsidRPr="009456D8">
        <w:rPr>
          <w:rStyle w:val="ECCParagraph"/>
        </w:rPr>
        <w:t>Through</w:t>
      </w:r>
      <w:r w:rsidR="00072329" w:rsidRPr="009456D8">
        <w:rPr>
          <w:rStyle w:val="ECCParagraph"/>
        </w:rPr>
        <w:t xml:space="preserve"> geographical</w:t>
      </w:r>
      <w:r w:rsidRPr="009456D8">
        <w:rPr>
          <w:rStyle w:val="ECCParagraph"/>
        </w:rPr>
        <w:t xml:space="preserve"> separation: The results of Study 1, presented in the form of geographical separation (separation distances), provide information for the coordination between WBB LMPs and MFCN using the parameters of the studies (i.e. without making use of the suggested technical conditions described in the above tables)</w:t>
      </w:r>
      <w:r w:rsidR="001E5FDE" w:rsidRPr="009456D8">
        <w:rPr>
          <w:rStyle w:val="ECCParagraph"/>
        </w:rPr>
        <w:t>;</w:t>
      </w:r>
    </w:p>
    <w:p w14:paraId="10FDD8D5" w14:textId="192F348C" w:rsidR="00A16D42" w:rsidRPr="009456D8" w:rsidRDefault="00A16D42" w:rsidP="00EA6D80">
      <w:pPr>
        <w:pStyle w:val="ECCBulletsLv1"/>
        <w:rPr>
          <w:rStyle w:val="ECCParagraph"/>
        </w:rPr>
      </w:pPr>
      <w:r w:rsidRPr="009456D8">
        <w:rPr>
          <w:rStyle w:val="ECCParagraph"/>
        </w:rPr>
        <w:t>Through protection threshold: Study 6 provides an example</w:t>
      </w:r>
      <w:r w:rsidR="0016091C" w:rsidRPr="009456D8">
        <w:rPr>
          <w:rStyle w:val="ECCParagraph"/>
        </w:rPr>
        <w:t>,</w:t>
      </w:r>
      <w:r w:rsidRPr="009456D8">
        <w:rPr>
          <w:rStyle w:val="ECCParagraph"/>
        </w:rPr>
        <w:t xml:space="preserve"> </w:t>
      </w:r>
      <w:r w:rsidR="0016091C" w:rsidRPr="009456D8">
        <w:rPr>
          <w:rStyle w:val="ECCParagraph"/>
        </w:rPr>
        <w:t xml:space="preserve">for different environments, of the maximum </w:t>
      </w:r>
      <w:r w:rsidR="00072329" w:rsidRPr="009456D8">
        <w:rPr>
          <w:rStyle w:val="ECCParagraph"/>
        </w:rPr>
        <w:t xml:space="preserve">acceptable </w:t>
      </w:r>
      <w:r w:rsidR="0016091C" w:rsidRPr="009456D8">
        <w:rPr>
          <w:rStyle w:val="ECCParagraph"/>
        </w:rPr>
        <w:t xml:space="preserve">signal strength </w:t>
      </w:r>
      <w:r w:rsidR="00072329" w:rsidRPr="009456D8">
        <w:rPr>
          <w:rStyle w:val="ECCParagraph"/>
        </w:rPr>
        <w:t>level</w:t>
      </w:r>
      <w:r w:rsidR="0016091C" w:rsidRPr="009456D8">
        <w:rPr>
          <w:rStyle w:val="ECCParagraph"/>
        </w:rPr>
        <w:t xml:space="preserve"> measured at the receiving antenna of a 5G MFCN BS located at the border </w:t>
      </w:r>
      <w:r w:rsidR="0016091C" w:rsidRPr="009456D8">
        <w:rPr>
          <w:rStyle w:val="ECCParagraph"/>
        </w:rPr>
        <w:lastRenderedPageBreak/>
        <w:t xml:space="preserve">of the WBB </w:t>
      </w:r>
      <w:r w:rsidR="00E91859" w:rsidRPr="009456D8">
        <w:rPr>
          <w:rStyle w:val="ECCParagraph"/>
        </w:rPr>
        <w:t xml:space="preserve">LMP </w:t>
      </w:r>
      <w:r w:rsidR="0016091C" w:rsidRPr="009456D8">
        <w:rPr>
          <w:rStyle w:val="ECCParagraph"/>
        </w:rPr>
        <w:t>license area</w:t>
      </w:r>
      <w:r w:rsidR="00794631" w:rsidRPr="009456D8">
        <w:rPr>
          <w:rStyle w:val="ECCParagraph"/>
        </w:rPr>
        <w:t>: 34.5 dB</w:t>
      </w:r>
      <w:r w:rsidR="00551FBF" w:rsidRPr="009456D8">
        <w:rPr>
          <w:rStyle w:val="ECCParagraph"/>
        </w:rPr>
        <w:t>(</w:t>
      </w:r>
      <w:r w:rsidR="00794631" w:rsidRPr="009456D8">
        <w:rPr>
          <w:rStyle w:val="ECCParagraph"/>
        </w:rPr>
        <w:t>µV/m</w:t>
      </w:r>
      <w:r w:rsidR="00551FBF" w:rsidRPr="009456D8">
        <w:rPr>
          <w:rStyle w:val="ECCParagraph"/>
        </w:rPr>
        <w:t>)</w:t>
      </w:r>
      <w:r w:rsidR="00794631" w:rsidRPr="009456D8">
        <w:rPr>
          <w:rStyle w:val="ECCParagraph"/>
        </w:rPr>
        <w:t>/ 100 MHz for urban environment, 32.8 dB</w:t>
      </w:r>
      <w:r w:rsidR="00551FBF" w:rsidRPr="009456D8">
        <w:rPr>
          <w:rStyle w:val="ECCParagraph"/>
        </w:rPr>
        <w:t>(</w:t>
      </w:r>
      <w:r w:rsidR="00794631" w:rsidRPr="009456D8">
        <w:rPr>
          <w:rStyle w:val="ECCParagraph"/>
        </w:rPr>
        <w:t>µV/m</w:t>
      </w:r>
      <w:r w:rsidR="00551FBF" w:rsidRPr="009456D8">
        <w:rPr>
          <w:rStyle w:val="ECCParagraph"/>
        </w:rPr>
        <w:t>)</w:t>
      </w:r>
      <w:r w:rsidR="00794631" w:rsidRPr="009456D8">
        <w:rPr>
          <w:rStyle w:val="ECCParagraph"/>
        </w:rPr>
        <w:t>/ 100 MHz for suburban environment, 32.2 dB</w:t>
      </w:r>
      <w:r w:rsidR="00551FBF" w:rsidRPr="009456D8">
        <w:rPr>
          <w:rStyle w:val="ECCParagraph"/>
        </w:rPr>
        <w:t>(</w:t>
      </w:r>
      <w:r w:rsidR="00794631" w:rsidRPr="009456D8">
        <w:rPr>
          <w:rStyle w:val="ECCParagraph"/>
        </w:rPr>
        <w:t>µV/m</w:t>
      </w:r>
      <w:r w:rsidR="00551FBF" w:rsidRPr="009456D8">
        <w:rPr>
          <w:rStyle w:val="ECCParagraph"/>
        </w:rPr>
        <w:t>)</w:t>
      </w:r>
      <w:r w:rsidR="00794631" w:rsidRPr="009456D8">
        <w:rPr>
          <w:rStyle w:val="ECCParagraph"/>
        </w:rPr>
        <w:t>/ 100 MHz for rural environment</w:t>
      </w:r>
      <w:r w:rsidR="006F7B79" w:rsidRPr="009456D8">
        <w:rPr>
          <w:rStyle w:val="ECCParagraph"/>
        </w:rPr>
        <w:t>;</w:t>
      </w:r>
    </w:p>
    <w:p w14:paraId="57C7B192" w14:textId="071968F1" w:rsidR="00A16D42" w:rsidRPr="009456D8" w:rsidRDefault="00A16D42" w:rsidP="00EA6D80">
      <w:pPr>
        <w:pStyle w:val="ECCBulletsLv1"/>
        <w:rPr>
          <w:rStyle w:val="ECCParagraph"/>
        </w:rPr>
      </w:pPr>
      <w:r w:rsidRPr="009456D8">
        <w:rPr>
          <w:rStyle w:val="ECCParagraph"/>
        </w:rPr>
        <w:t>Through synchroni</w:t>
      </w:r>
      <w:r w:rsidR="00987007" w:rsidRPr="009456D8">
        <w:rPr>
          <w:rStyle w:val="ECCParagraph"/>
        </w:rPr>
        <w:t>s</w:t>
      </w:r>
      <w:r w:rsidRPr="009456D8">
        <w:rPr>
          <w:rStyle w:val="ECCParagraph"/>
        </w:rPr>
        <w:t xml:space="preserve">ation: Study 5 examines the interference from WBB indoor </w:t>
      </w:r>
      <w:r w:rsidR="00294263" w:rsidRPr="009456D8">
        <w:rPr>
          <w:rStyle w:val="ECCParagraph"/>
        </w:rPr>
        <w:t xml:space="preserve">low power </w:t>
      </w:r>
      <w:r w:rsidRPr="009456D8">
        <w:rPr>
          <w:rStyle w:val="ECCParagraph"/>
        </w:rPr>
        <w:t xml:space="preserve">BS to 5G MFCN indoor </w:t>
      </w:r>
      <w:r w:rsidR="00290EB9" w:rsidRPr="009456D8">
        <w:rPr>
          <w:rStyle w:val="ECCParagraph"/>
        </w:rPr>
        <w:t>small cell</w:t>
      </w:r>
      <w:r w:rsidRPr="009456D8">
        <w:rPr>
          <w:rStyle w:val="ECCParagraph"/>
        </w:rPr>
        <w:t xml:space="preserve"> BS suggesting that coexistence in the same room is challenging, while coexistence in different rooms or different floors of the same building is possible. The study results also show the indoor deployment of WBB LMP and 5G MFCN should be in synchronised operation or coordinated when they are in unsynchroni</w:t>
      </w:r>
      <w:r w:rsidR="000969E6" w:rsidRPr="009456D8">
        <w:rPr>
          <w:rStyle w:val="ECCParagraph"/>
        </w:rPr>
        <w:t>s</w:t>
      </w:r>
      <w:r w:rsidRPr="009456D8">
        <w:rPr>
          <w:rStyle w:val="ECCParagraph"/>
        </w:rPr>
        <w:t>ed operation</w:t>
      </w:r>
      <w:r w:rsidR="000969E6" w:rsidRPr="009456D8">
        <w:rPr>
          <w:rStyle w:val="ECCParagraph"/>
        </w:rPr>
        <w:t>;</w:t>
      </w:r>
    </w:p>
    <w:p w14:paraId="22F4196A" w14:textId="4E346CE6" w:rsidR="00A16D42" w:rsidRPr="009456D8" w:rsidRDefault="00A16D42" w:rsidP="00EA6D80">
      <w:pPr>
        <w:pStyle w:val="ECCBulletsLv1"/>
        <w:rPr>
          <w:rStyle w:val="ECCParagraph"/>
        </w:rPr>
      </w:pPr>
      <w:r w:rsidRPr="009456D8">
        <w:rPr>
          <w:rStyle w:val="ECCParagraph"/>
        </w:rPr>
        <w:t>Through semi-synchroni</w:t>
      </w:r>
      <w:r w:rsidR="00987007" w:rsidRPr="009456D8">
        <w:rPr>
          <w:rStyle w:val="ECCParagraph"/>
        </w:rPr>
        <w:t>s</w:t>
      </w:r>
      <w:r w:rsidRPr="009456D8">
        <w:rPr>
          <w:rStyle w:val="ECCParagraph"/>
        </w:rPr>
        <w:t>ation: Study 4 examines the effects of semi-synchronisation in coexistence between WBB LMPs and MFCN below 3.8 GHz. The results of the study suggest that, if DL to UL modifications are only performed by the WBB LMP networks, MFCN below 3</w:t>
      </w:r>
      <w:r w:rsidR="00794631" w:rsidRPr="009456D8">
        <w:rPr>
          <w:rStyle w:val="ECCParagraph"/>
        </w:rPr>
        <w:t>.</w:t>
      </w:r>
      <w:r w:rsidRPr="009456D8">
        <w:rPr>
          <w:rStyle w:val="ECCParagraph"/>
        </w:rPr>
        <w:t xml:space="preserve">8 </w:t>
      </w:r>
      <w:r w:rsidR="00794631" w:rsidRPr="009456D8">
        <w:rPr>
          <w:rStyle w:val="ECCParagraph"/>
        </w:rPr>
        <w:t>G</w:t>
      </w:r>
      <w:r w:rsidRPr="009456D8">
        <w:rPr>
          <w:rStyle w:val="ECCParagraph"/>
        </w:rPr>
        <w:t>Hz will not receive additional BS-to-BS cross interference from the WBB LMP network, compared to the synchronised case. The study concludes that compared to the unsynchronised case, using semi-synchronisation the separation distances (based on the throughput loss metric) can be reduced by a range of 27-72% depending on the environment and the clutter assumed.</w:t>
      </w:r>
    </w:p>
    <w:p w14:paraId="1638F15F" w14:textId="2B414522" w:rsidR="00130CB9" w:rsidRPr="009456D8" w:rsidRDefault="003E4B60" w:rsidP="00EA6D80">
      <w:pPr>
        <w:pStyle w:val="Heading2"/>
        <w:rPr>
          <w:rStyle w:val="ECCParagraph"/>
        </w:rPr>
      </w:pPr>
      <w:bookmarkStart w:id="423" w:name="_Toc168041558"/>
      <w:bookmarkStart w:id="424" w:name="_Toc155777303"/>
      <w:bookmarkStart w:id="425" w:name="_Toc160031508"/>
      <w:bookmarkStart w:id="426" w:name="_Toc160181074"/>
      <w:bookmarkStart w:id="427" w:name="_Toc172791768"/>
      <w:bookmarkEnd w:id="423"/>
      <w:r w:rsidRPr="009456D8">
        <w:rPr>
          <w:rStyle w:val="ECCParagraph"/>
        </w:rPr>
        <w:t xml:space="preserve">Between </w:t>
      </w:r>
      <w:r w:rsidR="00130CB9" w:rsidRPr="009456D8">
        <w:rPr>
          <w:rStyle w:val="ECCParagraph"/>
        </w:rPr>
        <w:t>DECT</w:t>
      </w:r>
      <w:r w:rsidR="00862D06" w:rsidRPr="009456D8">
        <w:rPr>
          <w:rStyle w:val="ECCParagraph"/>
        </w:rPr>
        <w:t>-2020 NR</w:t>
      </w:r>
      <w:r w:rsidR="00130CB9" w:rsidRPr="009456D8">
        <w:rPr>
          <w:rStyle w:val="ECCParagraph"/>
        </w:rPr>
        <w:t xml:space="preserve"> and MFCN below 3.8 GHz</w:t>
      </w:r>
      <w:bookmarkEnd w:id="424"/>
      <w:bookmarkEnd w:id="425"/>
      <w:bookmarkEnd w:id="426"/>
      <w:bookmarkEnd w:id="427"/>
    </w:p>
    <w:p w14:paraId="3902371A" w14:textId="234132EF" w:rsidR="007C2E14" w:rsidRPr="009456D8" w:rsidRDefault="0087180A" w:rsidP="007C2E14">
      <w:pPr>
        <w:rPr>
          <w:rStyle w:val="ECCParagraph"/>
        </w:rPr>
      </w:pPr>
      <w:r w:rsidRPr="009456D8">
        <w:rPr>
          <w:rStyle w:val="ECCParagraph"/>
        </w:rPr>
        <w:t>The d</w:t>
      </w:r>
      <w:r w:rsidR="00797C1F" w:rsidRPr="009456D8">
        <w:rPr>
          <w:rStyle w:val="ECCParagraph"/>
        </w:rPr>
        <w:t>etailed study can be found in Attachment 2</w:t>
      </w:r>
      <w:r w:rsidR="001A0D5C" w:rsidRPr="009456D8">
        <w:rPr>
          <w:rStyle w:val="ECCParagraph"/>
        </w:rPr>
        <w:t>2</w:t>
      </w:r>
      <w:r w:rsidR="00F80D7C">
        <w:rPr>
          <w:rStyle w:val="ECCParagraph"/>
        </w:rPr>
        <w:t xml:space="preserve"> </w:t>
      </w:r>
      <w:r w:rsidR="00F80D7C" w:rsidRPr="00B10E31">
        <w:t xml:space="preserve">which is attached to this </w:t>
      </w:r>
      <w:hyperlink r:id="rId56" w:history="1">
        <w:r w:rsidR="00F80D7C">
          <w:rPr>
            <w:rStyle w:val="Hyperlink"/>
          </w:rPr>
          <w:t>Report</w:t>
        </w:r>
      </w:hyperlink>
      <w:r w:rsidR="00797C1F" w:rsidRPr="009456D8">
        <w:rPr>
          <w:rStyle w:val="ECCParagraph"/>
        </w:rPr>
        <w:t>.</w:t>
      </w:r>
    </w:p>
    <w:p w14:paraId="55D24F4A" w14:textId="77777777" w:rsidR="00A43114" w:rsidRPr="009456D8" w:rsidRDefault="00A43114" w:rsidP="00A43114">
      <w:pPr>
        <w:rPr>
          <w:rStyle w:val="ECCParagraph"/>
        </w:rPr>
      </w:pPr>
      <w:r w:rsidRPr="009456D8">
        <w:rPr>
          <w:rStyle w:val="ECCParagraph"/>
        </w:rPr>
        <w:t>Within a DECT-2020 NR network, all devices have the same technical characteristics even if they have different roles within the network, and all devices implement TPC regardless of whether they are a ‘base station’ (sink node) or ‘terminal’ (router or leaf node). All messages, including beacon transmissions are adjusted to cover the 'next hop' devices and not to cover as wide an area as possible. Consequently, within a DECT-2020 NR network the average radio device transmit power is much lower than the maximum transmitter output power, and an average out-of-band emission (OOBE) level would be much lower than the specified OOBE level. This is an inherent feature of the automatic interference management capability of DECT-2020 NR to reduce transmitted power and therefore reduce the risk of interference to other users.</w:t>
      </w:r>
    </w:p>
    <w:p w14:paraId="28F848A5" w14:textId="0BCC9B50" w:rsidR="00201192" w:rsidRPr="009456D8" w:rsidRDefault="00201192" w:rsidP="00EA6D80">
      <w:pPr>
        <w:rPr>
          <w:rStyle w:val="ECCParagraph"/>
        </w:rPr>
      </w:pPr>
      <w:r w:rsidRPr="009456D8">
        <w:rPr>
          <w:rStyle w:val="ECCParagraph"/>
        </w:rPr>
        <w:t>The focus of this study was to assess the risk of interference from DECT-2020 NR WBB LMP into MFCN below 3.8 GHz. This analysis adopts a Monte</w:t>
      </w:r>
      <w:r w:rsidR="00B04BF1" w:rsidRPr="009456D8">
        <w:rPr>
          <w:rStyle w:val="ECCParagraph"/>
        </w:rPr>
        <w:t>-</w:t>
      </w:r>
      <w:r w:rsidRPr="009456D8">
        <w:rPr>
          <w:rStyle w:val="ECCParagraph"/>
        </w:rPr>
        <w:t xml:space="preserve">Carlo approach to assess the risk, from a </w:t>
      </w:r>
      <w:r w:rsidR="00B43690" w:rsidRPr="009456D8">
        <w:rPr>
          <w:rStyle w:val="ECCParagraph"/>
        </w:rPr>
        <w:t>theoretical</w:t>
      </w:r>
      <w:r w:rsidR="00141AF7" w:rsidRPr="009456D8">
        <w:rPr>
          <w:rStyle w:val="ECCParagraph"/>
        </w:rPr>
        <w:t xml:space="preserve"> </w:t>
      </w:r>
      <w:r w:rsidRPr="009456D8">
        <w:rPr>
          <w:rStyle w:val="ECCParagraph"/>
        </w:rPr>
        <w:t xml:space="preserve">statistical basis, of interference </w:t>
      </w:r>
      <w:r w:rsidR="00141AF7" w:rsidRPr="009456D8">
        <w:rPr>
          <w:rStyle w:val="ECCParagraph"/>
        </w:rPr>
        <w:t xml:space="preserve">of a single DECT </w:t>
      </w:r>
      <w:r w:rsidR="00394260" w:rsidRPr="009456D8">
        <w:rPr>
          <w:rStyle w:val="ECCParagraph"/>
        </w:rPr>
        <w:t xml:space="preserve">device </w:t>
      </w:r>
      <w:r w:rsidR="00141AF7" w:rsidRPr="009456D8">
        <w:rPr>
          <w:rStyle w:val="ECCParagraph"/>
        </w:rPr>
        <w:t xml:space="preserve">randomly placed within the service area of the </w:t>
      </w:r>
      <w:r w:rsidR="00394260" w:rsidRPr="009456D8">
        <w:rPr>
          <w:rStyle w:val="ECCParagraph"/>
        </w:rPr>
        <w:t xml:space="preserve">MFCN </w:t>
      </w:r>
      <w:r w:rsidR="00141AF7" w:rsidRPr="009456D8">
        <w:rPr>
          <w:rStyle w:val="ECCParagraph"/>
        </w:rPr>
        <w:t>base station (600 m cell range).</w:t>
      </w:r>
      <w:r w:rsidR="00394260" w:rsidRPr="009456D8">
        <w:rPr>
          <w:rStyle w:val="ECCParagraph"/>
        </w:rPr>
        <w:t xml:space="preserve"> N</w:t>
      </w:r>
      <w:r w:rsidR="002C0842" w:rsidRPr="009456D8">
        <w:rPr>
          <w:rStyle w:val="ECCParagraph"/>
        </w:rPr>
        <w:t xml:space="preserve">o </w:t>
      </w:r>
      <w:r w:rsidR="00394260" w:rsidRPr="009456D8">
        <w:rPr>
          <w:rStyle w:val="ECCParagraph"/>
        </w:rPr>
        <w:t xml:space="preserve">minimum </w:t>
      </w:r>
      <w:r w:rsidR="002C0842" w:rsidRPr="009456D8">
        <w:rPr>
          <w:rStyle w:val="ECCParagraph"/>
        </w:rPr>
        <w:t xml:space="preserve">geographical separation distance between WBB LMP and MFCN </w:t>
      </w:r>
      <w:r w:rsidR="00741DE9" w:rsidRPr="009456D8">
        <w:rPr>
          <w:rStyle w:val="ECCParagraph"/>
        </w:rPr>
        <w:t xml:space="preserve">networks </w:t>
      </w:r>
      <w:r w:rsidR="00394260" w:rsidRPr="009456D8">
        <w:rPr>
          <w:rStyle w:val="ECCParagraph"/>
        </w:rPr>
        <w:t>was assumed</w:t>
      </w:r>
      <w:r w:rsidRPr="009456D8">
        <w:rPr>
          <w:rStyle w:val="ECCParagraph"/>
        </w:rPr>
        <w:t>.</w:t>
      </w:r>
    </w:p>
    <w:p w14:paraId="5807B08A" w14:textId="44EDA840" w:rsidR="00201192" w:rsidRPr="009456D8" w:rsidRDefault="00201192" w:rsidP="00EA6D80">
      <w:pPr>
        <w:rPr>
          <w:rStyle w:val="ECCParagraph"/>
        </w:rPr>
      </w:pPr>
      <w:r w:rsidRPr="009456D8">
        <w:rPr>
          <w:rStyle w:val="ECCParagraph"/>
        </w:rPr>
        <w:t xml:space="preserve">The analysis </w:t>
      </w:r>
      <w:r w:rsidR="002C0842" w:rsidRPr="009456D8">
        <w:rPr>
          <w:rStyle w:val="ECCParagraph"/>
        </w:rPr>
        <w:t xml:space="preserve">applies </w:t>
      </w:r>
      <w:r w:rsidRPr="009456D8">
        <w:rPr>
          <w:rStyle w:val="ECCParagraph"/>
        </w:rPr>
        <w:t xml:space="preserve">the agreed technical and propagation parameters and the protection requirements for the MFCN base station receiver. </w:t>
      </w:r>
      <w:r w:rsidR="00286DBD" w:rsidRPr="009456D8">
        <w:rPr>
          <w:rStyle w:val="ECCParagraph"/>
        </w:rPr>
        <w:t xml:space="preserve">For distances above 250 meters, the clutter loss corresponds to the median value of Recommendation ITU-R P.2108. </w:t>
      </w:r>
      <w:r w:rsidRPr="009456D8">
        <w:rPr>
          <w:rStyle w:val="ECCParagraph"/>
        </w:rPr>
        <w:t xml:space="preserve">Net Filter Discrimination </w:t>
      </w:r>
      <w:r w:rsidR="00313856" w:rsidRPr="009456D8">
        <w:rPr>
          <w:rStyle w:val="ECCParagraph"/>
        </w:rPr>
        <w:t xml:space="preserve">(NFD) </w:t>
      </w:r>
      <w:r w:rsidR="00AC13B7" w:rsidRPr="009456D8">
        <w:rPr>
          <w:rStyle w:val="ECCParagraph"/>
        </w:rPr>
        <w:t xml:space="preserve">is </w:t>
      </w:r>
      <w:r w:rsidRPr="009456D8">
        <w:rPr>
          <w:rStyle w:val="ECCParagraph"/>
        </w:rPr>
        <w:t xml:space="preserve">used to combine the DECT-2020 NR transmitter spectrum emission mask </w:t>
      </w:r>
      <w:r w:rsidR="00AC13B7" w:rsidRPr="009456D8">
        <w:rPr>
          <w:rStyle w:val="ECCParagraph"/>
        </w:rPr>
        <w:t xml:space="preserve">(from </w:t>
      </w:r>
      <w:r w:rsidR="001C76EA" w:rsidRPr="009456D8">
        <w:rPr>
          <w:rStyle w:val="ECCParagraph"/>
        </w:rPr>
        <w:fldChar w:fldCharType="begin"/>
      </w:r>
      <w:r w:rsidR="001C76EA" w:rsidRPr="009456D8">
        <w:rPr>
          <w:rStyle w:val="ECCParagraph"/>
        </w:rPr>
        <w:instrText xml:space="preserve"> REF _Ref162342777 \h </w:instrText>
      </w:r>
      <w:r w:rsidR="00313856" w:rsidRPr="009456D8">
        <w:rPr>
          <w:rStyle w:val="ECCParagraph"/>
        </w:rPr>
        <w:instrText xml:space="preserve"> \* MERGEFORMAT </w:instrText>
      </w:r>
      <w:r w:rsidR="001C76EA" w:rsidRPr="009456D8">
        <w:rPr>
          <w:rStyle w:val="ECCParagraph"/>
        </w:rPr>
      </w:r>
      <w:r w:rsidR="001C76EA" w:rsidRPr="009456D8">
        <w:rPr>
          <w:rStyle w:val="ECCParagraph"/>
        </w:rPr>
        <w:fldChar w:fldCharType="separate"/>
      </w:r>
      <w:r w:rsidR="00C12604" w:rsidRPr="009456D8">
        <w:rPr>
          <w:rStyle w:val="ECCParagraph"/>
        </w:rPr>
        <w:t>Table 14</w:t>
      </w:r>
      <w:r w:rsidR="001C76EA" w:rsidRPr="009456D8">
        <w:rPr>
          <w:rStyle w:val="ECCParagraph"/>
        </w:rPr>
        <w:fldChar w:fldCharType="end"/>
      </w:r>
      <w:r w:rsidR="00AC13B7" w:rsidRPr="009456D8">
        <w:rPr>
          <w:rStyle w:val="ECCParagraph"/>
        </w:rPr>
        <w:t xml:space="preserve">) </w:t>
      </w:r>
      <w:r w:rsidRPr="009456D8">
        <w:rPr>
          <w:rStyle w:val="ECCParagraph"/>
        </w:rPr>
        <w:t xml:space="preserve">and MFCN receiver mask (based on values taken from the relevant parameters </w:t>
      </w:r>
      <w:r w:rsidR="00AC13B7" w:rsidRPr="009456D8">
        <w:rPr>
          <w:rStyle w:val="ECCParagraph"/>
        </w:rPr>
        <w:t xml:space="preserve">from </w:t>
      </w:r>
      <w:r w:rsidR="001C76EA" w:rsidRPr="009456D8">
        <w:rPr>
          <w:rStyle w:val="ECCParagraph"/>
        </w:rPr>
        <w:fldChar w:fldCharType="begin"/>
      </w:r>
      <w:r w:rsidR="001C76EA" w:rsidRPr="009456D8">
        <w:rPr>
          <w:rStyle w:val="ECCParagraph"/>
        </w:rPr>
        <w:instrText xml:space="preserve"> REF _Ref166743148 \h </w:instrText>
      </w:r>
      <w:r w:rsidR="00313856" w:rsidRPr="009456D8">
        <w:rPr>
          <w:rStyle w:val="ECCParagraph"/>
        </w:rPr>
        <w:instrText xml:space="preserve"> \* MERGEFORMAT </w:instrText>
      </w:r>
      <w:r w:rsidR="001C76EA" w:rsidRPr="009456D8">
        <w:rPr>
          <w:rStyle w:val="ECCParagraph"/>
        </w:rPr>
      </w:r>
      <w:r w:rsidR="001C76EA" w:rsidRPr="009456D8">
        <w:rPr>
          <w:rStyle w:val="ECCParagraph"/>
        </w:rPr>
        <w:fldChar w:fldCharType="separate"/>
      </w:r>
      <w:r w:rsidR="00C12604" w:rsidRPr="009456D8">
        <w:rPr>
          <w:rStyle w:val="ECCParagraph"/>
        </w:rPr>
        <w:t>Table 25</w:t>
      </w:r>
      <w:r w:rsidR="001C76EA" w:rsidRPr="009456D8">
        <w:rPr>
          <w:rStyle w:val="ECCParagraph"/>
        </w:rPr>
        <w:fldChar w:fldCharType="end"/>
      </w:r>
      <w:r w:rsidRPr="009456D8">
        <w:rPr>
          <w:rStyle w:val="ECCParagraph"/>
        </w:rPr>
        <w:t xml:space="preserve">) into an NFD value. The NFD calculation is extended to cover in-band </w:t>
      </w:r>
      <w:r w:rsidR="00313856" w:rsidRPr="009456D8">
        <w:rPr>
          <w:rStyle w:val="ECCParagraph"/>
        </w:rPr>
        <w:t xml:space="preserve">interference </w:t>
      </w:r>
      <w:r w:rsidRPr="009456D8">
        <w:rPr>
          <w:rStyle w:val="ECCParagraph"/>
        </w:rPr>
        <w:t>and out</w:t>
      </w:r>
      <w:r w:rsidR="006B35F6" w:rsidRPr="009456D8">
        <w:rPr>
          <w:rStyle w:val="ECCParagraph"/>
        </w:rPr>
        <w:t>-</w:t>
      </w:r>
      <w:r w:rsidRPr="009456D8">
        <w:rPr>
          <w:rStyle w:val="ECCParagraph"/>
        </w:rPr>
        <w:t>of</w:t>
      </w:r>
      <w:r w:rsidR="006B35F6" w:rsidRPr="009456D8">
        <w:rPr>
          <w:rStyle w:val="ECCParagraph"/>
        </w:rPr>
        <w:t>-</w:t>
      </w:r>
      <w:r w:rsidRPr="009456D8">
        <w:rPr>
          <w:rStyle w:val="ECCParagraph"/>
        </w:rPr>
        <w:t>band blocking of the MFCN base station receiver. As the frequency separation increases the integration of the transmit</w:t>
      </w:r>
      <w:r w:rsidR="00381F9A" w:rsidRPr="009456D8">
        <w:rPr>
          <w:rStyle w:val="ECCParagraph"/>
        </w:rPr>
        <w:t>t</w:t>
      </w:r>
      <w:r w:rsidR="007B401D" w:rsidRPr="009456D8">
        <w:rPr>
          <w:rStyle w:val="ECCParagraph"/>
        </w:rPr>
        <w:t>er</w:t>
      </w:r>
      <w:r w:rsidRPr="009456D8">
        <w:rPr>
          <w:rStyle w:val="ECCParagraph"/>
        </w:rPr>
        <w:t xml:space="preserve"> and receiver masks changes accordingly, with the NFD levelling off at 3915 MHz. </w:t>
      </w:r>
    </w:p>
    <w:p w14:paraId="3A0C8CBA" w14:textId="5A229A0A" w:rsidR="00201192" w:rsidRPr="009456D8" w:rsidRDefault="00201192" w:rsidP="00EA6D80">
      <w:pPr>
        <w:rPr>
          <w:rStyle w:val="ECCParagraph"/>
        </w:rPr>
      </w:pPr>
      <w:r w:rsidRPr="009456D8">
        <w:rPr>
          <w:rStyle w:val="ECCParagraph"/>
        </w:rPr>
        <w:t xml:space="preserve">The study assumes outdoor operation of 6.912 MHz bandwidth DECT-2020 NR operating in the centre of the 10 MHz channel raster at 23 dBm e.i.r.p. (0 dBi antenna gain) with transmission power control </w:t>
      </w:r>
      <w:r w:rsidR="006B35F6" w:rsidRPr="009456D8">
        <w:rPr>
          <w:rStyle w:val="ECCParagraph"/>
        </w:rPr>
        <w:t xml:space="preserve">(TPC) </w:t>
      </w:r>
      <w:r w:rsidR="00113F1C" w:rsidRPr="009456D8">
        <w:rPr>
          <w:rStyle w:val="ECCParagraph"/>
        </w:rPr>
        <w:t xml:space="preserve">giving a range of </w:t>
      </w:r>
      <w:r w:rsidR="00B82EA2" w:rsidRPr="0051547E">
        <w:rPr>
          <w:rStyle w:val="ECCParagraph"/>
          <w:i/>
          <w:iCs/>
        </w:rPr>
        <w:t>e.i.r.p.</w:t>
      </w:r>
      <w:r w:rsidR="00B82EA2">
        <w:rPr>
          <w:rStyle w:val="ECCParagraph"/>
        </w:rPr>
        <w:t xml:space="preserve"> </w:t>
      </w:r>
      <w:r w:rsidR="00113F1C" w:rsidRPr="009456D8">
        <w:rPr>
          <w:rStyle w:val="ECCParagraph"/>
        </w:rPr>
        <w:t>from</w:t>
      </w:r>
      <w:r w:rsidRPr="009456D8">
        <w:rPr>
          <w:rStyle w:val="ECCParagraph"/>
        </w:rPr>
        <w:t xml:space="preserve"> -40 dBm </w:t>
      </w:r>
      <w:r w:rsidR="00113F1C" w:rsidRPr="009456D8">
        <w:rPr>
          <w:rStyle w:val="ECCParagraph"/>
        </w:rPr>
        <w:t xml:space="preserve">to 23 dBm </w:t>
      </w:r>
      <w:r w:rsidRPr="009456D8">
        <w:rPr>
          <w:rStyle w:val="ECCParagraph"/>
        </w:rPr>
        <w:t>(see ETSI TR 103 943 V1.1.1 (2024-01)</w:t>
      </w:r>
      <w:r w:rsidR="00634C07" w:rsidRPr="009456D8">
        <w:rPr>
          <w:rStyle w:val="ECCParagraph"/>
        </w:rPr>
        <w:t xml:space="preserve"> </w:t>
      </w:r>
      <w:r w:rsidR="00634C07" w:rsidRPr="009456D8">
        <w:rPr>
          <w:rStyle w:val="ECCParagraph"/>
        </w:rPr>
        <w:fldChar w:fldCharType="begin"/>
      </w:r>
      <w:r w:rsidR="00634C07" w:rsidRPr="009456D8">
        <w:rPr>
          <w:rStyle w:val="ECCParagraph"/>
        </w:rPr>
        <w:instrText xml:space="preserve"> REF _Ref160713841 \r \h </w:instrText>
      </w:r>
      <w:r w:rsidR="00313856" w:rsidRPr="009456D8">
        <w:rPr>
          <w:rStyle w:val="ECCParagraph"/>
        </w:rPr>
        <w:instrText xml:space="preserve"> \* MERGEFORMAT </w:instrText>
      </w:r>
      <w:r w:rsidR="00634C07" w:rsidRPr="009456D8">
        <w:rPr>
          <w:rStyle w:val="ECCParagraph"/>
        </w:rPr>
      </w:r>
      <w:r w:rsidR="00634C07" w:rsidRPr="009456D8">
        <w:rPr>
          <w:rStyle w:val="ECCParagraph"/>
        </w:rPr>
        <w:fldChar w:fldCharType="separate"/>
      </w:r>
      <w:r w:rsidR="00C12604" w:rsidRPr="009456D8">
        <w:rPr>
          <w:rStyle w:val="ECCParagraph"/>
        </w:rPr>
        <w:t>[14]</w:t>
      </w:r>
      <w:r w:rsidR="00634C07" w:rsidRPr="009456D8">
        <w:rPr>
          <w:rStyle w:val="ECCParagraph"/>
        </w:rPr>
        <w:fldChar w:fldCharType="end"/>
      </w:r>
      <w:r w:rsidRPr="009456D8">
        <w:rPr>
          <w:rStyle w:val="ECCParagraph"/>
        </w:rPr>
        <w:t>) and an urban macro MFCN, with a 100 MHz MFCN carrier centred at 3.75 GHz, with assumed NFDs for DECT-2020 NR immediately adjacent to the 3.8 GHz border, i.e. 21.0574 dB at 3.805 GHz and the other at the point where the NFD levels off at 29.1195 dB at 3.915 GHz. Clutter is applied at the DECT-2020 NR end based on Recommendation 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313856"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00794631" w:rsidRPr="009456D8">
        <w:rPr>
          <w:rStyle w:val="ECCParagraph"/>
        </w:rPr>
        <w:t xml:space="preserve"> (</w:t>
      </w:r>
      <w:r w:rsidR="00286DBD" w:rsidRPr="009456D8">
        <w:rPr>
          <w:rStyle w:val="ECCParagraph"/>
        </w:rPr>
        <w:t>for distances above 250 meters, the clutter loss corresponds to the median value of Recommendation ITU-R P.2108</w:t>
      </w:r>
      <w:r w:rsidR="00794631" w:rsidRPr="009456D8">
        <w:rPr>
          <w:rStyle w:val="ECCParagraph"/>
        </w:rPr>
        <w:t>)</w:t>
      </w:r>
      <w:r w:rsidRPr="009456D8">
        <w:rPr>
          <w:rStyle w:val="ECCParagraph"/>
        </w:rPr>
        <w:t>.</w:t>
      </w:r>
    </w:p>
    <w:p w14:paraId="5C5C9AEC" w14:textId="3B87585F" w:rsidR="006F1285" w:rsidRPr="009456D8" w:rsidRDefault="00201192" w:rsidP="006F1285">
      <w:pPr>
        <w:rPr>
          <w:rStyle w:val="ECCParagraph"/>
        </w:rPr>
      </w:pPr>
      <w:r w:rsidRPr="009456D8">
        <w:rPr>
          <w:rStyle w:val="ECCParagraph"/>
        </w:rPr>
        <w:t xml:space="preserve">The parameters for MFCN are taken from </w:t>
      </w:r>
      <w:r w:rsidR="00427772" w:rsidRPr="009456D8">
        <w:rPr>
          <w:rStyle w:val="ECCParagraph"/>
        </w:rPr>
        <w:fldChar w:fldCharType="begin"/>
      </w:r>
      <w:r w:rsidR="00427772" w:rsidRPr="009456D8">
        <w:rPr>
          <w:rStyle w:val="ECCParagraph"/>
        </w:rPr>
        <w:instrText xml:space="preserve"> REF _Ref137805444 \h </w:instrText>
      </w:r>
      <w:r w:rsidR="00313856" w:rsidRPr="009456D8">
        <w:rPr>
          <w:rStyle w:val="ECCParagraph"/>
        </w:rPr>
        <w:instrText xml:space="preserve"> \* MERGEFORMAT </w:instrText>
      </w:r>
      <w:r w:rsidR="00427772" w:rsidRPr="009456D8">
        <w:rPr>
          <w:rStyle w:val="ECCParagraph"/>
        </w:rPr>
      </w:r>
      <w:r w:rsidR="00427772" w:rsidRPr="009456D8">
        <w:rPr>
          <w:rStyle w:val="ECCParagraph"/>
        </w:rPr>
        <w:fldChar w:fldCharType="separate"/>
      </w:r>
      <w:r w:rsidR="00C12604" w:rsidRPr="009456D8">
        <w:rPr>
          <w:rStyle w:val="ECCParagraph"/>
        </w:rPr>
        <w:t>Table 23</w:t>
      </w:r>
      <w:r w:rsidR="00427772" w:rsidRPr="009456D8">
        <w:rPr>
          <w:rStyle w:val="ECCParagraph"/>
        </w:rPr>
        <w:fldChar w:fldCharType="end"/>
      </w:r>
      <w:r w:rsidRPr="009456D8">
        <w:rPr>
          <w:rStyle w:val="ECCParagraph"/>
        </w:rPr>
        <w:t xml:space="preserve"> and </w:t>
      </w:r>
      <w:r w:rsidR="00427772" w:rsidRPr="009456D8">
        <w:rPr>
          <w:rStyle w:val="ECCParagraph"/>
        </w:rPr>
        <w:fldChar w:fldCharType="begin"/>
      </w:r>
      <w:r w:rsidR="00427772" w:rsidRPr="009456D8">
        <w:rPr>
          <w:rStyle w:val="ECCParagraph"/>
        </w:rPr>
        <w:instrText xml:space="preserve"> REF _Ref161660248 \h </w:instrText>
      </w:r>
      <w:r w:rsidR="00313856" w:rsidRPr="009456D8">
        <w:rPr>
          <w:rStyle w:val="ECCParagraph"/>
        </w:rPr>
        <w:instrText xml:space="preserve"> \* MERGEFORMAT </w:instrText>
      </w:r>
      <w:r w:rsidR="00427772" w:rsidRPr="009456D8">
        <w:rPr>
          <w:rStyle w:val="ECCParagraph"/>
        </w:rPr>
      </w:r>
      <w:r w:rsidR="00427772" w:rsidRPr="009456D8">
        <w:rPr>
          <w:rStyle w:val="ECCParagraph"/>
        </w:rPr>
        <w:fldChar w:fldCharType="separate"/>
      </w:r>
      <w:r w:rsidR="00C12604" w:rsidRPr="009456D8">
        <w:rPr>
          <w:rStyle w:val="ECCParagraph"/>
        </w:rPr>
        <w:t>Table 24</w:t>
      </w:r>
      <w:r w:rsidR="00427772" w:rsidRPr="009456D8">
        <w:rPr>
          <w:rStyle w:val="ECCParagraph"/>
        </w:rPr>
        <w:fldChar w:fldCharType="end"/>
      </w:r>
      <w:r w:rsidRPr="009456D8">
        <w:rPr>
          <w:rStyle w:val="ECCParagraph"/>
        </w:rPr>
        <w:t xml:space="preserve">. The MFCN base station is placed at a fixed location on a smooth Earth. A mobile terminal is randomly located within the service area of the base station (600 m cell range for the urban macro case) and the base station antenna is electronically steered towards the mobile terminal. The DECT-2020 NR device is also randomly placed within the base station service area and the interference from DECT-2020 NR at the base station receiver is calculated based on </w:t>
      </w:r>
      <w:r w:rsidR="005C58C6" w:rsidRPr="009456D8">
        <w:rPr>
          <w:rStyle w:val="ECCParagraph"/>
        </w:rPr>
        <w:t xml:space="preserve">the </w:t>
      </w:r>
      <w:r w:rsidRPr="009456D8">
        <w:rPr>
          <w:rStyle w:val="ECCParagraph"/>
        </w:rPr>
        <w:t>agreed parameters</w:t>
      </w:r>
      <w:r w:rsidR="00ED2644" w:rsidRPr="009456D8">
        <w:rPr>
          <w:rStyle w:val="ECCParagraph"/>
        </w:rPr>
        <w:t xml:space="preserve"> </w:t>
      </w:r>
      <w:r w:rsidR="005C58C6" w:rsidRPr="009456D8">
        <w:rPr>
          <w:rStyle w:val="ECCParagraph"/>
        </w:rPr>
        <w:t>set out in this Report</w:t>
      </w:r>
      <w:r w:rsidRPr="009456D8">
        <w:rPr>
          <w:rStyle w:val="ECCParagraph"/>
        </w:rPr>
        <w:t>.</w:t>
      </w:r>
      <w:bookmarkStart w:id="428" w:name="_Toc160031510"/>
      <w:bookmarkEnd w:id="363"/>
    </w:p>
    <w:p w14:paraId="67B02633" w14:textId="67E07FD2" w:rsidR="006F1285" w:rsidRPr="009456D8" w:rsidRDefault="00313856" w:rsidP="006F1285">
      <w:pPr>
        <w:rPr>
          <w:rStyle w:val="ECCParagraph"/>
        </w:rPr>
      </w:pPr>
      <w:r w:rsidRPr="009456D8">
        <w:rPr>
          <w:rStyle w:val="ECCParagraph"/>
        </w:rPr>
        <w:lastRenderedPageBreak/>
        <w:t>Parameters that are change</w:t>
      </w:r>
      <w:r w:rsidR="00F206A6" w:rsidRPr="009456D8">
        <w:rPr>
          <w:rStyle w:val="ECCParagraph"/>
        </w:rPr>
        <w:t>d</w:t>
      </w:r>
      <w:r w:rsidRPr="009456D8">
        <w:rPr>
          <w:rStyle w:val="ECCParagraph"/>
        </w:rPr>
        <w:t xml:space="preserve"> within each snapshot of Monte-Carlo simulation</w:t>
      </w:r>
      <w:r w:rsidR="006F1285" w:rsidRPr="009456D8">
        <w:rPr>
          <w:rStyle w:val="ECCParagraph"/>
        </w:rPr>
        <w:t>:</w:t>
      </w:r>
    </w:p>
    <w:p w14:paraId="73D0E11A" w14:textId="1CB760A7" w:rsidR="00D270D2" w:rsidRPr="009456D8" w:rsidRDefault="00D270D2" w:rsidP="00D80CC0">
      <w:pPr>
        <w:pStyle w:val="ECCNumberedList"/>
        <w:numPr>
          <w:ilvl w:val="0"/>
          <w:numId w:val="39"/>
        </w:numPr>
        <w:rPr>
          <w:rStyle w:val="ECCParagraph"/>
        </w:rPr>
      </w:pPr>
      <w:r w:rsidRPr="009456D8">
        <w:rPr>
          <w:rStyle w:val="ECCParagraph"/>
        </w:rPr>
        <w:t>The position of the DECT</w:t>
      </w:r>
      <w:r w:rsidR="00D80CC0" w:rsidRPr="009456D8">
        <w:rPr>
          <w:rStyle w:val="ECCParagraph"/>
        </w:rPr>
        <w:t>-2020 NR</w:t>
      </w:r>
      <w:r w:rsidRPr="009456D8">
        <w:rPr>
          <w:rStyle w:val="ECCParagraph"/>
        </w:rPr>
        <w:t xml:space="preserve"> device (randomly within the service area of the MFCN BS)</w:t>
      </w:r>
      <w:r w:rsidR="00D80CC0" w:rsidRPr="009456D8">
        <w:rPr>
          <w:rStyle w:val="ECCParagraph"/>
        </w:rPr>
        <w:t>;</w:t>
      </w:r>
    </w:p>
    <w:p w14:paraId="75AAAC71" w14:textId="3D8A933B" w:rsidR="00D270D2" w:rsidRPr="009456D8" w:rsidRDefault="00D270D2" w:rsidP="00D80CC0">
      <w:pPr>
        <w:pStyle w:val="ECCNumberedList"/>
        <w:rPr>
          <w:rStyle w:val="ECCParagraph"/>
        </w:rPr>
      </w:pPr>
      <w:r w:rsidRPr="009456D8">
        <w:rPr>
          <w:rStyle w:val="ECCParagraph"/>
        </w:rPr>
        <w:t>The pathloss between the DECT</w:t>
      </w:r>
      <w:r w:rsidR="00D80CC0" w:rsidRPr="009456D8">
        <w:rPr>
          <w:rStyle w:val="ECCParagraph"/>
        </w:rPr>
        <w:t>-2020 NR</w:t>
      </w:r>
      <w:r w:rsidRPr="009456D8">
        <w:rPr>
          <w:rStyle w:val="ECCParagraph"/>
        </w:rPr>
        <w:t xml:space="preserve"> device and the MFCN BS antenna (calculated using Recommendation ITU-R P.452)</w:t>
      </w:r>
      <w:r w:rsidR="00D80CC0" w:rsidRPr="009456D8">
        <w:rPr>
          <w:rStyle w:val="ECCParagraph"/>
        </w:rPr>
        <w:t>;</w:t>
      </w:r>
    </w:p>
    <w:p w14:paraId="09C3F6AB" w14:textId="4FFB8597" w:rsidR="00D270D2" w:rsidRPr="009456D8" w:rsidRDefault="001F515F" w:rsidP="00D80CC0">
      <w:pPr>
        <w:pStyle w:val="ECCNumberedList"/>
        <w:rPr>
          <w:rStyle w:val="ECCParagraph"/>
        </w:rPr>
      </w:pPr>
      <w:r w:rsidRPr="009456D8">
        <w:rPr>
          <w:rStyle w:val="ECCParagraph"/>
        </w:rPr>
        <w:t>For distances above 250 meters, t</w:t>
      </w:r>
      <w:r w:rsidR="00D270D2" w:rsidRPr="009456D8">
        <w:rPr>
          <w:rStyle w:val="ECCParagraph"/>
        </w:rPr>
        <w:t xml:space="preserve">he clutter loss </w:t>
      </w:r>
      <w:r w:rsidRPr="009456D8">
        <w:rPr>
          <w:rStyle w:val="ECCParagraph"/>
        </w:rPr>
        <w:t>correspond</w:t>
      </w:r>
      <w:r w:rsidR="000A5D8D" w:rsidRPr="009456D8">
        <w:rPr>
          <w:rStyle w:val="ECCParagraph"/>
        </w:rPr>
        <w:t>s</w:t>
      </w:r>
      <w:r w:rsidRPr="009456D8">
        <w:rPr>
          <w:rStyle w:val="ECCParagraph"/>
        </w:rPr>
        <w:t xml:space="preserve"> to</w:t>
      </w:r>
      <w:r w:rsidR="000A5D8D" w:rsidRPr="009456D8">
        <w:rPr>
          <w:rStyle w:val="ECCParagraph"/>
        </w:rPr>
        <w:t xml:space="preserve"> the</w:t>
      </w:r>
      <w:r w:rsidRPr="009456D8">
        <w:rPr>
          <w:rStyle w:val="ECCParagraph"/>
        </w:rPr>
        <w:t xml:space="preserve"> median value</w:t>
      </w:r>
      <w:r w:rsidR="000A5D8D" w:rsidRPr="009456D8">
        <w:rPr>
          <w:rStyle w:val="ECCParagraph"/>
        </w:rPr>
        <w:t xml:space="preserve"> of Recommendation ITU-R P.2108</w:t>
      </w:r>
      <w:r w:rsidR="00D80CC0" w:rsidRPr="009456D8">
        <w:rPr>
          <w:rStyle w:val="ECCParagraph"/>
        </w:rPr>
        <w:t>;</w:t>
      </w:r>
    </w:p>
    <w:p w14:paraId="6BB663E4" w14:textId="3E0C4F09" w:rsidR="006F1285" w:rsidRPr="009456D8" w:rsidRDefault="001F515F" w:rsidP="00D80CC0">
      <w:pPr>
        <w:pStyle w:val="ECCNumberedList"/>
        <w:rPr>
          <w:rStyle w:val="ECCParagraph"/>
        </w:rPr>
      </w:pPr>
      <w:r w:rsidRPr="009456D8">
        <w:rPr>
          <w:rStyle w:val="ECCParagraph"/>
        </w:rPr>
        <w:t xml:space="preserve">The position of </w:t>
      </w:r>
      <w:r w:rsidR="00644768" w:rsidRPr="009456D8">
        <w:rPr>
          <w:rStyle w:val="ECCParagraph"/>
        </w:rPr>
        <w:t xml:space="preserve">a randomly placed </w:t>
      </w:r>
      <w:r w:rsidRPr="009456D8">
        <w:rPr>
          <w:rStyle w:val="ECCParagraph"/>
        </w:rPr>
        <w:t>MFCN UE gives the v</w:t>
      </w:r>
      <w:r w:rsidR="006F1285" w:rsidRPr="009456D8">
        <w:rPr>
          <w:rStyle w:val="ECCParagraph"/>
        </w:rPr>
        <w:t xml:space="preserve">ictim antenna relative gain, i.e. the </w:t>
      </w:r>
      <w:r w:rsidR="00D270D2" w:rsidRPr="009456D8">
        <w:rPr>
          <w:rStyle w:val="ECCParagraph"/>
        </w:rPr>
        <w:t xml:space="preserve">MFCN </w:t>
      </w:r>
      <w:r w:rsidR="006F1285" w:rsidRPr="009456D8">
        <w:rPr>
          <w:rStyle w:val="ECCParagraph"/>
        </w:rPr>
        <w:t>base station gain in the direction of the DECT-2020 NR device</w:t>
      </w:r>
      <w:r w:rsidR="00D80CC0" w:rsidRPr="009456D8">
        <w:rPr>
          <w:rStyle w:val="ECCParagraph"/>
        </w:rPr>
        <w:t>;</w:t>
      </w:r>
    </w:p>
    <w:p w14:paraId="4F231B36" w14:textId="7EBDC5BD" w:rsidR="006F1285" w:rsidRPr="009456D8" w:rsidRDefault="006F1285" w:rsidP="00D80CC0">
      <w:pPr>
        <w:pStyle w:val="ECCNumberedList"/>
        <w:rPr>
          <w:rStyle w:val="ECCParagraph"/>
        </w:rPr>
      </w:pPr>
      <w:r w:rsidRPr="009456D8">
        <w:rPr>
          <w:rStyle w:val="ECCParagraph"/>
        </w:rPr>
        <w:t xml:space="preserve">Transmit power of the DECT-2020 NR device </w:t>
      </w:r>
      <w:r w:rsidR="00D270D2" w:rsidRPr="009456D8">
        <w:rPr>
          <w:rStyle w:val="ECCParagraph"/>
        </w:rPr>
        <w:t>with Transmission Power Control active</w:t>
      </w:r>
      <w:r w:rsidR="001F515F" w:rsidRPr="009456D8">
        <w:rPr>
          <w:rStyle w:val="ECCParagraph"/>
        </w:rPr>
        <w:t xml:space="preserve"> (</w:t>
      </w:r>
      <w:r w:rsidR="00926AE5" w:rsidRPr="009456D8">
        <w:rPr>
          <w:rStyle w:val="ECCParagraph"/>
        </w:rPr>
        <w:t xml:space="preserve">randomly generated from the </w:t>
      </w:r>
      <w:r w:rsidR="000A5D8D" w:rsidRPr="009456D8">
        <w:rPr>
          <w:rStyle w:val="ECCParagraph"/>
        </w:rPr>
        <w:t>uniform</w:t>
      </w:r>
      <w:r w:rsidR="00926AE5" w:rsidRPr="009456D8">
        <w:rPr>
          <w:rStyle w:val="ECCParagraph"/>
        </w:rPr>
        <w:t xml:space="preserve"> distribution</w:t>
      </w:r>
      <w:r w:rsidR="001F515F" w:rsidRPr="009456D8">
        <w:rPr>
          <w:rStyle w:val="ECCParagraph"/>
        </w:rPr>
        <w:t xml:space="preserve"> in the range from -40 dBm to 23 dBm)</w:t>
      </w:r>
      <w:r w:rsidRPr="009456D8">
        <w:rPr>
          <w:rStyle w:val="ECCParagraph"/>
        </w:rPr>
        <w:t>.</w:t>
      </w:r>
    </w:p>
    <w:p w14:paraId="417A891B" w14:textId="38C24A14" w:rsidR="006F1285" w:rsidRDefault="006F1285" w:rsidP="006F1285">
      <w:pPr>
        <w:rPr>
          <w:rStyle w:val="ECCParagraph"/>
        </w:rPr>
      </w:pPr>
      <w:r w:rsidRPr="009456D8">
        <w:rPr>
          <w:rStyle w:val="ECCParagraph"/>
        </w:rPr>
        <w:t>The probability where the interference from DECT-2020 NR device exceeds the protection threshold of -6 dB I/N at the base station receiver is given by:</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178"/>
        <w:gridCol w:w="461"/>
      </w:tblGrid>
      <w:tr w:rsidR="006A6FA5" w:rsidRPr="00A73932" w14:paraId="082BAA0B" w14:textId="77777777" w:rsidTr="00801B51">
        <w:tc>
          <w:tcPr>
            <w:tcW w:w="4761" w:type="pct"/>
          </w:tcPr>
          <w:p w14:paraId="2652A5DE" w14:textId="7C6C2342" w:rsidR="006A6FA5" w:rsidRPr="00A73932" w:rsidRDefault="006A6FA5" w:rsidP="00F32DDF">
            <w:pPr>
              <w:spacing w:before="120" w:after="60"/>
              <w:rPr>
                <w:rStyle w:val="ECCParagraph"/>
                <w:rFonts w:eastAsiaTheme="minorEastAsia" w:cstheme="minorBidi"/>
                <w:lang w:eastAsia="da-DK"/>
              </w:rPr>
            </w:pPr>
            <w:r w:rsidRPr="009456D8">
              <w:rPr>
                <w:rStyle w:val="ECCParagraph"/>
              </w:rPr>
              <w:t>Probability of interference = ∑Snapshots where protection criterion is exceeded / ∑Snapshots</w:t>
            </w:r>
          </w:p>
        </w:tc>
        <w:tc>
          <w:tcPr>
            <w:tcW w:w="239" w:type="pct"/>
          </w:tcPr>
          <w:p w14:paraId="4BB209B8" w14:textId="38015C0E" w:rsidR="006A6FA5" w:rsidRPr="00A73932" w:rsidRDefault="006A6FA5" w:rsidP="00F32DDF">
            <w:pPr>
              <w:spacing w:before="120" w:after="60"/>
              <w:jc w:val="right"/>
              <w:rPr>
                <w:rStyle w:val="ECCParagraph"/>
                <w:rFonts w:eastAsiaTheme="minorEastAsia"/>
                <w:lang w:eastAsia="da-DK"/>
              </w:rPr>
            </w:pPr>
            <w:r w:rsidRPr="00A73932">
              <w:rPr>
                <w:rStyle w:val="ECCParagraph"/>
              </w:rPr>
              <w:t>(</w:t>
            </w:r>
            <w:r w:rsidRPr="00A73932">
              <w:fldChar w:fldCharType="begin"/>
            </w:r>
            <w:r w:rsidRPr="00A73932">
              <w:instrText xml:space="preserve"> SEQ Equation \* ARABIC </w:instrText>
            </w:r>
            <w:r w:rsidRPr="00A73932">
              <w:fldChar w:fldCharType="end"/>
            </w:r>
            <w:r w:rsidRPr="00A73932">
              <w:t>)</w:t>
            </w:r>
          </w:p>
        </w:tc>
      </w:tr>
    </w:tbl>
    <w:p w14:paraId="1A43DF27" w14:textId="22F519EA" w:rsidR="00E96E52" w:rsidRPr="009456D8" w:rsidRDefault="006F1285" w:rsidP="00E96E52">
      <w:pPr>
        <w:rPr>
          <w:rStyle w:val="ECCParagraph"/>
        </w:rPr>
      </w:pPr>
      <w:r w:rsidRPr="009456D8">
        <w:rPr>
          <w:rStyle w:val="ECCParagraph"/>
        </w:rPr>
        <w:t xml:space="preserve">As can be seen in </w:t>
      </w:r>
      <w:r w:rsidR="00E11F94" w:rsidRPr="009456D8">
        <w:rPr>
          <w:rStyle w:val="ECCParagraph"/>
        </w:rPr>
        <w:fldChar w:fldCharType="begin"/>
      </w:r>
      <w:r w:rsidR="00E11F94" w:rsidRPr="009456D8">
        <w:rPr>
          <w:rStyle w:val="ECCParagraph"/>
        </w:rPr>
        <w:instrText xml:space="preserve"> REF _Ref167885831 \h </w:instrText>
      </w:r>
      <w:r w:rsidR="00BB175C" w:rsidRPr="009456D8">
        <w:rPr>
          <w:rStyle w:val="ECCParagraph"/>
        </w:rPr>
        <w:instrText xml:space="preserve"> \* MERGEFORMAT </w:instrText>
      </w:r>
      <w:r w:rsidR="00E11F94" w:rsidRPr="009456D8">
        <w:rPr>
          <w:rStyle w:val="ECCParagraph"/>
        </w:rPr>
      </w:r>
      <w:r w:rsidR="00E11F94" w:rsidRPr="009456D8">
        <w:rPr>
          <w:rStyle w:val="ECCParagraph"/>
        </w:rPr>
        <w:fldChar w:fldCharType="separate"/>
      </w:r>
      <w:r w:rsidR="00C12604" w:rsidRPr="009456D8">
        <w:rPr>
          <w:rStyle w:val="ECCParagraph"/>
        </w:rPr>
        <w:t>Table 53</w:t>
      </w:r>
      <w:r w:rsidR="00E11F94" w:rsidRPr="009456D8">
        <w:rPr>
          <w:rStyle w:val="ECCParagraph"/>
        </w:rPr>
        <w:fldChar w:fldCharType="end"/>
      </w:r>
      <w:r w:rsidRPr="009456D8">
        <w:rPr>
          <w:rStyle w:val="ECCParagraph"/>
        </w:rPr>
        <w:t>, the analysis indicates that for DECT-2020 NR operating with TPC at 3.805 GHz the probability where DECT-2020 NR transmitters exceed the protection criterion of -6 dB I/N for MFCN is 1.76% and improves to 0.515% as the frequency separation is increased to 3.915 GHz (where the NFD levels off).</w:t>
      </w:r>
    </w:p>
    <w:p w14:paraId="38D49670" w14:textId="2940E535" w:rsidR="00E96E52" w:rsidRPr="009456D8" w:rsidRDefault="00E96E52" w:rsidP="00E96E52">
      <w:pPr>
        <w:pStyle w:val="Caption"/>
        <w:rPr>
          <w:rStyle w:val="ECCParagraph"/>
        </w:rPr>
      </w:pPr>
      <w:bookmarkStart w:id="429" w:name="_Ref167885831"/>
      <w:bookmarkStart w:id="430" w:name="_Ref159584459"/>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53</w:t>
      </w:r>
      <w:r w:rsidRPr="009456D8">
        <w:rPr>
          <w:rStyle w:val="ECCParagraph"/>
        </w:rPr>
        <w:fldChar w:fldCharType="end"/>
      </w:r>
      <w:bookmarkEnd w:id="429"/>
      <w:bookmarkEnd w:id="430"/>
      <w:r w:rsidRPr="009456D8">
        <w:rPr>
          <w:rStyle w:val="ECCParagraph"/>
        </w:rPr>
        <w:t xml:space="preserve">: </w:t>
      </w:r>
      <w:r w:rsidR="006F1285" w:rsidRPr="009456D8">
        <w:rPr>
          <w:rStyle w:val="ECCParagraph"/>
        </w:rPr>
        <w:t xml:space="preserve">Probability </w:t>
      </w:r>
      <w:r w:rsidR="00CD0F11" w:rsidRPr="009456D8">
        <w:rPr>
          <w:rStyle w:val="ECCParagraph"/>
        </w:rPr>
        <w:t>that</w:t>
      </w:r>
      <w:r w:rsidR="006F1285" w:rsidRPr="009456D8">
        <w:rPr>
          <w:rStyle w:val="ECCParagraph"/>
        </w:rPr>
        <w:t xml:space="preserve"> </w:t>
      </w:r>
      <w:r w:rsidR="00CD0F11" w:rsidRPr="009456D8">
        <w:rPr>
          <w:rStyle w:val="ECCParagraph"/>
        </w:rPr>
        <w:t xml:space="preserve">a randomly placed </w:t>
      </w:r>
      <w:r w:rsidR="006F1285" w:rsidRPr="009456D8">
        <w:rPr>
          <w:rStyle w:val="ECCParagraph"/>
        </w:rPr>
        <w:t>DECT-2020 NR radio device exceeds -6 dB I/N at the MFCN base station receiver (Urban Macro case)</w:t>
      </w:r>
    </w:p>
    <w:tbl>
      <w:tblPr>
        <w:tblStyle w:val="ECCTable-redheader"/>
        <w:tblW w:w="4708" w:type="pct"/>
        <w:tblInd w:w="0" w:type="dxa"/>
        <w:tblLook w:val="04A0" w:firstRow="1" w:lastRow="0" w:firstColumn="1" w:lastColumn="0" w:noHBand="0" w:noVBand="1"/>
      </w:tblPr>
      <w:tblGrid>
        <w:gridCol w:w="1459"/>
        <w:gridCol w:w="1939"/>
        <w:gridCol w:w="1157"/>
        <w:gridCol w:w="4512"/>
      </w:tblGrid>
      <w:tr w:rsidR="00AC1253" w:rsidRPr="009456D8" w14:paraId="55965E07" w14:textId="77777777" w:rsidTr="00F16621">
        <w:trPr>
          <w:cnfStyle w:val="100000000000" w:firstRow="1" w:lastRow="0" w:firstColumn="0" w:lastColumn="0" w:oddVBand="0" w:evenVBand="0" w:oddHBand="0" w:evenHBand="0" w:firstRowFirstColumn="0" w:firstRowLastColumn="0" w:lastRowFirstColumn="0" w:lastRowLastColumn="0"/>
        </w:trPr>
        <w:tc>
          <w:tcPr>
            <w:tcW w:w="805" w:type="pct"/>
            <w:vAlign w:val="top"/>
          </w:tcPr>
          <w:p w14:paraId="4E9C142A" w14:textId="77777777" w:rsidR="0033217F" w:rsidRPr="009456D8" w:rsidRDefault="0033217F" w:rsidP="0033217F">
            <w:pPr>
              <w:rPr>
                <w:rStyle w:val="ECCParagraph"/>
              </w:rPr>
            </w:pPr>
            <w:r w:rsidRPr="009456D8">
              <w:rPr>
                <w:rStyle w:val="ECCParagraph"/>
              </w:rPr>
              <w:t>MFCN Scenario</w:t>
            </w:r>
          </w:p>
        </w:tc>
        <w:tc>
          <w:tcPr>
            <w:tcW w:w="1069" w:type="pct"/>
          </w:tcPr>
          <w:p w14:paraId="54BE620D" w14:textId="2F439C36" w:rsidR="0033217F" w:rsidRPr="009456D8" w:rsidRDefault="0033217F" w:rsidP="0033217F">
            <w:pPr>
              <w:rPr>
                <w:rStyle w:val="ECCParagraph"/>
              </w:rPr>
            </w:pPr>
            <w:r w:rsidRPr="009456D8">
              <w:rPr>
                <w:rStyle w:val="ECCParagraph"/>
              </w:rPr>
              <w:t>Centre frequency of DECT</w:t>
            </w:r>
            <w:r w:rsidRPr="009456D8">
              <w:rPr>
                <w:rStyle w:val="ECCParagraph"/>
              </w:rPr>
              <w:noBreakHyphen/>
              <w:t>2020 NR</w:t>
            </w:r>
          </w:p>
        </w:tc>
        <w:tc>
          <w:tcPr>
            <w:tcW w:w="638" w:type="pct"/>
            <w:vAlign w:val="top"/>
          </w:tcPr>
          <w:p w14:paraId="26C481EA" w14:textId="3E9188D6" w:rsidR="0033217F" w:rsidRPr="009456D8" w:rsidRDefault="0033217F" w:rsidP="0033217F">
            <w:pPr>
              <w:rPr>
                <w:rStyle w:val="ECCParagraph"/>
              </w:rPr>
            </w:pPr>
            <w:r w:rsidRPr="009456D8">
              <w:rPr>
                <w:rStyle w:val="ECCParagraph"/>
              </w:rPr>
              <w:t>NFD value</w:t>
            </w:r>
          </w:p>
        </w:tc>
        <w:tc>
          <w:tcPr>
            <w:tcW w:w="2488" w:type="pct"/>
            <w:vAlign w:val="top"/>
          </w:tcPr>
          <w:p w14:paraId="5BB8A4C7" w14:textId="76BBCEF1" w:rsidR="0033217F" w:rsidRPr="009456D8" w:rsidRDefault="00053E97" w:rsidP="0033217F">
            <w:pPr>
              <w:rPr>
                <w:rStyle w:val="ECCParagraph"/>
              </w:rPr>
            </w:pPr>
            <w:r w:rsidRPr="009456D8">
              <w:rPr>
                <w:rStyle w:val="ECCParagraph"/>
              </w:rPr>
              <w:t>Probability that a randomly placed DECT-2020 NR radio device exceeds -6 dB I/N at the MFCN base station receiver</w:t>
            </w:r>
          </w:p>
        </w:tc>
      </w:tr>
      <w:tr w:rsidR="0033217F" w:rsidRPr="009456D8" w14:paraId="5AA228EF" w14:textId="77777777" w:rsidTr="00F16621">
        <w:tc>
          <w:tcPr>
            <w:tcW w:w="805" w:type="pct"/>
            <w:vAlign w:val="top"/>
          </w:tcPr>
          <w:p w14:paraId="04A2166D" w14:textId="77777777" w:rsidR="0033217F" w:rsidRPr="009456D8" w:rsidRDefault="0033217F" w:rsidP="0033217F">
            <w:pPr>
              <w:rPr>
                <w:rStyle w:val="ECCParagraph"/>
              </w:rPr>
            </w:pPr>
            <w:r w:rsidRPr="009456D8">
              <w:rPr>
                <w:rStyle w:val="ECCParagraph"/>
              </w:rPr>
              <w:t>Urban Macro</w:t>
            </w:r>
          </w:p>
        </w:tc>
        <w:tc>
          <w:tcPr>
            <w:tcW w:w="1069" w:type="pct"/>
          </w:tcPr>
          <w:p w14:paraId="59430BF1" w14:textId="1DFEEAB0" w:rsidR="0033217F" w:rsidRPr="009456D8" w:rsidRDefault="0033217F" w:rsidP="0033217F">
            <w:pPr>
              <w:rPr>
                <w:rStyle w:val="ECCParagraph"/>
              </w:rPr>
            </w:pPr>
            <w:r w:rsidRPr="009456D8">
              <w:rPr>
                <w:rStyle w:val="ECCParagraph"/>
              </w:rPr>
              <w:t>3805 MHz</w:t>
            </w:r>
          </w:p>
        </w:tc>
        <w:tc>
          <w:tcPr>
            <w:tcW w:w="638" w:type="pct"/>
            <w:vAlign w:val="top"/>
          </w:tcPr>
          <w:p w14:paraId="7C2E0D2A" w14:textId="577E3495" w:rsidR="0033217F" w:rsidRPr="009456D8" w:rsidRDefault="0033217F" w:rsidP="0033217F">
            <w:pPr>
              <w:rPr>
                <w:rStyle w:val="ECCParagraph"/>
              </w:rPr>
            </w:pPr>
            <w:r w:rsidRPr="009456D8">
              <w:rPr>
                <w:rStyle w:val="ECCParagraph"/>
              </w:rPr>
              <w:t>-21.1 dB</w:t>
            </w:r>
          </w:p>
        </w:tc>
        <w:tc>
          <w:tcPr>
            <w:tcW w:w="2488" w:type="pct"/>
            <w:vAlign w:val="top"/>
          </w:tcPr>
          <w:p w14:paraId="010C944E" w14:textId="607F69BD" w:rsidR="0033217F" w:rsidRPr="009456D8" w:rsidRDefault="006F1285" w:rsidP="00C12604">
            <w:pPr>
              <w:rPr>
                <w:rStyle w:val="ECCParagraph"/>
              </w:rPr>
            </w:pPr>
            <w:r w:rsidRPr="009456D8">
              <w:rPr>
                <w:rStyle w:val="ECCParagraph"/>
              </w:rPr>
              <w:t>1.76%</w:t>
            </w:r>
          </w:p>
        </w:tc>
      </w:tr>
      <w:tr w:rsidR="0033217F" w:rsidRPr="009456D8" w14:paraId="6169E554" w14:textId="77777777" w:rsidTr="00F16621">
        <w:tc>
          <w:tcPr>
            <w:tcW w:w="805" w:type="pct"/>
            <w:vAlign w:val="top"/>
          </w:tcPr>
          <w:p w14:paraId="1A09464C" w14:textId="77777777" w:rsidR="0033217F" w:rsidRPr="009456D8" w:rsidRDefault="0033217F" w:rsidP="0033217F">
            <w:pPr>
              <w:rPr>
                <w:rStyle w:val="ECCParagraph"/>
              </w:rPr>
            </w:pPr>
            <w:r w:rsidRPr="009456D8">
              <w:rPr>
                <w:rStyle w:val="ECCParagraph"/>
              </w:rPr>
              <w:t>Urban Macro</w:t>
            </w:r>
          </w:p>
        </w:tc>
        <w:tc>
          <w:tcPr>
            <w:tcW w:w="1069" w:type="pct"/>
          </w:tcPr>
          <w:p w14:paraId="70DA9F02" w14:textId="13085938" w:rsidR="0033217F" w:rsidRPr="009456D8" w:rsidRDefault="0033217F" w:rsidP="0033217F">
            <w:pPr>
              <w:rPr>
                <w:rStyle w:val="ECCParagraph"/>
              </w:rPr>
            </w:pPr>
            <w:r w:rsidRPr="009456D8">
              <w:rPr>
                <w:rStyle w:val="ECCParagraph"/>
              </w:rPr>
              <w:t>3915 MHz</w:t>
            </w:r>
          </w:p>
        </w:tc>
        <w:tc>
          <w:tcPr>
            <w:tcW w:w="638" w:type="pct"/>
            <w:vAlign w:val="top"/>
          </w:tcPr>
          <w:p w14:paraId="0E1301EC" w14:textId="42537FDA" w:rsidR="0033217F" w:rsidRPr="009456D8" w:rsidRDefault="0033217F" w:rsidP="0033217F">
            <w:pPr>
              <w:rPr>
                <w:rStyle w:val="ECCParagraph"/>
              </w:rPr>
            </w:pPr>
            <w:r w:rsidRPr="009456D8">
              <w:rPr>
                <w:rStyle w:val="ECCParagraph"/>
              </w:rPr>
              <w:t>-29.1 dB</w:t>
            </w:r>
          </w:p>
        </w:tc>
        <w:tc>
          <w:tcPr>
            <w:tcW w:w="2488" w:type="pct"/>
            <w:vAlign w:val="top"/>
          </w:tcPr>
          <w:p w14:paraId="70B16B2F" w14:textId="72D8D57F" w:rsidR="0033217F" w:rsidRPr="009456D8" w:rsidRDefault="006F1285" w:rsidP="00C12604">
            <w:pPr>
              <w:rPr>
                <w:rStyle w:val="ECCParagraph"/>
              </w:rPr>
            </w:pPr>
            <w:r w:rsidRPr="009456D8">
              <w:rPr>
                <w:rStyle w:val="ECCParagraph"/>
              </w:rPr>
              <w:t>0.5</w:t>
            </w:r>
            <w:r w:rsidR="00053E97" w:rsidRPr="009456D8">
              <w:rPr>
                <w:rStyle w:val="ECCParagraph"/>
              </w:rPr>
              <w:t>2</w:t>
            </w:r>
            <w:r w:rsidRPr="009456D8">
              <w:rPr>
                <w:rStyle w:val="ECCParagraph"/>
              </w:rPr>
              <w:t>%</w:t>
            </w:r>
          </w:p>
        </w:tc>
      </w:tr>
    </w:tbl>
    <w:p w14:paraId="02EBA4CF" w14:textId="77777777" w:rsidR="001C7AF0" w:rsidRPr="009456D8" w:rsidRDefault="00243976" w:rsidP="006F1285">
      <w:pPr>
        <w:rPr>
          <w:rStyle w:val="ECCParagraph"/>
        </w:rPr>
      </w:pPr>
      <w:r w:rsidRPr="009456D8">
        <w:rPr>
          <w:rStyle w:val="ECCParagraph"/>
        </w:rPr>
        <w:t xml:space="preserve">The study showed that the </w:t>
      </w:r>
      <w:r w:rsidR="00B53B4C" w:rsidRPr="009456D8">
        <w:rPr>
          <w:rStyle w:val="ECCParagraph"/>
        </w:rPr>
        <w:t>probability of interference</w:t>
      </w:r>
      <w:r w:rsidRPr="009456D8">
        <w:rPr>
          <w:rStyle w:val="ECCParagraph"/>
        </w:rPr>
        <w:t xml:space="preserve"> </w:t>
      </w:r>
      <w:r w:rsidR="00B53B4C" w:rsidRPr="009456D8">
        <w:rPr>
          <w:rStyle w:val="ECCParagraph"/>
        </w:rPr>
        <w:t xml:space="preserve">to an adjacent channel MFCN base station </w:t>
      </w:r>
      <w:r w:rsidRPr="009456D8">
        <w:rPr>
          <w:rStyle w:val="ECCParagraph"/>
        </w:rPr>
        <w:t xml:space="preserve">of one randomly placed transmitting DECT device </w:t>
      </w:r>
      <w:r w:rsidR="00B53B4C" w:rsidRPr="009456D8">
        <w:rPr>
          <w:rStyle w:val="ECCParagraph"/>
        </w:rPr>
        <w:t>is</w:t>
      </w:r>
      <w:r w:rsidRPr="009456D8">
        <w:rPr>
          <w:rStyle w:val="ECCParagraph"/>
        </w:rPr>
        <w:t xml:space="preserve"> between 0.5</w:t>
      </w:r>
      <w:r w:rsidR="00B53B4C" w:rsidRPr="009456D8">
        <w:rPr>
          <w:rStyle w:val="ECCParagraph"/>
        </w:rPr>
        <w:t>2</w:t>
      </w:r>
      <w:r w:rsidRPr="009456D8">
        <w:rPr>
          <w:rStyle w:val="ECCParagraph"/>
        </w:rPr>
        <w:t>-1.</w:t>
      </w:r>
      <w:r w:rsidR="00B53B4C" w:rsidRPr="009456D8">
        <w:rPr>
          <w:rStyle w:val="ECCParagraph"/>
        </w:rPr>
        <w:t>76</w:t>
      </w:r>
      <w:r w:rsidRPr="009456D8">
        <w:rPr>
          <w:rStyle w:val="ECCParagraph"/>
        </w:rPr>
        <w:t xml:space="preserve">% </w:t>
      </w:r>
      <w:r w:rsidR="00B53B4C" w:rsidRPr="009456D8">
        <w:rPr>
          <w:rStyle w:val="ECCParagraph"/>
        </w:rPr>
        <w:t>(depending on frequency separation) providing that TPC is used</w:t>
      </w:r>
      <w:r w:rsidRPr="009456D8">
        <w:rPr>
          <w:rStyle w:val="ECCParagraph"/>
        </w:rPr>
        <w:t xml:space="preserve">. This assumes there is only one MFCN </w:t>
      </w:r>
      <w:r w:rsidR="00A96146" w:rsidRPr="009456D8">
        <w:rPr>
          <w:rStyle w:val="ECCParagraph"/>
        </w:rPr>
        <w:t>BS with a</w:t>
      </w:r>
      <w:r w:rsidRPr="009456D8">
        <w:rPr>
          <w:rStyle w:val="ECCParagraph"/>
        </w:rPr>
        <w:t xml:space="preserve"> cell range of 600 m.</w:t>
      </w:r>
      <w:r w:rsidR="001C7AF0" w:rsidRPr="009456D8">
        <w:rPr>
          <w:rStyle w:val="ECCParagraph"/>
        </w:rPr>
        <w:t xml:space="preserve"> </w:t>
      </w:r>
    </w:p>
    <w:p w14:paraId="3A13DBF8" w14:textId="43C0F2E6" w:rsidR="000F30DA" w:rsidRPr="009456D8" w:rsidRDefault="001C7AF0" w:rsidP="00D4644B">
      <w:pPr>
        <w:rPr>
          <w:rStyle w:val="ECCParagraph"/>
        </w:rPr>
      </w:pPr>
      <w:r w:rsidRPr="009456D8">
        <w:rPr>
          <w:rStyle w:val="ECCParagraph"/>
        </w:rPr>
        <w:t>It should be noted that other assumptions</w:t>
      </w:r>
      <w:r w:rsidR="00D415B5" w:rsidRPr="009456D8">
        <w:rPr>
          <w:rStyle w:val="ECCParagraph"/>
        </w:rPr>
        <w:t>,</w:t>
      </w:r>
      <w:r w:rsidRPr="009456D8">
        <w:rPr>
          <w:rStyle w:val="ECCParagraph"/>
        </w:rPr>
        <w:t xml:space="preserve"> for example MFCN cell size or power control algorithm behaviour</w:t>
      </w:r>
      <w:r w:rsidR="00D415B5" w:rsidRPr="009456D8">
        <w:rPr>
          <w:rStyle w:val="ECCParagraph"/>
        </w:rPr>
        <w:t>,</w:t>
      </w:r>
      <w:r w:rsidRPr="009456D8">
        <w:rPr>
          <w:rStyle w:val="ECCParagraph"/>
        </w:rPr>
        <w:t xml:space="preserve"> would give different results on the probability of interference.</w:t>
      </w:r>
    </w:p>
    <w:p w14:paraId="6CD010BB" w14:textId="62F3E884" w:rsidR="008A54FC" w:rsidRPr="009456D8" w:rsidRDefault="007037B0" w:rsidP="00D4644B">
      <w:pPr>
        <w:pStyle w:val="Heading1"/>
        <w:rPr>
          <w:rStyle w:val="ECCParagraph"/>
        </w:rPr>
      </w:pPr>
      <w:bookmarkStart w:id="431" w:name="_Toc160181076"/>
      <w:bookmarkStart w:id="432" w:name="_Toc172791769"/>
      <w:r w:rsidRPr="009456D8">
        <w:rPr>
          <w:rStyle w:val="ECCParagraph"/>
        </w:rPr>
        <w:lastRenderedPageBreak/>
        <w:t>Co</w:t>
      </w:r>
      <w:r w:rsidR="008A54FC" w:rsidRPr="009456D8">
        <w:rPr>
          <w:rStyle w:val="ECCParagraph"/>
        </w:rPr>
        <w:t>nclusions</w:t>
      </w:r>
      <w:bookmarkEnd w:id="364"/>
      <w:bookmarkEnd w:id="365"/>
      <w:bookmarkEnd w:id="366"/>
      <w:bookmarkEnd w:id="367"/>
      <w:bookmarkEnd w:id="368"/>
      <w:bookmarkEnd w:id="369"/>
      <w:bookmarkEnd w:id="370"/>
      <w:bookmarkEnd w:id="371"/>
      <w:bookmarkEnd w:id="372"/>
      <w:bookmarkEnd w:id="373"/>
      <w:bookmarkEnd w:id="428"/>
      <w:bookmarkEnd w:id="431"/>
      <w:bookmarkEnd w:id="432"/>
    </w:p>
    <w:p w14:paraId="12AAA656" w14:textId="77777777" w:rsidR="00775AA2" w:rsidRPr="009456D8" w:rsidRDefault="00775AA2" w:rsidP="00775AA2">
      <w:pPr>
        <w:rPr>
          <w:rStyle w:val="ECCParagraph"/>
        </w:rPr>
      </w:pPr>
      <w:bookmarkStart w:id="433" w:name="_Toc169147730"/>
      <w:bookmarkStart w:id="434" w:name="_Toc380059616"/>
      <w:bookmarkStart w:id="435" w:name="_Toc380059758"/>
      <w:r w:rsidRPr="009456D8">
        <w:rPr>
          <w:rStyle w:val="ECCParagraph"/>
        </w:rPr>
        <w:t>This Report supports the work of ECC in response to the "Mandate to CEPT on technical conditions regarding the shared use of the 3.8-4.2 GHz frequency band for terrestrial wireless broadband systems providing local-area network connectivity in the Union".</w:t>
      </w:r>
    </w:p>
    <w:p w14:paraId="37BBDFB3" w14:textId="2B9C5822" w:rsidR="00775AA2" w:rsidRPr="009456D8" w:rsidRDefault="00775AA2" w:rsidP="00775AA2">
      <w:pPr>
        <w:rPr>
          <w:rStyle w:val="ECCParagraph"/>
        </w:rPr>
      </w:pPr>
      <w:r w:rsidRPr="009456D8">
        <w:rPr>
          <w:rStyle w:val="ECCParagraph"/>
        </w:rPr>
        <w:t xml:space="preserve">This Report includes </w:t>
      </w:r>
      <w:r w:rsidR="00385672" w:rsidRPr="009456D8">
        <w:rPr>
          <w:rStyle w:val="ECCParagraph"/>
        </w:rPr>
        <w:t xml:space="preserve">technical </w:t>
      </w:r>
      <w:r w:rsidRPr="009456D8">
        <w:rPr>
          <w:rStyle w:val="ECCParagraph"/>
        </w:rPr>
        <w:t>in-band and adjacent band co-existence studies on the basis of the following scenarios:</w:t>
      </w:r>
    </w:p>
    <w:p w14:paraId="3D81A12E" w14:textId="77777777" w:rsidR="00775AA2" w:rsidRPr="009456D8" w:rsidRDefault="00775AA2" w:rsidP="00C52F43">
      <w:pPr>
        <w:pStyle w:val="ECCNumberedList"/>
        <w:numPr>
          <w:ilvl w:val="0"/>
          <w:numId w:val="42"/>
        </w:numPr>
        <w:rPr>
          <w:rStyle w:val="ECCParagraph"/>
        </w:rPr>
      </w:pPr>
      <w:r w:rsidRPr="009456D8">
        <w:rPr>
          <w:rStyle w:val="ECCParagraph"/>
        </w:rPr>
        <w:t>in-band coexistence:</w:t>
      </w:r>
    </w:p>
    <w:p w14:paraId="311142AB" w14:textId="77777777" w:rsidR="00775AA2" w:rsidRPr="009456D8" w:rsidRDefault="00775AA2" w:rsidP="00775AA2">
      <w:pPr>
        <w:pStyle w:val="ECCBulletsLv2"/>
        <w:rPr>
          <w:rStyle w:val="ECCParagraph"/>
        </w:rPr>
      </w:pPr>
      <w:r w:rsidRPr="009456D8">
        <w:rPr>
          <w:rStyle w:val="ECCParagraph"/>
        </w:rPr>
        <w:t>to ensure protection of fixed satellite service (FSS) and fixed service (FS), including the possibility for their future evolution and development;</w:t>
      </w:r>
    </w:p>
    <w:p w14:paraId="7E37759B" w14:textId="77777777" w:rsidR="00775AA2" w:rsidRPr="009456D8" w:rsidRDefault="00775AA2" w:rsidP="00775AA2">
      <w:pPr>
        <w:pStyle w:val="ECCBulletsLv2"/>
        <w:rPr>
          <w:rStyle w:val="ECCParagraph"/>
        </w:rPr>
      </w:pPr>
      <w:r w:rsidRPr="009456D8">
        <w:rPr>
          <w:rStyle w:val="ECCParagraph"/>
        </w:rPr>
        <w:t>for in-band sharing between different WBB LMP networks.</w:t>
      </w:r>
    </w:p>
    <w:p w14:paraId="30A7B332" w14:textId="77777777" w:rsidR="00775AA2" w:rsidRPr="009456D8" w:rsidRDefault="00775AA2" w:rsidP="00775AA2">
      <w:pPr>
        <w:pStyle w:val="ECCNumberedList"/>
        <w:rPr>
          <w:rStyle w:val="ECCParagraph"/>
        </w:rPr>
      </w:pPr>
      <w:r w:rsidRPr="009456D8">
        <w:rPr>
          <w:rStyle w:val="ECCParagraph"/>
        </w:rPr>
        <w:t>adjacent band coexistence:</w:t>
      </w:r>
    </w:p>
    <w:p w14:paraId="2C92509E" w14:textId="547D7835" w:rsidR="00775AA2" w:rsidRPr="009456D8" w:rsidRDefault="00775AA2" w:rsidP="00775AA2">
      <w:pPr>
        <w:pStyle w:val="ECCBulletsLv2"/>
        <w:rPr>
          <w:rStyle w:val="ECCParagraph"/>
        </w:rPr>
      </w:pPr>
      <w:r w:rsidRPr="009456D8">
        <w:rPr>
          <w:rStyle w:val="ECCParagraph"/>
        </w:rPr>
        <w:t xml:space="preserve">;between MFCN below 3.8 GHz and WBB LMP in </w:t>
      </w:r>
      <w:r w:rsidR="0098218C">
        <w:rPr>
          <w:rStyle w:val="ECCParagraph"/>
        </w:rPr>
        <w:t xml:space="preserve">the </w:t>
      </w:r>
      <w:r w:rsidRPr="009456D8">
        <w:rPr>
          <w:rStyle w:val="ECCParagraph"/>
        </w:rPr>
        <w:t xml:space="preserve">3.8-4.2 GHz </w:t>
      </w:r>
      <w:r w:rsidR="0098218C">
        <w:rPr>
          <w:rStyle w:val="ECCParagraph"/>
        </w:rPr>
        <w:t xml:space="preserve">frequency </w:t>
      </w:r>
      <w:r w:rsidRPr="009456D8">
        <w:rPr>
          <w:rStyle w:val="ECCParagraph"/>
        </w:rPr>
        <w:t xml:space="preserve">band (interference from MFCN to WBB LMP and interference from WBB LMP to MFCN). </w:t>
      </w:r>
    </w:p>
    <w:p w14:paraId="042B93DF" w14:textId="6FD7CD21" w:rsidR="00775AA2" w:rsidRPr="009456D8" w:rsidRDefault="00775AA2" w:rsidP="00775AA2">
      <w:pPr>
        <w:pStyle w:val="ECCBulletsLv2"/>
        <w:rPr>
          <w:rStyle w:val="ECCParagraph"/>
        </w:rPr>
      </w:pPr>
      <w:r w:rsidRPr="009456D8">
        <w:rPr>
          <w:rStyle w:val="ECCParagraph"/>
        </w:rPr>
        <w:t xml:space="preserve">Adjacent band studies between WBB LMP </w:t>
      </w:r>
      <w:r w:rsidR="0098218C" w:rsidRPr="009456D8">
        <w:rPr>
          <w:rStyle w:val="ECCParagraph"/>
        </w:rPr>
        <w:t xml:space="preserve">in </w:t>
      </w:r>
      <w:r w:rsidR="0098218C">
        <w:rPr>
          <w:rStyle w:val="ECCParagraph"/>
        </w:rPr>
        <w:t xml:space="preserve">the </w:t>
      </w:r>
      <w:r w:rsidR="0098218C" w:rsidRPr="009456D8">
        <w:rPr>
          <w:rStyle w:val="ECCParagraph"/>
        </w:rPr>
        <w:t xml:space="preserve">3.8-4.2 GHz </w:t>
      </w:r>
      <w:r w:rsidR="0098218C">
        <w:rPr>
          <w:rStyle w:val="ECCParagraph"/>
        </w:rPr>
        <w:t xml:space="preserve">frequency </w:t>
      </w:r>
      <w:r w:rsidR="0098218C" w:rsidRPr="009456D8">
        <w:rPr>
          <w:rStyle w:val="ECCParagraph"/>
        </w:rPr>
        <w:t xml:space="preserve">band </w:t>
      </w:r>
      <w:r w:rsidRPr="009456D8">
        <w:rPr>
          <w:rStyle w:val="ECCParagraph"/>
        </w:rPr>
        <w:t xml:space="preserve">and </w:t>
      </w:r>
      <w:r w:rsidR="00C57802">
        <w:rPr>
          <w:rStyle w:val="ECCParagraph"/>
        </w:rPr>
        <w:t>R</w:t>
      </w:r>
      <w:r w:rsidRPr="009456D8">
        <w:rPr>
          <w:rStyle w:val="ECCParagraph"/>
        </w:rPr>
        <w:t xml:space="preserve">adio </w:t>
      </w:r>
      <w:r w:rsidR="00C57802">
        <w:rPr>
          <w:rStyle w:val="ECCParagraph"/>
        </w:rPr>
        <w:t>A</w:t>
      </w:r>
      <w:r w:rsidRPr="009456D8">
        <w:rPr>
          <w:rStyle w:val="ECCParagraph"/>
        </w:rPr>
        <w:t xml:space="preserve">ltimeters (RA) </w:t>
      </w:r>
      <w:r w:rsidR="0098218C">
        <w:rPr>
          <w:rStyle w:val="ECCParagraph"/>
        </w:rPr>
        <w:t xml:space="preserve">above 4.2 GHz </w:t>
      </w:r>
      <w:r w:rsidRPr="009456D8">
        <w:rPr>
          <w:rStyle w:val="ECCParagraph"/>
        </w:rPr>
        <w:t>are provided in</w:t>
      </w:r>
      <w:r w:rsidRPr="00297469">
        <w:t xml:space="preserve"> ECC Report </w:t>
      </w:r>
      <w:r w:rsidR="004D18D3" w:rsidRPr="00297469">
        <w:t>362</w:t>
      </w:r>
      <w:r w:rsidRPr="009456D8">
        <w:rPr>
          <w:rStyle w:val="ECCParagraph"/>
        </w:rPr>
        <w:t xml:space="preserve"> </w:t>
      </w:r>
      <w:r w:rsidRPr="009456D8">
        <w:rPr>
          <w:rStyle w:val="ECCParagraph"/>
        </w:rPr>
        <w:fldChar w:fldCharType="begin"/>
      </w:r>
      <w:r w:rsidRPr="009456D8">
        <w:rPr>
          <w:rStyle w:val="ECCParagraph"/>
        </w:rPr>
        <w:instrText xml:space="preserve"> REF _Ref166676201 \r \h  \* MERGEFORMAT </w:instrText>
      </w:r>
      <w:r w:rsidRPr="009456D8">
        <w:rPr>
          <w:rStyle w:val="ECCParagraph"/>
        </w:rPr>
      </w:r>
      <w:r w:rsidRPr="009456D8">
        <w:rPr>
          <w:rStyle w:val="ECCParagraph"/>
        </w:rPr>
        <w:fldChar w:fldCharType="separate"/>
      </w:r>
      <w:r w:rsidRPr="009456D8">
        <w:rPr>
          <w:rStyle w:val="ECCParagraph"/>
        </w:rPr>
        <w:t>[1]</w:t>
      </w:r>
      <w:r w:rsidRPr="009456D8">
        <w:rPr>
          <w:rStyle w:val="ECCParagraph"/>
        </w:rPr>
        <w:fldChar w:fldCharType="end"/>
      </w:r>
      <w:r w:rsidRPr="009456D8">
        <w:rPr>
          <w:rStyle w:val="ECCParagraph"/>
        </w:rPr>
        <w:t>. As parameters for WAIC above 4.2 GHz were not provided, no studies have been performed.</w:t>
      </w:r>
    </w:p>
    <w:p w14:paraId="16D476A8" w14:textId="77777777" w:rsidR="00775AA2" w:rsidRPr="009456D8" w:rsidRDefault="00775AA2" w:rsidP="00775AA2">
      <w:pPr>
        <w:rPr>
          <w:rStyle w:val="ECCParagraph"/>
        </w:rPr>
      </w:pPr>
      <w:r w:rsidRPr="009456D8">
        <w:rPr>
          <w:rStyle w:val="ECCParagraph"/>
        </w:rPr>
        <w:t>Further, in this Report it is assumed that:</w:t>
      </w:r>
    </w:p>
    <w:p w14:paraId="6FD8B7B0" w14:textId="77777777" w:rsidR="00775AA2" w:rsidRPr="009456D8" w:rsidRDefault="00775AA2" w:rsidP="00775AA2">
      <w:pPr>
        <w:pStyle w:val="ECCBulletsLv1"/>
        <w:rPr>
          <w:rStyle w:val="ECCParagraph"/>
        </w:rPr>
      </w:pPr>
      <w:r w:rsidRPr="009456D8">
        <w:rPr>
          <w:rStyle w:val="ECCParagraph"/>
        </w:rPr>
        <w:t>the locations of WBB LMP base stations are known;</w:t>
      </w:r>
    </w:p>
    <w:p w14:paraId="680BBEAA" w14:textId="77777777" w:rsidR="00775AA2" w:rsidRPr="009456D8" w:rsidRDefault="00775AA2" w:rsidP="00775AA2">
      <w:pPr>
        <w:pStyle w:val="ECCBulletsLv1"/>
        <w:rPr>
          <w:rStyle w:val="ECCParagraph"/>
        </w:rPr>
      </w:pPr>
      <w:r w:rsidRPr="009456D8">
        <w:rPr>
          <w:rStyle w:val="ECCParagraph"/>
        </w:rPr>
        <w:t>the locations of FSS receiving Earth stations are known;</w:t>
      </w:r>
    </w:p>
    <w:p w14:paraId="259E76F8" w14:textId="77777777" w:rsidR="00775AA2" w:rsidRPr="009456D8" w:rsidRDefault="00775AA2" w:rsidP="00775AA2">
      <w:pPr>
        <w:pStyle w:val="ECCBulletsLv1"/>
        <w:rPr>
          <w:rStyle w:val="ECCParagraph"/>
        </w:rPr>
      </w:pPr>
      <w:r w:rsidRPr="009456D8">
        <w:rPr>
          <w:rStyle w:val="ECCParagraph"/>
        </w:rPr>
        <w:t>the locations of FS stations are known;</w:t>
      </w:r>
    </w:p>
    <w:p w14:paraId="4B46E18F" w14:textId="77777777" w:rsidR="00775AA2" w:rsidRPr="009456D8" w:rsidRDefault="00775AA2" w:rsidP="00775AA2">
      <w:pPr>
        <w:pStyle w:val="ECCBulletsLv1"/>
        <w:rPr>
          <w:rStyle w:val="ECCParagraph"/>
        </w:rPr>
      </w:pPr>
      <w:r w:rsidRPr="009456D8">
        <w:rPr>
          <w:rStyle w:val="ECCParagraph"/>
        </w:rPr>
        <w:t>MFCN below 3.8 GHz is not constrained by WBB LMP above 3.8 GHz.</w:t>
      </w:r>
    </w:p>
    <w:p w14:paraId="79480024" w14:textId="77777777" w:rsidR="00775AA2" w:rsidRPr="009456D8" w:rsidRDefault="00775AA2" w:rsidP="00775AA2">
      <w:pPr>
        <w:rPr>
          <w:rStyle w:val="ECCParagraph"/>
        </w:rPr>
      </w:pPr>
      <w:r w:rsidRPr="009456D8">
        <w:rPr>
          <w:rStyle w:val="ECCParagraph"/>
        </w:rPr>
        <w:t xml:space="preserve">As FSS below 3.8 GHz is considered to be the same service as above 3.8 GHz, the operation of FSS below 3.8 GHz is covered by the in-band sharing studies in 3.8-4.2 GHz. </w:t>
      </w:r>
    </w:p>
    <w:p w14:paraId="5A3A5312" w14:textId="77777777" w:rsidR="00775AA2" w:rsidRPr="009456D8" w:rsidRDefault="00775AA2" w:rsidP="00775AA2">
      <w:pPr>
        <w:rPr>
          <w:rStyle w:val="ECCParagraph"/>
        </w:rPr>
      </w:pPr>
      <w:r w:rsidRPr="009456D8">
        <w:rPr>
          <w:rStyle w:val="ECCParagraph"/>
        </w:rPr>
        <w:t>This Report includes also a coexistence study between WBB LMP and VLBI Global Observing System (VGOS) stations operating in a few CEPT countries, supporting EU interests as part of the European Critical Infrastructure Project Galileo.</w:t>
      </w:r>
    </w:p>
    <w:p w14:paraId="0A91CC42" w14:textId="77777777" w:rsidR="00775AA2" w:rsidRPr="00C34CB8" w:rsidRDefault="00775AA2" w:rsidP="00775AA2">
      <w:pPr>
        <w:pStyle w:val="ECCHeadingnonumbering"/>
        <w:rPr>
          <w:rStyle w:val="ECCParagraph"/>
          <w:b/>
          <w:bCs w:val="0"/>
          <w:color w:val="auto"/>
          <w:u w:val="none"/>
        </w:rPr>
      </w:pPr>
      <w:r w:rsidRPr="00C34CB8">
        <w:rPr>
          <w:rStyle w:val="ECCParagraph"/>
          <w:b/>
          <w:bCs w:val="0"/>
          <w:color w:val="auto"/>
          <w:u w:val="none"/>
        </w:rPr>
        <w:t>Synchronisation of WBB LMP</w:t>
      </w:r>
    </w:p>
    <w:p w14:paraId="1655B6FA" w14:textId="6625A254" w:rsidR="00775AA2" w:rsidRPr="009456D8" w:rsidRDefault="00775AA2" w:rsidP="00775AA2">
      <w:pPr>
        <w:rPr>
          <w:rStyle w:val="ECCParagraph"/>
        </w:rPr>
      </w:pPr>
      <w:r w:rsidRPr="009456D8">
        <w:rPr>
          <w:rStyle w:val="ECCParagraph"/>
        </w:rPr>
        <w:t>Two</w:t>
      </w:r>
      <w:r w:rsidRPr="009456D8" w:rsidDel="00F657B5">
        <w:rPr>
          <w:rStyle w:val="ECCParagraph"/>
        </w:rPr>
        <w:t xml:space="preserve"> </w:t>
      </w:r>
      <w:r w:rsidRPr="009456D8">
        <w:rPr>
          <w:rStyle w:val="ECCParagraph"/>
        </w:rPr>
        <w:t>WBB LMP network technologies have been considered, one based on 3GPP technical specifications and the other based on DECT-2020 NR technical specifications. Networks using these two technologies cannot synchroni</w:t>
      </w:r>
      <w:r w:rsidR="00C82ED6">
        <w:rPr>
          <w:rStyle w:val="ECCParagraph"/>
        </w:rPr>
        <w:t>s</w:t>
      </w:r>
      <w:r w:rsidRPr="009456D8">
        <w:rPr>
          <w:rStyle w:val="ECCParagraph"/>
        </w:rPr>
        <w:t xml:space="preserve">e with each other due to different operational principles. Synchronised operation of WBB LMP networks with MFCN below 3800 MHz is only possible for WBB LMP based on 3GPP technical specifications. The study results of these two technologies are presented separately. </w:t>
      </w:r>
    </w:p>
    <w:p w14:paraId="715954BB" w14:textId="77777777" w:rsidR="00775AA2" w:rsidRPr="00C34CB8" w:rsidRDefault="00775AA2" w:rsidP="00775AA2">
      <w:pPr>
        <w:pStyle w:val="ECCHeadingnonumbering"/>
        <w:rPr>
          <w:rStyle w:val="ECCParagraph"/>
          <w:b/>
          <w:bCs w:val="0"/>
          <w:color w:val="auto"/>
          <w:u w:val="none"/>
        </w:rPr>
      </w:pPr>
      <w:r w:rsidRPr="00C34CB8">
        <w:rPr>
          <w:rStyle w:val="ECCParagraph"/>
          <w:b/>
          <w:bCs w:val="0"/>
          <w:color w:val="auto"/>
          <w:u w:val="none"/>
        </w:rPr>
        <w:t>Power levels and antenna heights studied for WBB LMP</w:t>
      </w:r>
    </w:p>
    <w:p w14:paraId="0B1487D1" w14:textId="77777777" w:rsidR="00775AA2" w:rsidRPr="009456D8" w:rsidRDefault="00775AA2" w:rsidP="00775AA2">
      <w:pPr>
        <w:rPr>
          <w:rStyle w:val="ECCParagraph"/>
        </w:rPr>
      </w:pPr>
      <w:r w:rsidRPr="009456D8">
        <w:rPr>
          <w:rStyle w:val="ECCParagraph"/>
        </w:rPr>
        <w:t xml:space="preserve">For the purpose of studies, the following maximum power levels for WBB LMP have been defined: </w:t>
      </w:r>
    </w:p>
    <w:p w14:paraId="2DAB1666" w14:textId="1D0AFCC8" w:rsidR="00775AA2" w:rsidRPr="009456D8" w:rsidRDefault="00775AA2" w:rsidP="00775AA2">
      <w:pPr>
        <w:pStyle w:val="ECCBulletsLv1"/>
        <w:rPr>
          <w:rStyle w:val="ECCParagraph"/>
        </w:rPr>
      </w:pPr>
      <w:r w:rsidRPr="009456D8">
        <w:rPr>
          <w:rStyle w:val="ECCParagraph"/>
        </w:rPr>
        <w:t xml:space="preserve">3GPP low power base stations with 31 dBm/100 MHz </w:t>
      </w:r>
      <w:r w:rsidR="00017AC7" w:rsidRPr="0051547E">
        <w:rPr>
          <w:rStyle w:val="ECCParagraph"/>
          <w:i/>
          <w:iCs/>
        </w:rPr>
        <w:t>e.i.r.p.</w:t>
      </w:r>
      <w:r w:rsidR="00017AC7">
        <w:rPr>
          <w:rStyle w:val="ECCParagraph"/>
          <w:i/>
          <w:iCs/>
        </w:rPr>
        <w:t>;</w:t>
      </w:r>
      <w:r w:rsidRPr="009456D8">
        <w:rPr>
          <w:rStyle w:val="ECCParagraph"/>
        </w:rPr>
        <w:t xml:space="preserve"> </w:t>
      </w:r>
    </w:p>
    <w:p w14:paraId="178706BF" w14:textId="49904FE2" w:rsidR="00775AA2" w:rsidRPr="009456D8" w:rsidRDefault="00775AA2" w:rsidP="00775AA2">
      <w:pPr>
        <w:pStyle w:val="ECCBulletsLv1"/>
        <w:rPr>
          <w:rStyle w:val="ECCParagraph"/>
        </w:rPr>
      </w:pPr>
      <w:r w:rsidRPr="009456D8">
        <w:rPr>
          <w:rStyle w:val="ECCParagraph"/>
        </w:rPr>
        <w:t xml:space="preserve">3GPP medium power base stations with up to 49 dBm/100 MHz or up to 51 dBm/100 MHz </w:t>
      </w:r>
      <w:r w:rsidR="00017AC7" w:rsidRPr="0051547E">
        <w:rPr>
          <w:rStyle w:val="ECCParagraph"/>
          <w:i/>
          <w:iCs/>
        </w:rPr>
        <w:t>e.i.r.p.</w:t>
      </w:r>
      <w:r w:rsidR="00017AC7">
        <w:rPr>
          <w:rStyle w:val="ECCParagraph"/>
          <w:i/>
          <w:iCs/>
        </w:rPr>
        <w:t>;</w:t>
      </w:r>
      <w:r w:rsidRPr="009456D8">
        <w:rPr>
          <w:rStyle w:val="ECCParagraph"/>
        </w:rPr>
        <w:t xml:space="preserve"> </w:t>
      </w:r>
    </w:p>
    <w:p w14:paraId="321A9000" w14:textId="2A10D8E9" w:rsidR="00775AA2" w:rsidRPr="009456D8" w:rsidRDefault="00775AA2" w:rsidP="00775AA2">
      <w:pPr>
        <w:pStyle w:val="ECCBulletsLv1"/>
        <w:rPr>
          <w:rStyle w:val="ECCParagraph"/>
        </w:rPr>
      </w:pPr>
      <w:r w:rsidRPr="009456D8">
        <w:rPr>
          <w:rStyle w:val="ECCParagraph"/>
        </w:rPr>
        <w:t xml:space="preserve">The maximum power level for 3GPP WBB terminals (fixed/installed, and mobile/nomadic) of 28 dBm </w:t>
      </w:r>
      <w:r w:rsidR="00017AC7" w:rsidRPr="0051547E">
        <w:rPr>
          <w:rStyle w:val="ECCParagraph"/>
          <w:i/>
          <w:iCs/>
        </w:rPr>
        <w:t>e.i.r.p.</w:t>
      </w:r>
      <w:r w:rsidR="00017AC7">
        <w:rPr>
          <w:rStyle w:val="ECCParagraph"/>
        </w:rPr>
        <w:t xml:space="preserve"> </w:t>
      </w:r>
      <w:r w:rsidRPr="009456D8">
        <w:rPr>
          <w:rStyle w:val="ECCParagraph"/>
        </w:rPr>
        <w:t>considered and Power Control is applied</w:t>
      </w:r>
      <w:r w:rsidR="00017AC7">
        <w:rPr>
          <w:rStyle w:val="ECCParagraph"/>
        </w:rPr>
        <w:t>;</w:t>
      </w:r>
      <w:r w:rsidRPr="009456D8">
        <w:rPr>
          <w:rStyle w:val="ECCParagraph"/>
        </w:rPr>
        <w:t xml:space="preserve"> </w:t>
      </w:r>
    </w:p>
    <w:p w14:paraId="401315D5" w14:textId="119A8B3B" w:rsidR="00775AA2" w:rsidRPr="009456D8" w:rsidRDefault="00775AA2" w:rsidP="00775AA2">
      <w:pPr>
        <w:pStyle w:val="ECCBulletsLv1"/>
        <w:rPr>
          <w:rStyle w:val="ECCParagraph"/>
        </w:rPr>
      </w:pPr>
      <w:r w:rsidRPr="009456D8">
        <w:rPr>
          <w:rStyle w:val="ECCParagraph"/>
        </w:rPr>
        <w:t xml:space="preserve">For DECT-2020 NR there is no technical distinction between devices ('base station' equipment or 'terminal equipment') and the maximum power level is 23 dBm </w:t>
      </w:r>
      <w:r w:rsidR="00017AC7" w:rsidRPr="0051547E">
        <w:rPr>
          <w:rStyle w:val="ECCParagraph"/>
          <w:i/>
          <w:iCs/>
        </w:rPr>
        <w:t>e.i.r.p.</w:t>
      </w:r>
      <w:r w:rsidR="00017AC7">
        <w:rPr>
          <w:rStyle w:val="ECCParagraph"/>
        </w:rPr>
        <w:t xml:space="preserve"> </w:t>
      </w:r>
      <w:r w:rsidRPr="009456D8">
        <w:rPr>
          <w:rStyle w:val="ECCParagraph"/>
        </w:rPr>
        <w:t>with a channel bandwidth of 6.912 MHz. It is noted that for DECT-2020 NR, the technical specification mandates that all radio devices within the network shall employ TPC, including the fixed radio device (or 'base station' in traditional cellular networks).</w:t>
      </w:r>
    </w:p>
    <w:p w14:paraId="3739714F" w14:textId="77777777" w:rsidR="00775AA2" w:rsidRPr="009456D8" w:rsidRDefault="00775AA2" w:rsidP="00775AA2">
      <w:pPr>
        <w:rPr>
          <w:rStyle w:val="ECCParagraph"/>
        </w:rPr>
      </w:pPr>
      <w:r w:rsidRPr="009456D8">
        <w:rPr>
          <w:rStyle w:val="ECCParagraph"/>
        </w:rPr>
        <w:t xml:space="preserve">For studies involving WBB medium power base stations, a range of antenna heights, up to 30 m above the ground, was studied. For studies involving outdoor 3GPP based WBB low power base stations, a maximum </w:t>
      </w:r>
      <w:r w:rsidRPr="009456D8">
        <w:rPr>
          <w:rStyle w:val="ECCParagraph"/>
        </w:rPr>
        <w:lastRenderedPageBreak/>
        <w:t>antenna height above ground of 10-25 m was studied and for DECT-2020 NR WBB 10 m above ground was studied.</w:t>
      </w:r>
    </w:p>
    <w:p w14:paraId="31BCB0E0" w14:textId="6FDFF7A4" w:rsidR="00775AA2" w:rsidRPr="009456D8" w:rsidRDefault="00775AA2" w:rsidP="00775AA2">
      <w:pPr>
        <w:rPr>
          <w:rStyle w:val="ECCParagraph"/>
        </w:rPr>
      </w:pPr>
      <w:r w:rsidRPr="009456D8">
        <w:rPr>
          <w:rStyle w:val="ECCParagraph"/>
        </w:rPr>
        <w:t>This Report contains studies and relevant analysis on a range of coexistence conditions (including geographical separation, frequency separation, etc.) depending on a range of agreed WBB LMP parameters (</w:t>
      </w:r>
      <w:r w:rsidR="00017AC7" w:rsidRPr="0051547E">
        <w:rPr>
          <w:rStyle w:val="ECCParagraph"/>
          <w:i/>
          <w:iCs/>
        </w:rPr>
        <w:t>e.i.r.p.</w:t>
      </w:r>
      <w:r w:rsidRPr="009456D8">
        <w:rPr>
          <w:rStyle w:val="ECCParagraph"/>
        </w:rPr>
        <w:t>, antenna height, antenna gain, emission and reception masks, etc.), covering both AAS and non-AAS scenarios for medium power base stations and only non-AAS for low power base stations.</w:t>
      </w:r>
    </w:p>
    <w:p w14:paraId="2EDA5EA9" w14:textId="77777777" w:rsidR="00775AA2" w:rsidRPr="00C34CB8" w:rsidRDefault="00775AA2" w:rsidP="00775AA2">
      <w:pPr>
        <w:pStyle w:val="ECCHeadingnonumbering"/>
        <w:rPr>
          <w:rStyle w:val="ECCParagraph"/>
          <w:b/>
          <w:bCs w:val="0"/>
          <w:color w:val="auto"/>
          <w:u w:val="none"/>
        </w:rPr>
      </w:pPr>
      <w:r w:rsidRPr="00C34CB8">
        <w:rPr>
          <w:rStyle w:val="ECCParagraph"/>
          <w:b/>
          <w:bCs w:val="0"/>
          <w:color w:val="auto"/>
          <w:u w:val="none"/>
        </w:rPr>
        <w:t>In-band coexistence of WBB LMP with FS and FSS</w:t>
      </w:r>
    </w:p>
    <w:p w14:paraId="0A6E58B5" w14:textId="77777777" w:rsidR="00775AA2" w:rsidRPr="009456D8" w:rsidRDefault="00775AA2" w:rsidP="00775AA2">
      <w:pPr>
        <w:rPr>
          <w:rStyle w:val="ECCParagraph"/>
        </w:rPr>
      </w:pPr>
      <w:r w:rsidRPr="009456D8">
        <w:rPr>
          <w:rStyle w:val="ECCParagraph"/>
        </w:rPr>
        <w:t>Regarding FS coexistence, one of the studies shows the importance that real terrain data are taken into account in the coexistence assessments, because the impact of real terrain on transmitted signal propagation can result in not only reduced, but also increased minimum separation distances/exclusion areas required between WBB LMP and FS.</w:t>
      </w:r>
    </w:p>
    <w:p w14:paraId="464DCD07" w14:textId="77777777" w:rsidR="00775AA2" w:rsidRPr="009456D8" w:rsidRDefault="00775AA2" w:rsidP="00775AA2">
      <w:pPr>
        <w:rPr>
          <w:rStyle w:val="ECCParagraph"/>
        </w:rPr>
      </w:pPr>
      <w:r w:rsidRPr="009456D8">
        <w:rPr>
          <w:rStyle w:val="ECCParagraph"/>
        </w:rPr>
        <w:t>It is not possible to define generic technical conditions that guarantee the protection of FS. Instead a case-by-case analysis is needed, in combination of considering appropriate mitigation techniques, to ensure the protection of current and future deployment of FS. In addition, due to the large separation distances that may be necessary, the protection of FS cannot always be managed at national level only but may require cross border coordination on a case-by-case basis</w:t>
      </w:r>
      <w:r w:rsidRPr="009456D8" w:rsidDel="00E346E5">
        <w:rPr>
          <w:rStyle w:val="ECCParagraph"/>
        </w:rPr>
        <w:t xml:space="preserve"> </w:t>
      </w:r>
      <w:r w:rsidRPr="009456D8">
        <w:rPr>
          <w:rStyle w:val="ECCParagraph"/>
        </w:rPr>
        <w:t>as well as bilateral or even multilateral agreements between neighbouring countries.</w:t>
      </w:r>
    </w:p>
    <w:p w14:paraId="31BF6501" w14:textId="77777777" w:rsidR="00775AA2" w:rsidRPr="009456D8" w:rsidRDefault="00775AA2" w:rsidP="00775AA2">
      <w:pPr>
        <w:rPr>
          <w:rStyle w:val="ECCParagraph"/>
        </w:rPr>
      </w:pPr>
      <w:r w:rsidRPr="009456D8">
        <w:rPr>
          <w:rStyle w:val="ECCParagraph"/>
        </w:rPr>
        <w:t>It is not possible to define generic technical conditions that guarantee the protection of FSS. Careful planning and case-by-case analysis is needed, in combination of considering appropriate mitigation techniques, to ensure the protection of current and future deployment of FSS. In addition, due to the large separation distances that may be necessary, the protection of FSS cannot always be managed at national level only but may require cross border coordination on a case-by-case basis as well as bilateral or even multilateral agreements between neighbouring countries.</w:t>
      </w:r>
    </w:p>
    <w:p w14:paraId="16929A94" w14:textId="77777777" w:rsidR="00775AA2" w:rsidRPr="009456D8" w:rsidRDefault="00775AA2" w:rsidP="00775AA2">
      <w:pPr>
        <w:rPr>
          <w:rStyle w:val="ECCParagraph"/>
        </w:rPr>
      </w:pPr>
      <w:r w:rsidRPr="009456D8">
        <w:rPr>
          <w:rStyle w:val="ECCParagraph"/>
        </w:rPr>
        <w:t>Nevertheless, appropriate mitigation techniques could be considered during coordination on a case-by-case basis to facilitate coexistence between WBB and FS/FSS systems, both at national level and with the neighbouring countries. CEPT is developing recommendations for administrations to provide guidance for coordination between these services.</w:t>
      </w:r>
    </w:p>
    <w:p w14:paraId="1140D09F" w14:textId="77777777" w:rsidR="00775AA2" w:rsidRPr="003C2F81" w:rsidRDefault="00775AA2" w:rsidP="00775AA2">
      <w:pPr>
        <w:pStyle w:val="ECCHeadingnonumbering"/>
        <w:rPr>
          <w:rStyle w:val="ECCParagraph"/>
          <w:b/>
          <w:bCs w:val="0"/>
          <w:u w:val="none"/>
        </w:rPr>
      </w:pPr>
      <w:r w:rsidRPr="003C2F81">
        <w:rPr>
          <w:rStyle w:val="ECCParagraph"/>
          <w:b/>
          <w:bCs w:val="0"/>
          <w:color w:val="auto"/>
          <w:u w:val="none"/>
        </w:rPr>
        <w:t>Studies on WBB LMP networks with no synchronisation to other WBB LMP nor to MFCN</w:t>
      </w:r>
    </w:p>
    <w:p w14:paraId="7E9027B8" w14:textId="77777777" w:rsidR="00775AA2" w:rsidRPr="009456D8" w:rsidRDefault="00775AA2" w:rsidP="00775AA2">
      <w:pPr>
        <w:rPr>
          <w:rStyle w:val="ECCParagraph"/>
        </w:rPr>
      </w:pPr>
      <w:r w:rsidRPr="009456D8">
        <w:rPr>
          <w:rStyle w:val="ECCParagraph"/>
        </w:rPr>
        <w:t xml:space="preserve">For the various type of use-cases there may be various needs of UL/DL resources and different technologies, resulting in unsynchronised operation. The studies are mainly based on the following assumptions: </w:t>
      </w:r>
    </w:p>
    <w:p w14:paraId="7B50B461" w14:textId="77777777" w:rsidR="00775AA2" w:rsidRPr="009456D8" w:rsidRDefault="00775AA2" w:rsidP="00775AA2">
      <w:pPr>
        <w:pStyle w:val="ECCBulletsLv1"/>
        <w:rPr>
          <w:rStyle w:val="ECCParagraph"/>
        </w:rPr>
      </w:pPr>
      <w:r w:rsidRPr="009456D8">
        <w:rPr>
          <w:rStyle w:val="ECCParagraph"/>
        </w:rPr>
        <w:t>no synchronisation between WBB LMP local networks in the frequency band 3.8-4.2 GHz;</w:t>
      </w:r>
    </w:p>
    <w:p w14:paraId="6224D4DD" w14:textId="77777777" w:rsidR="00775AA2" w:rsidRPr="009456D8" w:rsidRDefault="00775AA2" w:rsidP="00775AA2">
      <w:pPr>
        <w:pStyle w:val="ECCBulletsLv1"/>
        <w:rPr>
          <w:rStyle w:val="ECCParagraph"/>
        </w:rPr>
      </w:pPr>
      <w:r w:rsidRPr="009456D8">
        <w:rPr>
          <w:rStyle w:val="ECCParagraph"/>
        </w:rPr>
        <w:t>no synchronisation between WBB LMP local networks in the frequency band 3.8-4.2 GHz and MFCN networks below 3.8 GHz.</w:t>
      </w:r>
    </w:p>
    <w:p w14:paraId="3A070438" w14:textId="77777777" w:rsidR="00775AA2" w:rsidRPr="009456D8" w:rsidRDefault="00775AA2" w:rsidP="00775AA2">
      <w:pPr>
        <w:rPr>
          <w:rStyle w:val="ECCParagraph"/>
        </w:rPr>
      </w:pPr>
      <w:r w:rsidRPr="009456D8">
        <w:rPr>
          <w:rStyle w:val="ECCParagraph"/>
        </w:rPr>
        <w:t xml:space="preserve">Indoor-only, outdoor-only and outdoor/indoor deployment scenarios have been considered. The analysis of in-band and adjacent band operation demonstrate the feasibility of unsynchronised WBB LMP operation in the frequency band 3.8-4.2 GHz, but a coordination process may be needed. </w:t>
      </w:r>
    </w:p>
    <w:p w14:paraId="3A399B55" w14:textId="77777777" w:rsidR="00775AA2" w:rsidRPr="009456D8" w:rsidRDefault="00775AA2" w:rsidP="00775AA2">
      <w:pPr>
        <w:rPr>
          <w:rStyle w:val="ECCParagraph"/>
        </w:rPr>
      </w:pPr>
      <w:r w:rsidRPr="009456D8">
        <w:rPr>
          <w:rStyle w:val="ECCParagraph"/>
        </w:rPr>
        <w:t>Some studies investigated if stricter out of band emission and receiver blocking levels of LMPs and frequency separation could reduce the need for coordination between 3GPP WBB LMP and MFCN (below 3.8 GHz).</w:t>
      </w:r>
    </w:p>
    <w:p w14:paraId="4F08CE31" w14:textId="77777777" w:rsidR="00775AA2" w:rsidRPr="009456D8" w:rsidRDefault="00775AA2" w:rsidP="00775AA2">
      <w:pPr>
        <w:rPr>
          <w:rStyle w:val="ECCParagraph"/>
        </w:rPr>
      </w:pPr>
      <w:r w:rsidRPr="009456D8">
        <w:rPr>
          <w:rStyle w:val="ECCParagraph"/>
        </w:rPr>
        <w:t>The following technical conditions were investigated:</w:t>
      </w:r>
    </w:p>
    <w:p w14:paraId="1FDAFE20" w14:textId="77777777" w:rsidR="00775AA2" w:rsidRPr="009456D8" w:rsidRDefault="00775AA2" w:rsidP="00775AA2">
      <w:pPr>
        <w:pStyle w:val="ECCBulletsLv1"/>
        <w:rPr>
          <w:rStyle w:val="ECCParagraph"/>
        </w:rPr>
      </w:pPr>
      <w:r w:rsidRPr="009456D8">
        <w:rPr>
          <w:rStyle w:val="ECCParagraph"/>
        </w:rPr>
        <w:t>60 MHz frequency separation for WBB MP to accommodate MFCN BS receiver blocking;</w:t>
      </w:r>
    </w:p>
    <w:p w14:paraId="2F53E0AD" w14:textId="535D9A51" w:rsidR="00775AA2" w:rsidRPr="009456D8" w:rsidRDefault="00775AA2" w:rsidP="00775AA2">
      <w:pPr>
        <w:pStyle w:val="ECCBulletsLv1"/>
        <w:rPr>
          <w:rStyle w:val="ECCParagraph"/>
        </w:rPr>
      </w:pPr>
      <w:r w:rsidRPr="009456D8">
        <w:rPr>
          <w:rStyle w:val="ECCParagraph"/>
        </w:rPr>
        <w:t xml:space="preserve">out of band emission level of -45 dBm/MHz conducted power or -40 dBm/MHz </w:t>
      </w:r>
      <w:r w:rsidR="00017AC7" w:rsidRPr="0051547E">
        <w:rPr>
          <w:rStyle w:val="ECCParagraph"/>
          <w:i/>
          <w:iCs/>
        </w:rPr>
        <w:t>e.i.r.p.</w:t>
      </w:r>
      <w:r w:rsidR="00017AC7">
        <w:rPr>
          <w:rStyle w:val="ECCParagraph"/>
        </w:rPr>
        <w:t xml:space="preserve"> </w:t>
      </w:r>
      <w:r w:rsidRPr="009456D8">
        <w:rPr>
          <w:rStyle w:val="ECCParagraph"/>
        </w:rPr>
        <w:t>per BS (sector) below 3800 MHz for LP and MP non-AAS BS</w:t>
      </w:r>
      <w:r w:rsidR="00B63EC2">
        <w:rPr>
          <w:rStyle w:val="ECCParagraph"/>
        </w:rPr>
        <w:t>;</w:t>
      </w:r>
      <w:r w:rsidRPr="009456D8">
        <w:rPr>
          <w:rStyle w:val="ECCParagraph"/>
        </w:rPr>
        <w:t xml:space="preserve">  </w:t>
      </w:r>
    </w:p>
    <w:p w14:paraId="3FDF1887" w14:textId="77777777" w:rsidR="00775AA2" w:rsidRPr="009456D8" w:rsidRDefault="00775AA2" w:rsidP="00775AA2">
      <w:pPr>
        <w:pStyle w:val="ECCBulletsLv1"/>
        <w:rPr>
          <w:rStyle w:val="ECCParagraph"/>
        </w:rPr>
      </w:pPr>
      <w:r w:rsidRPr="009456D8">
        <w:rPr>
          <w:rStyle w:val="ECCParagraph"/>
        </w:rPr>
        <w:t>out of band emission level of -45 dBm/MHz TRP or -50 dBm/MHz TRP per BS (sector) for MP AAS BS</w:t>
      </w:r>
      <w:r w:rsidRPr="009456D8">
        <w:t>;</w:t>
      </w:r>
    </w:p>
    <w:p w14:paraId="6CBCB80D" w14:textId="77777777" w:rsidR="00775AA2" w:rsidRPr="009456D8" w:rsidRDefault="00775AA2" w:rsidP="00775AA2">
      <w:pPr>
        <w:pStyle w:val="ECCBulletsLv1"/>
        <w:rPr>
          <w:rStyle w:val="ECCParagraph"/>
        </w:rPr>
      </w:pPr>
      <w:r w:rsidRPr="009456D8">
        <w:rPr>
          <w:rStyle w:val="ECCParagraph"/>
        </w:rPr>
        <w:t>WBB LMP receiver blocking level of -15 dBm below 3800 MHz for wanted signal level: P_ref_sens+6 dB.</w:t>
      </w:r>
    </w:p>
    <w:p w14:paraId="1EEDAFBA" w14:textId="77777777" w:rsidR="00775AA2" w:rsidRPr="009456D8" w:rsidRDefault="00775AA2" w:rsidP="00C34CB8">
      <w:pPr>
        <w:keepNext/>
        <w:rPr>
          <w:rStyle w:val="ECCParagraph"/>
        </w:rPr>
      </w:pPr>
      <w:r w:rsidRPr="009456D8">
        <w:rPr>
          <w:rStyle w:val="ECCParagraph"/>
        </w:rPr>
        <w:lastRenderedPageBreak/>
        <w:t>In addition to the above technical conditions, studies identified possible components for the coordination process to ensure the co-existence between WBB LMP and MFCN (below 3.8 GHz) e.g.:</w:t>
      </w:r>
    </w:p>
    <w:p w14:paraId="1F7B46B8" w14:textId="77777777" w:rsidR="00775AA2" w:rsidRPr="009456D8" w:rsidRDefault="00775AA2" w:rsidP="00C34CB8">
      <w:pPr>
        <w:pStyle w:val="ECCBulletsLv1"/>
        <w:keepNext/>
        <w:rPr>
          <w:rStyle w:val="ECCParagraph"/>
        </w:rPr>
      </w:pPr>
      <w:r w:rsidRPr="009456D8">
        <w:rPr>
          <w:rStyle w:val="ECCParagraph"/>
        </w:rPr>
        <w:t>pfd or field strength values at the WBB LMP local area network coverage border;</w:t>
      </w:r>
    </w:p>
    <w:p w14:paraId="5754B3A5" w14:textId="77777777" w:rsidR="00775AA2" w:rsidRPr="009456D8" w:rsidRDefault="00775AA2" w:rsidP="00C34CB8">
      <w:pPr>
        <w:pStyle w:val="ECCBulletsLv1"/>
        <w:keepNext/>
        <w:rPr>
          <w:rStyle w:val="ECCParagraph"/>
        </w:rPr>
      </w:pPr>
      <w:r w:rsidRPr="009456D8">
        <w:rPr>
          <w:rStyle w:val="ECCParagraph"/>
        </w:rPr>
        <w:t>physical separation between WBB LMP and MFCN Macro BSs;</w:t>
      </w:r>
    </w:p>
    <w:p w14:paraId="677CA09F" w14:textId="77777777" w:rsidR="00775AA2" w:rsidRPr="009456D8" w:rsidRDefault="00775AA2" w:rsidP="00C34CB8">
      <w:pPr>
        <w:pStyle w:val="ECCBulletsLv1"/>
        <w:keepNext/>
        <w:rPr>
          <w:rStyle w:val="ECCParagraph"/>
        </w:rPr>
      </w:pPr>
      <w:r w:rsidRPr="009456D8">
        <w:rPr>
          <w:rStyle w:val="ECCParagraph"/>
        </w:rPr>
        <w:t>synchronisation or semi-synchronisation between MFCN and WBB LMP networks.</w:t>
      </w:r>
    </w:p>
    <w:p w14:paraId="332AF23E" w14:textId="77777777" w:rsidR="00775AA2" w:rsidRPr="003C2F81" w:rsidRDefault="00775AA2" w:rsidP="00775AA2">
      <w:pPr>
        <w:pStyle w:val="ECCHeadingnonumbering"/>
        <w:rPr>
          <w:rStyle w:val="ECCParagraph"/>
          <w:b/>
          <w:bCs w:val="0"/>
          <w:color w:val="auto"/>
          <w:u w:val="none"/>
        </w:rPr>
      </w:pPr>
      <w:r w:rsidRPr="003C2F81">
        <w:rPr>
          <w:rStyle w:val="ECCParagraph"/>
          <w:b/>
          <w:bCs w:val="0"/>
          <w:color w:val="auto"/>
          <w:u w:val="none"/>
        </w:rPr>
        <w:t>Adjacent channel coexistence for WBB LMP networks synchronised with other WBB LMP or MFCN</w:t>
      </w:r>
    </w:p>
    <w:p w14:paraId="119BFF61" w14:textId="3ED845EA" w:rsidR="00775AA2" w:rsidRPr="009456D8" w:rsidRDefault="00775AA2" w:rsidP="00775AA2">
      <w:pPr>
        <w:rPr>
          <w:rStyle w:val="ECCParagraph"/>
        </w:rPr>
      </w:pPr>
      <w:r w:rsidRPr="009456D8">
        <w:rPr>
          <w:rStyle w:val="ECCParagraph"/>
        </w:rPr>
        <w:t>Adjacent channel coexistence between synchroni</w:t>
      </w:r>
      <w:r w:rsidR="00042968">
        <w:rPr>
          <w:rStyle w:val="ECCParagraph"/>
        </w:rPr>
        <w:t>s</w:t>
      </w:r>
      <w:r w:rsidRPr="009456D8">
        <w:rPr>
          <w:rStyle w:val="ECCParagraph"/>
        </w:rPr>
        <w:t>ed WBB LMPs networks, when operating based on 3GPP technical specifications, is considered covered by 3GPP/ETSI standardisation. This assumption also accounts for adjacent band operation of these WBB LMP networks in the frequency band 3.8-4.2 GHz synchronised with MFCN below 3.8 GHz. Such synchroni</w:t>
      </w:r>
      <w:r w:rsidR="00042968">
        <w:rPr>
          <w:rStyle w:val="ECCParagraph"/>
        </w:rPr>
        <w:t>s</w:t>
      </w:r>
      <w:r w:rsidRPr="009456D8">
        <w:rPr>
          <w:rStyle w:val="ECCParagraph"/>
        </w:rPr>
        <w:t>ed coexistence scenarios across the frequency band 3.4-4.2 GHz for non-AAS and AAS take part of possible coordination solutions for WBB LMP networks based on 3GPP technical specifications.</w:t>
      </w:r>
    </w:p>
    <w:p w14:paraId="28A0F153" w14:textId="77777777" w:rsidR="00775AA2" w:rsidRPr="003C2F81" w:rsidRDefault="00775AA2" w:rsidP="00775AA2">
      <w:pPr>
        <w:pStyle w:val="ECCHeadingnonumbering"/>
        <w:rPr>
          <w:rStyle w:val="ECCParagraph"/>
          <w:b/>
          <w:bCs w:val="0"/>
          <w:color w:val="auto"/>
          <w:u w:val="none"/>
        </w:rPr>
      </w:pPr>
      <w:r w:rsidRPr="003C2F81">
        <w:rPr>
          <w:rStyle w:val="ECCParagraph"/>
          <w:b/>
          <w:bCs w:val="0"/>
          <w:color w:val="auto"/>
          <w:u w:val="none"/>
        </w:rPr>
        <w:t>Semi-synchronised operation between WBB LMP and MFCN networks</w:t>
      </w:r>
    </w:p>
    <w:p w14:paraId="4156C2C3" w14:textId="22E34968" w:rsidR="00775AA2" w:rsidRPr="009456D8" w:rsidRDefault="00775AA2" w:rsidP="00775AA2">
      <w:pPr>
        <w:rPr>
          <w:rStyle w:val="ECCParagraph"/>
        </w:rPr>
      </w:pPr>
      <w:r w:rsidRPr="009456D8">
        <w:rPr>
          <w:rStyle w:val="ECCParagraph"/>
        </w:rPr>
        <w:t>Studies were performed for semi-synchronised operation with DL to UL modifications (which is a specific sub-case of semi-synchronised operation) for WBB LMP network</w:t>
      </w:r>
      <w:r w:rsidR="00D50CE6">
        <w:rPr>
          <w:rStyle w:val="ECCParagraph"/>
        </w:rPr>
        <w:t>s</w:t>
      </w:r>
      <w:r w:rsidRPr="009456D8">
        <w:rPr>
          <w:rStyle w:val="ECCParagraph"/>
        </w:rPr>
        <w:t xml:space="preserve"> based on 3GPP technical specifications. Considering LMP base station to MFCN base station interference, it can ensure the same protection of MFCN base stations below 3.8 GHz as synchronised operation. This approach could be considered on a case-by-case basis. It could better facilitate coexistence with some limitations on UL/DL sequences on WBB LMP frame structure providing higher uplink capacity but with some possible constraints on WBB LMP uplink performance.</w:t>
      </w:r>
    </w:p>
    <w:p w14:paraId="387A82DD" w14:textId="77777777" w:rsidR="00775AA2" w:rsidRPr="003C2F81" w:rsidRDefault="00775AA2" w:rsidP="00775AA2">
      <w:pPr>
        <w:pStyle w:val="ECCHeadingnonumbering"/>
        <w:rPr>
          <w:rStyle w:val="ECCParagraph"/>
          <w:b/>
          <w:bCs w:val="0"/>
          <w:color w:val="auto"/>
          <w:u w:val="none"/>
        </w:rPr>
      </w:pPr>
      <w:r w:rsidRPr="003C2F81">
        <w:rPr>
          <w:rStyle w:val="ECCParagraph"/>
          <w:b/>
          <w:bCs w:val="0"/>
          <w:color w:val="auto"/>
          <w:u w:val="none"/>
        </w:rPr>
        <w:t>Other aspects regarding the shared use of the frequency band 3.8-4.2 GHz for WBB LMP networks</w:t>
      </w:r>
    </w:p>
    <w:p w14:paraId="4EFB31D3" w14:textId="77777777" w:rsidR="00775AA2" w:rsidRPr="009456D8" w:rsidRDefault="00775AA2" w:rsidP="00775AA2">
      <w:pPr>
        <w:rPr>
          <w:rStyle w:val="ECCParagraph"/>
        </w:rPr>
      </w:pPr>
      <w:r w:rsidRPr="009456D8">
        <w:rPr>
          <w:rStyle w:val="ECCParagraph"/>
        </w:rPr>
        <w:t>There is a balance to be struck between how much coordination an administration is able to carry out at a local level between WBB LMP networks and incumbent services, and how restrictive the harmonised technical conditions on WBB LMP need to be. Some of the technical conditions that were studied in this Report would reduce to a certain extent the amount of coordination needed when assigning frequencies to WBB LMP installations.</w:t>
      </w:r>
    </w:p>
    <w:p w14:paraId="15B347D1" w14:textId="6D8C96E5" w:rsidR="00775AA2" w:rsidRPr="009456D8" w:rsidRDefault="00775AA2" w:rsidP="00775AA2">
      <w:pPr>
        <w:rPr>
          <w:rStyle w:val="ECCParagraph"/>
        </w:rPr>
      </w:pPr>
      <w:r w:rsidRPr="009456D8">
        <w:rPr>
          <w:rStyle w:val="ECCParagraph"/>
        </w:rPr>
        <w:t xml:space="preserve">In order to facilitate and maximise the opportunities for the deployment of WBB LMP and to manage remaining coordination cases that may not be addressed by the harmonised technical conditions, administrations may want to complement certain aspects of their use of the </w:t>
      </w:r>
      <w:r w:rsidR="00D50CE6">
        <w:rPr>
          <w:rStyle w:val="ECCParagraph"/>
        </w:rPr>
        <w:t xml:space="preserve">frequency </w:t>
      </w:r>
      <w:r w:rsidRPr="009456D8">
        <w:rPr>
          <w:rStyle w:val="ECCParagraph"/>
        </w:rPr>
        <w:t>band 3.8-4.2 GHz at the national and/or the local level circumstances, for example on synchronisation, pfd limits, separation distance and/or frequency separation requirements.</w:t>
      </w:r>
    </w:p>
    <w:p w14:paraId="19D6E070" w14:textId="21B67EA0" w:rsidR="00775AA2" w:rsidRPr="009456D8" w:rsidRDefault="00775AA2" w:rsidP="00775AA2">
      <w:pPr>
        <w:rPr>
          <w:rStyle w:val="ECCParagraph"/>
        </w:rPr>
      </w:pPr>
      <w:r w:rsidRPr="009456D8">
        <w:rPr>
          <w:rStyle w:val="ECCParagraph"/>
        </w:rPr>
        <w:t xml:space="preserve">CEPT plans to develop </w:t>
      </w:r>
      <w:r w:rsidR="00E17ED6">
        <w:rPr>
          <w:rStyle w:val="ECCParagraph"/>
        </w:rPr>
        <w:t>ECC R</w:t>
      </w:r>
      <w:r w:rsidRPr="009456D8">
        <w:rPr>
          <w:rStyle w:val="ECCParagraph"/>
        </w:rPr>
        <w:t>ecommendations for administrations to provide guidance on the approach to coexistence in the band. There may be also a need to develop relevant cross-border recommendations.</w:t>
      </w:r>
    </w:p>
    <w:p w14:paraId="56BCB8F4" w14:textId="23F90031" w:rsidR="009509BA" w:rsidRPr="009456D8" w:rsidRDefault="00775AA2" w:rsidP="00CD5814">
      <w:pPr>
        <w:rPr>
          <w:rStyle w:val="ECCParagraph"/>
        </w:rPr>
      </w:pPr>
      <w:r w:rsidRPr="009456D8">
        <w:rPr>
          <w:rStyle w:val="ECCParagraph"/>
        </w:rPr>
        <w:t>Finally, the relevant study results in this Report could be used for developing guidelines to ensure protection and future evolution on a case-by-case basis of FSS receiving earth stations and of terrestrial fixed links sharing the band 3.8-4.2 GHz with WBB LMP, for managing co-existence between WBB LMPs and between WBB LMP and MFCN below 3.8 GHz.</w:t>
      </w:r>
    </w:p>
    <w:p w14:paraId="05F402A4" w14:textId="33219844" w:rsidR="00E02FD7" w:rsidRPr="00014C6B" w:rsidRDefault="00E02FD7" w:rsidP="00FF6F2A">
      <w:pPr>
        <w:pStyle w:val="ECCAnnexheading1"/>
        <w:rPr>
          <w:rStyle w:val="ECCParagraph"/>
        </w:rPr>
      </w:pPr>
      <w:bookmarkStart w:id="436" w:name="_Toc167974729"/>
      <w:bookmarkStart w:id="437" w:name="_Toc168040999"/>
      <w:bookmarkStart w:id="438" w:name="_Toc168041561"/>
      <w:bookmarkStart w:id="439" w:name="_Toc167974730"/>
      <w:bookmarkStart w:id="440" w:name="_Toc168041000"/>
      <w:bookmarkStart w:id="441" w:name="_Toc168041562"/>
      <w:bookmarkStart w:id="442" w:name="_Toc167974731"/>
      <w:bookmarkStart w:id="443" w:name="_Toc168041001"/>
      <w:bookmarkStart w:id="444" w:name="_Toc168041563"/>
      <w:bookmarkStart w:id="445" w:name="_Toc167974732"/>
      <w:bookmarkStart w:id="446" w:name="_Toc168041002"/>
      <w:bookmarkStart w:id="447" w:name="_Toc168041564"/>
      <w:bookmarkStart w:id="448" w:name="_Toc167974733"/>
      <w:bookmarkStart w:id="449" w:name="_Toc168041003"/>
      <w:bookmarkStart w:id="450" w:name="_Toc168041565"/>
      <w:bookmarkStart w:id="451" w:name="_Toc167974734"/>
      <w:bookmarkStart w:id="452" w:name="_Toc168041004"/>
      <w:bookmarkStart w:id="453" w:name="_Toc168041566"/>
      <w:bookmarkStart w:id="454" w:name="_Toc167974735"/>
      <w:bookmarkStart w:id="455" w:name="_Toc168041005"/>
      <w:bookmarkStart w:id="456" w:name="_Toc168041567"/>
      <w:bookmarkStart w:id="457" w:name="_Toc167974736"/>
      <w:bookmarkStart w:id="458" w:name="_Toc168041006"/>
      <w:bookmarkStart w:id="459" w:name="_Toc168041568"/>
      <w:bookmarkStart w:id="460" w:name="_Toc167974737"/>
      <w:bookmarkStart w:id="461" w:name="_Toc168041007"/>
      <w:bookmarkStart w:id="462" w:name="_Toc168041569"/>
      <w:bookmarkStart w:id="463" w:name="_Toc167974738"/>
      <w:bookmarkStart w:id="464" w:name="_Toc168041008"/>
      <w:bookmarkStart w:id="465" w:name="_Toc168041570"/>
      <w:bookmarkStart w:id="466" w:name="_Toc167974739"/>
      <w:bookmarkStart w:id="467" w:name="_Toc168041009"/>
      <w:bookmarkStart w:id="468" w:name="_Toc168041571"/>
      <w:bookmarkStart w:id="469" w:name="_Toc167974740"/>
      <w:bookmarkStart w:id="470" w:name="_Toc168041010"/>
      <w:bookmarkStart w:id="471" w:name="_Toc168041572"/>
      <w:bookmarkStart w:id="472" w:name="_Toc167974741"/>
      <w:bookmarkStart w:id="473" w:name="_Toc168041011"/>
      <w:bookmarkStart w:id="474" w:name="_Toc168041573"/>
      <w:bookmarkStart w:id="475" w:name="_Toc167974742"/>
      <w:bookmarkStart w:id="476" w:name="_Toc168041012"/>
      <w:bookmarkStart w:id="477" w:name="_Toc168041574"/>
      <w:bookmarkStart w:id="478" w:name="_Toc167974743"/>
      <w:bookmarkStart w:id="479" w:name="_Toc168041013"/>
      <w:bookmarkStart w:id="480" w:name="_Toc168041575"/>
      <w:bookmarkStart w:id="481" w:name="_Toc167974744"/>
      <w:bookmarkStart w:id="482" w:name="_Toc168041014"/>
      <w:bookmarkStart w:id="483" w:name="_Toc168041576"/>
      <w:bookmarkStart w:id="484" w:name="_Toc167974745"/>
      <w:bookmarkStart w:id="485" w:name="_Toc168041015"/>
      <w:bookmarkStart w:id="486" w:name="_Toc168041577"/>
      <w:bookmarkStart w:id="487" w:name="_Toc167974746"/>
      <w:bookmarkStart w:id="488" w:name="_Toc168041016"/>
      <w:bookmarkStart w:id="489" w:name="_Toc168041578"/>
      <w:bookmarkStart w:id="490" w:name="_Toc167974747"/>
      <w:bookmarkStart w:id="491" w:name="_Toc168041017"/>
      <w:bookmarkStart w:id="492" w:name="_Toc168041579"/>
      <w:bookmarkStart w:id="493" w:name="_Toc167974748"/>
      <w:bookmarkStart w:id="494" w:name="_Toc168041018"/>
      <w:bookmarkStart w:id="495" w:name="_Toc168041580"/>
      <w:bookmarkStart w:id="496" w:name="_Toc167974749"/>
      <w:bookmarkStart w:id="497" w:name="_Toc168041019"/>
      <w:bookmarkStart w:id="498" w:name="_Toc168041581"/>
      <w:bookmarkStart w:id="499" w:name="_Toc167974750"/>
      <w:bookmarkStart w:id="500" w:name="_Toc168041020"/>
      <w:bookmarkStart w:id="501" w:name="_Toc168041582"/>
      <w:bookmarkStart w:id="502" w:name="_Toc167974751"/>
      <w:bookmarkStart w:id="503" w:name="_Toc168041021"/>
      <w:bookmarkStart w:id="504" w:name="_Toc168041583"/>
      <w:bookmarkStart w:id="505" w:name="_Toc167974752"/>
      <w:bookmarkStart w:id="506" w:name="_Toc168041022"/>
      <w:bookmarkStart w:id="507" w:name="_Toc168041584"/>
      <w:bookmarkStart w:id="508" w:name="_Toc167974753"/>
      <w:bookmarkStart w:id="509" w:name="_Toc168041023"/>
      <w:bookmarkStart w:id="510" w:name="_Toc168041585"/>
      <w:bookmarkStart w:id="511" w:name="_Toc167974754"/>
      <w:bookmarkStart w:id="512" w:name="_Toc168041024"/>
      <w:bookmarkStart w:id="513" w:name="_Toc168041586"/>
      <w:bookmarkStart w:id="514" w:name="_Toc167974755"/>
      <w:bookmarkStart w:id="515" w:name="_Toc168041025"/>
      <w:bookmarkStart w:id="516" w:name="_Toc168041587"/>
      <w:bookmarkStart w:id="517" w:name="_Toc167974756"/>
      <w:bookmarkStart w:id="518" w:name="_Toc168041026"/>
      <w:bookmarkStart w:id="519" w:name="_Toc168041588"/>
      <w:bookmarkStart w:id="520" w:name="_Toc167974757"/>
      <w:bookmarkStart w:id="521" w:name="_Toc168041027"/>
      <w:bookmarkStart w:id="522" w:name="_Toc168041589"/>
      <w:bookmarkStart w:id="523" w:name="_Toc167974758"/>
      <w:bookmarkStart w:id="524" w:name="_Toc168041028"/>
      <w:bookmarkStart w:id="525" w:name="_Toc168041590"/>
      <w:bookmarkStart w:id="526" w:name="_Toc167974759"/>
      <w:bookmarkStart w:id="527" w:name="_Toc168041029"/>
      <w:bookmarkStart w:id="528" w:name="_Toc168041591"/>
      <w:bookmarkStart w:id="529" w:name="_Toc167974760"/>
      <w:bookmarkStart w:id="530" w:name="_Toc168041030"/>
      <w:bookmarkStart w:id="531" w:name="_Toc168041592"/>
      <w:bookmarkStart w:id="532" w:name="_Toc167974761"/>
      <w:bookmarkStart w:id="533" w:name="_Toc168041031"/>
      <w:bookmarkStart w:id="534" w:name="_Toc168041593"/>
      <w:bookmarkStart w:id="535" w:name="_Toc167974762"/>
      <w:bookmarkStart w:id="536" w:name="_Toc168041032"/>
      <w:bookmarkStart w:id="537" w:name="_Toc168041594"/>
      <w:bookmarkStart w:id="538" w:name="_Toc167974763"/>
      <w:bookmarkStart w:id="539" w:name="_Toc168041033"/>
      <w:bookmarkStart w:id="540" w:name="_Toc168041595"/>
      <w:bookmarkStart w:id="541" w:name="_Toc167974764"/>
      <w:bookmarkStart w:id="542" w:name="_Toc168041034"/>
      <w:bookmarkStart w:id="543" w:name="_Toc168041596"/>
      <w:bookmarkStart w:id="544" w:name="_Toc167974765"/>
      <w:bookmarkStart w:id="545" w:name="_Toc168041035"/>
      <w:bookmarkStart w:id="546" w:name="_Toc168041597"/>
      <w:bookmarkStart w:id="547" w:name="_Toc167974766"/>
      <w:bookmarkStart w:id="548" w:name="_Toc168041036"/>
      <w:bookmarkStart w:id="549" w:name="_Toc168041598"/>
      <w:bookmarkStart w:id="550" w:name="_Toc167974767"/>
      <w:bookmarkStart w:id="551" w:name="_Toc168041037"/>
      <w:bookmarkStart w:id="552" w:name="_Toc168041599"/>
      <w:bookmarkStart w:id="553" w:name="_Toc167974768"/>
      <w:bookmarkStart w:id="554" w:name="_Toc168041038"/>
      <w:bookmarkStart w:id="555" w:name="_Toc168041600"/>
      <w:bookmarkStart w:id="556" w:name="_Toc167974769"/>
      <w:bookmarkStart w:id="557" w:name="_Toc168041039"/>
      <w:bookmarkStart w:id="558" w:name="_Toc168041601"/>
      <w:bookmarkStart w:id="559" w:name="_Toc167974770"/>
      <w:bookmarkStart w:id="560" w:name="_Toc168041040"/>
      <w:bookmarkStart w:id="561" w:name="_Toc168041602"/>
      <w:bookmarkStart w:id="562" w:name="_Toc167974771"/>
      <w:bookmarkStart w:id="563" w:name="_Toc168041041"/>
      <w:bookmarkStart w:id="564" w:name="_Toc168041603"/>
      <w:bookmarkStart w:id="565" w:name="_Toc167974772"/>
      <w:bookmarkStart w:id="566" w:name="_Toc168041042"/>
      <w:bookmarkStart w:id="567" w:name="_Toc168041604"/>
      <w:bookmarkStart w:id="568" w:name="_Toc167974773"/>
      <w:bookmarkStart w:id="569" w:name="_Toc168041043"/>
      <w:bookmarkStart w:id="570" w:name="_Toc168041605"/>
      <w:bookmarkStart w:id="571" w:name="_Toc167974774"/>
      <w:bookmarkStart w:id="572" w:name="_Toc168041044"/>
      <w:bookmarkStart w:id="573" w:name="_Toc168041606"/>
      <w:bookmarkStart w:id="574" w:name="_Toc167974775"/>
      <w:bookmarkStart w:id="575" w:name="_Toc168041045"/>
      <w:bookmarkStart w:id="576" w:name="_Toc168041607"/>
      <w:bookmarkStart w:id="577" w:name="_Toc167974776"/>
      <w:bookmarkStart w:id="578" w:name="_Toc168041046"/>
      <w:bookmarkStart w:id="579" w:name="_Toc168041608"/>
      <w:bookmarkStart w:id="580" w:name="_Toc167974777"/>
      <w:bookmarkStart w:id="581" w:name="_Toc168041047"/>
      <w:bookmarkStart w:id="582" w:name="_Toc168041609"/>
      <w:bookmarkStart w:id="583" w:name="_Toc167974778"/>
      <w:bookmarkStart w:id="584" w:name="_Toc168041048"/>
      <w:bookmarkStart w:id="585" w:name="_Toc168041610"/>
      <w:bookmarkStart w:id="586" w:name="_Toc167974779"/>
      <w:bookmarkStart w:id="587" w:name="_Toc168041049"/>
      <w:bookmarkStart w:id="588" w:name="_Toc168041611"/>
      <w:bookmarkStart w:id="589" w:name="_Toc167974780"/>
      <w:bookmarkStart w:id="590" w:name="_Toc168041050"/>
      <w:bookmarkStart w:id="591" w:name="_Toc168041612"/>
      <w:bookmarkStart w:id="592" w:name="_Toc167974781"/>
      <w:bookmarkStart w:id="593" w:name="_Toc168041051"/>
      <w:bookmarkStart w:id="594" w:name="_Toc168041613"/>
      <w:bookmarkStart w:id="595" w:name="_Ref159624229"/>
      <w:bookmarkStart w:id="596" w:name="_Toc160031520"/>
      <w:bookmarkStart w:id="597" w:name="_Toc160181106"/>
      <w:bookmarkStart w:id="598" w:name="_Toc172791770"/>
      <w:bookmarkStart w:id="599" w:name="_Toc103166065"/>
      <w:bookmarkStart w:id="600" w:name="_Toc138704669"/>
      <w:bookmarkStart w:id="601" w:name="_Toc138342349"/>
      <w:bookmarkStart w:id="602" w:name="_Ref137807870"/>
      <w:bookmarkStart w:id="603" w:name="_Ref137807884"/>
      <w:bookmarkStart w:id="604" w:name="_Toc144201706"/>
      <w:bookmarkStart w:id="605" w:name="_Toc145024952"/>
      <w:bookmarkStart w:id="606" w:name="_Ref145321049"/>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r w:rsidRPr="00014C6B">
        <w:rPr>
          <w:rStyle w:val="ECCParagraph"/>
        </w:rPr>
        <w:lastRenderedPageBreak/>
        <w:t xml:space="preserve">Example deployment scenarios for local area networks in the </w:t>
      </w:r>
      <w:r w:rsidR="0061659E" w:rsidRPr="00014C6B">
        <w:rPr>
          <w:rStyle w:val="ECCParagraph"/>
        </w:rPr>
        <w:t xml:space="preserve">frequency </w:t>
      </w:r>
      <w:r w:rsidRPr="00014C6B">
        <w:rPr>
          <w:rStyle w:val="ECCParagraph"/>
        </w:rPr>
        <w:t>band 3.8-4.2 GHz</w:t>
      </w:r>
      <w:bookmarkEnd w:id="595"/>
      <w:bookmarkEnd w:id="596"/>
      <w:bookmarkEnd w:id="597"/>
      <w:bookmarkEnd w:id="598"/>
      <w:r w:rsidRPr="00014C6B">
        <w:rPr>
          <w:rStyle w:val="ECCParagraph"/>
        </w:rPr>
        <w:t xml:space="preserve"> </w:t>
      </w:r>
      <w:bookmarkEnd w:id="599"/>
      <w:bookmarkEnd w:id="600"/>
      <w:bookmarkEnd w:id="601"/>
      <w:bookmarkEnd w:id="602"/>
      <w:bookmarkEnd w:id="603"/>
      <w:bookmarkEnd w:id="604"/>
      <w:bookmarkEnd w:id="605"/>
      <w:bookmarkEnd w:id="606"/>
    </w:p>
    <w:p w14:paraId="7D160C71" w14:textId="77777777" w:rsidR="00E02FD7" w:rsidRPr="009456D8" w:rsidRDefault="00E02FD7" w:rsidP="00E02FD7">
      <w:pPr>
        <w:pStyle w:val="ECCAnnexheading2"/>
        <w:rPr>
          <w:rStyle w:val="ECCParagraph"/>
        </w:rPr>
      </w:pPr>
      <w:bookmarkStart w:id="607" w:name="_Toc160031521"/>
      <w:bookmarkStart w:id="608" w:name="_Toc160181107"/>
      <w:r w:rsidRPr="009456D8">
        <w:rPr>
          <w:rStyle w:val="ECCParagraph"/>
        </w:rPr>
        <w:t>Example of coverage of an industrial site</w:t>
      </w:r>
      <w:bookmarkEnd w:id="607"/>
      <w:bookmarkEnd w:id="608"/>
    </w:p>
    <w:p w14:paraId="5E8480FF" w14:textId="3A246346" w:rsidR="00E02FD7" w:rsidRPr="009456D8" w:rsidRDefault="00E02FD7" w:rsidP="00C12604">
      <w:pPr>
        <w:rPr>
          <w:rStyle w:val="ECCParagraph"/>
        </w:rPr>
      </w:pPr>
      <w:r w:rsidRPr="009456D8">
        <w:rPr>
          <w:rStyle w:val="ECCParagraph"/>
        </w:rPr>
        <w:t>In addressing the EC Mandate tasks on the shared use of the 3.8-4.2 GHz band for local area networks, it is important to capture and address the wide range of use-cases and requirements of potential users, such as enterprises and local communities. This section presents an example use-case using a commercially available system in the 3.8-4.2 GHz frequency band, demonstrating how different Base Station (BS) deployment configurations can affect the coverage and the deployment complexity of local area networks in this frequency band for the coverage of a given industrial site.</w:t>
      </w:r>
      <w:r w:rsidR="006D11E3" w:rsidRPr="009456D8">
        <w:rPr>
          <w:rStyle w:val="ECCParagraph"/>
        </w:rPr>
        <w:t xml:space="preserve"> This does not consider sharing with in-band and adjacent band services</w:t>
      </w:r>
      <w:r w:rsidR="00674C70">
        <w:rPr>
          <w:rStyle w:val="ECCParagraph"/>
        </w:rPr>
        <w:t>.</w:t>
      </w:r>
    </w:p>
    <w:p w14:paraId="1C55913A" w14:textId="77777777" w:rsidR="00E02FD7" w:rsidRPr="009456D8" w:rsidRDefault="00E02FD7" w:rsidP="00E02FD7">
      <w:pPr>
        <w:pStyle w:val="ECCAnnexheading3"/>
        <w:rPr>
          <w:rStyle w:val="ECCParagraph"/>
        </w:rPr>
      </w:pPr>
      <w:bookmarkStart w:id="609" w:name="_Toc160181109"/>
      <w:r w:rsidRPr="009456D8">
        <w:rPr>
          <w:rStyle w:val="ECCParagraph"/>
        </w:rPr>
        <w:t>Use cases and deployment environments</w:t>
      </w:r>
      <w:bookmarkEnd w:id="609"/>
    </w:p>
    <w:p w14:paraId="19B128B4" w14:textId="77777777" w:rsidR="00E02FD7" w:rsidRPr="009456D8" w:rsidRDefault="00E02FD7" w:rsidP="00E02FD7">
      <w:pPr>
        <w:rPr>
          <w:rStyle w:val="ECCParagraph"/>
        </w:rPr>
      </w:pPr>
      <w:r w:rsidRPr="009456D8">
        <w:rPr>
          <w:rStyle w:val="ECCParagraph"/>
        </w:rPr>
        <w:t>The 400 MHz available in the 3.8-4.2 GHz frequency band could enable terrestrial wireless broadband systems for local area networks to provide a variety of services for various users, such as local communities as well as industrial connectivity and automation. The wide range of use-cases for different industrial and non-industrial environments require different technical conditions to maximise capacity and cost-efficient connectivity for both indoor and outdoor environments.</w:t>
      </w:r>
    </w:p>
    <w:p w14:paraId="3C733192" w14:textId="77777777" w:rsidR="00E02FD7" w:rsidRPr="009456D8" w:rsidRDefault="00E02FD7" w:rsidP="00E02FD7">
      <w:pPr>
        <w:rPr>
          <w:rStyle w:val="ECCParagraph"/>
        </w:rPr>
      </w:pPr>
      <w:r w:rsidRPr="009456D8">
        <w:rPr>
          <w:rStyle w:val="ECCParagraph"/>
        </w:rPr>
        <w:t>Some industrial use-case examples in 3.8-4.2 GHz band are listed below, for both indoor and outdoor environments:</w:t>
      </w:r>
    </w:p>
    <w:p w14:paraId="2A418003" w14:textId="4E704095" w:rsidR="00E02FD7" w:rsidRPr="009456D8" w:rsidRDefault="00E02FD7" w:rsidP="00C12604">
      <w:pPr>
        <w:pStyle w:val="ECCBulletsLv1"/>
        <w:rPr>
          <w:rStyle w:val="ECCParagraph"/>
        </w:rPr>
      </w:pPr>
      <w:r w:rsidRPr="009456D8">
        <w:rPr>
          <w:rStyle w:val="ECCParagraph"/>
        </w:rPr>
        <w:t>Indoors: connectivity for remote asset monitoring and control, IoT based automation, quality and control management, predictive maintenance, energy optimisation etc.</w:t>
      </w:r>
      <w:r w:rsidR="00301474">
        <w:rPr>
          <w:rStyle w:val="ECCParagraph"/>
        </w:rPr>
        <w:t>;</w:t>
      </w:r>
    </w:p>
    <w:p w14:paraId="2DD8C1FE" w14:textId="3CB60F01" w:rsidR="00E02FD7" w:rsidRPr="009456D8" w:rsidRDefault="00E02FD7" w:rsidP="00C12604">
      <w:pPr>
        <w:pStyle w:val="ECCBulletsLv1"/>
        <w:rPr>
          <w:rStyle w:val="ECCParagraph"/>
        </w:rPr>
      </w:pPr>
      <w:r w:rsidRPr="009456D8">
        <w:rPr>
          <w:rStyle w:val="ECCParagraph"/>
        </w:rPr>
        <w:t>Outdoors: connectivity for logistics in ports, IoT services in agriculture, location tracking of moving assets, offshore operations etc.</w:t>
      </w:r>
    </w:p>
    <w:p w14:paraId="6F96EB03" w14:textId="77777777" w:rsidR="00E02FD7" w:rsidRPr="009456D8" w:rsidRDefault="00E02FD7" w:rsidP="00E02FD7">
      <w:pPr>
        <w:pStyle w:val="ECCAnnexheading3"/>
        <w:rPr>
          <w:rStyle w:val="ECCParagraph"/>
        </w:rPr>
      </w:pPr>
      <w:bookmarkStart w:id="610" w:name="_Toc160181110"/>
      <w:r w:rsidRPr="009456D8">
        <w:rPr>
          <w:rStyle w:val="ECCParagraph"/>
        </w:rPr>
        <w:t>Coverage scenarios</w:t>
      </w:r>
      <w:bookmarkEnd w:id="610"/>
      <w:r w:rsidRPr="009456D8">
        <w:rPr>
          <w:rStyle w:val="ECCParagraph"/>
        </w:rPr>
        <w:t xml:space="preserve"> </w:t>
      </w:r>
    </w:p>
    <w:p w14:paraId="0BC2C5B5" w14:textId="7E216FCB" w:rsidR="00E02FD7" w:rsidRPr="009456D8" w:rsidRDefault="00E02FD7" w:rsidP="00E02FD7">
      <w:pPr>
        <w:rPr>
          <w:rStyle w:val="ECCParagraph"/>
        </w:rPr>
      </w:pPr>
      <w:r w:rsidRPr="009456D8">
        <w:rPr>
          <w:rStyle w:val="ECCParagraph"/>
        </w:rPr>
        <w:t xml:space="preserve">An outdoor industrial use-case – coverage of an industrial site near the sea (of an area of approximately 4 km2) is considered. The impact of different BS transmit power levels and antenna heights to the received signal strength at various locations around the industrial site is evaluated. Four different deployment scenarios to provide coverage to the 4 km2 industrial area using a commercially available system are considered. Network deployment scenarios are provided in </w:t>
      </w:r>
      <w:r w:rsidRPr="009456D8">
        <w:rPr>
          <w:rStyle w:val="ECCParagraph"/>
        </w:rPr>
        <w:fldChar w:fldCharType="begin"/>
      </w:r>
      <w:r w:rsidRPr="009456D8">
        <w:rPr>
          <w:rStyle w:val="ECCParagraph"/>
        </w:rPr>
        <w:instrText xml:space="preserve"> REF _Ref162013759 \h </w:instrText>
      </w:r>
      <w:r w:rsidR="006D11E3"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54</w:t>
      </w:r>
      <w:r w:rsidRPr="009456D8">
        <w:rPr>
          <w:rStyle w:val="ECCParagraph"/>
        </w:rPr>
        <w:fldChar w:fldCharType="end"/>
      </w:r>
      <w:r w:rsidRPr="009456D8">
        <w:rPr>
          <w:rStyle w:val="ECCParagraph"/>
        </w:rPr>
        <w:t>.</w:t>
      </w:r>
    </w:p>
    <w:p w14:paraId="4A276EB8" w14:textId="63CAACD0" w:rsidR="00E02FD7" w:rsidRPr="009456D8" w:rsidRDefault="00E02FD7" w:rsidP="00E02FD7">
      <w:pPr>
        <w:pStyle w:val="Caption"/>
        <w:rPr>
          <w:rStyle w:val="ECCParagraph"/>
        </w:rPr>
      </w:pPr>
      <w:bookmarkStart w:id="611" w:name="_Ref162013759"/>
      <w:r w:rsidRPr="009456D8">
        <w:rPr>
          <w:rStyle w:val="ECCParagraph"/>
        </w:rPr>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54</w:t>
      </w:r>
      <w:r w:rsidRPr="009456D8">
        <w:rPr>
          <w:rStyle w:val="ECCParagraph"/>
        </w:rPr>
        <w:fldChar w:fldCharType="end"/>
      </w:r>
      <w:bookmarkEnd w:id="611"/>
      <w:r w:rsidRPr="009456D8">
        <w:rPr>
          <w:rStyle w:val="ECCParagraph"/>
        </w:rPr>
        <w:t xml:space="preserve">: Network deployment scenarios </w:t>
      </w:r>
    </w:p>
    <w:tbl>
      <w:tblPr>
        <w:tblStyle w:val="ECCTable-redheader"/>
        <w:tblW w:w="5000" w:type="pct"/>
        <w:tblInd w:w="0" w:type="dxa"/>
        <w:tblLook w:val="04A0" w:firstRow="1" w:lastRow="0" w:firstColumn="1" w:lastColumn="0" w:noHBand="0" w:noVBand="1"/>
      </w:tblPr>
      <w:tblGrid>
        <w:gridCol w:w="1544"/>
        <w:gridCol w:w="1003"/>
        <w:gridCol w:w="1277"/>
        <w:gridCol w:w="1982"/>
        <w:gridCol w:w="3823"/>
      </w:tblGrid>
      <w:tr w:rsidR="00E02FD7" w:rsidRPr="009456D8" w14:paraId="511BD7A1" w14:textId="77777777" w:rsidTr="00264533">
        <w:trPr>
          <w:cnfStyle w:val="100000000000" w:firstRow="1" w:lastRow="0" w:firstColumn="0" w:lastColumn="0" w:oddVBand="0" w:evenVBand="0" w:oddHBand="0" w:evenHBand="0" w:firstRowFirstColumn="0" w:firstRowLastColumn="0" w:lastRowFirstColumn="0" w:lastRowLastColumn="0"/>
        </w:trPr>
        <w:tc>
          <w:tcPr>
            <w:tcW w:w="802" w:type="pct"/>
          </w:tcPr>
          <w:p w14:paraId="65CF6AFF" w14:textId="77777777" w:rsidR="00E02FD7" w:rsidRPr="009456D8" w:rsidRDefault="00E02FD7" w:rsidP="00E02FD7">
            <w:pPr>
              <w:rPr>
                <w:rStyle w:val="ECCParagraph"/>
              </w:rPr>
            </w:pPr>
            <w:r w:rsidRPr="009456D8">
              <w:rPr>
                <w:rStyle w:val="ECCParagraph"/>
              </w:rPr>
              <w:t>Deployment Scenario</w:t>
            </w:r>
          </w:p>
        </w:tc>
        <w:tc>
          <w:tcPr>
            <w:tcW w:w="521" w:type="pct"/>
          </w:tcPr>
          <w:p w14:paraId="6148B6E4" w14:textId="7F6E0EE6" w:rsidR="00E02FD7" w:rsidRPr="009456D8" w:rsidRDefault="00711BC0" w:rsidP="00E02FD7">
            <w:pPr>
              <w:rPr>
                <w:rStyle w:val="ECCParagraph"/>
              </w:rPr>
            </w:pPr>
            <w:r w:rsidRPr="0051547E">
              <w:rPr>
                <w:rStyle w:val="ECCParagraph"/>
                <w:i/>
                <w:iCs/>
              </w:rPr>
              <w:t>e.i.r.p.</w:t>
            </w:r>
            <w:r>
              <w:rPr>
                <w:rStyle w:val="ECCParagraph"/>
              </w:rPr>
              <w:t xml:space="preserve"> </w:t>
            </w:r>
          </w:p>
        </w:tc>
        <w:tc>
          <w:tcPr>
            <w:tcW w:w="663" w:type="pct"/>
          </w:tcPr>
          <w:p w14:paraId="3D9D2524" w14:textId="77777777" w:rsidR="00E02FD7" w:rsidRPr="009456D8" w:rsidRDefault="00E02FD7" w:rsidP="00E02FD7">
            <w:pPr>
              <w:rPr>
                <w:rStyle w:val="ECCParagraph"/>
              </w:rPr>
            </w:pPr>
            <w:r w:rsidRPr="009456D8">
              <w:rPr>
                <w:rStyle w:val="ECCParagraph"/>
              </w:rPr>
              <w:t>BS height</w:t>
            </w:r>
          </w:p>
        </w:tc>
        <w:tc>
          <w:tcPr>
            <w:tcW w:w="1029" w:type="pct"/>
          </w:tcPr>
          <w:p w14:paraId="50A6A786" w14:textId="77777777" w:rsidR="00E02FD7" w:rsidRPr="009456D8" w:rsidRDefault="00E02FD7" w:rsidP="00E02FD7">
            <w:pPr>
              <w:rPr>
                <w:rStyle w:val="ECCParagraph"/>
              </w:rPr>
            </w:pPr>
            <w:r w:rsidRPr="009456D8">
              <w:rPr>
                <w:rStyle w:val="ECCParagraph"/>
              </w:rPr>
              <w:t>Number of BS location</w:t>
            </w:r>
          </w:p>
        </w:tc>
        <w:tc>
          <w:tcPr>
            <w:tcW w:w="1985" w:type="pct"/>
          </w:tcPr>
          <w:p w14:paraId="2475AA88" w14:textId="77777777" w:rsidR="00E02FD7" w:rsidRPr="009456D8" w:rsidRDefault="00E02FD7" w:rsidP="00E02FD7">
            <w:pPr>
              <w:rPr>
                <w:rStyle w:val="ECCParagraph"/>
              </w:rPr>
            </w:pPr>
            <w:r w:rsidRPr="009456D8">
              <w:rPr>
                <w:rStyle w:val="ECCParagraph"/>
              </w:rPr>
              <w:t>Number of Remote Radio Head (RRH)</w:t>
            </w:r>
          </w:p>
        </w:tc>
      </w:tr>
      <w:tr w:rsidR="00E02FD7" w:rsidRPr="009456D8" w14:paraId="405C3153" w14:textId="77777777" w:rsidTr="00264533">
        <w:tc>
          <w:tcPr>
            <w:tcW w:w="802" w:type="pct"/>
          </w:tcPr>
          <w:p w14:paraId="342C2C7B" w14:textId="77777777" w:rsidR="00E02FD7" w:rsidRPr="009456D8" w:rsidRDefault="00E02FD7" w:rsidP="00C12604">
            <w:pPr>
              <w:rPr>
                <w:rStyle w:val="ECCParagraph"/>
              </w:rPr>
            </w:pPr>
            <w:r w:rsidRPr="009456D8">
              <w:rPr>
                <w:rStyle w:val="ECCParagraph"/>
              </w:rPr>
              <w:t>1</w:t>
            </w:r>
          </w:p>
        </w:tc>
        <w:tc>
          <w:tcPr>
            <w:tcW w:w="521" w:type="pct"/>
          </w:tcPr>
          <w:p w14:paraId="1DB3413A" w14:textId="77777777" w:rsidR="00E02FD7" w:rsidRPr="009456D8" w:rsidRDefault="00E02FD7" w:rsidP="00C12604">
            <w:pPr>
              <w:rPr>
                <w:rStyle w:val="ECCParagraph"/>
              </w:rPr>
            </w:pPr>
            <w:r w:rsidRPr="009456D8">
              <w:rPr>
                <w:rStyle w:val="ECCParagraph"/>
              </w:rPr>
              <w:t>44 dBm</w:t>
            </w:r>
          </w:p>
        </w:tc>
        <w:tc>
          <w:tcPr>
            <w:tcW w:w="663" w:type="pct"/>
          </w:tcPr>
          <w:p w14:paraId="00DA200C" w14:textId="77777777" w:rsidR="00E02FD7" w:rsidRPr="009456D8" w:rsidRDefault="00E02FD7" w:rsidP="00C12604">
            <w:pPr>
              <w:rPr>
                <w:rStyle w:val="ECCParagraph"/>
              </w:rPr>
            </w:pPr>
            <w:r w:rsidRPr="009456D8">
              <w:rPr>
                <w:rStyle w:val="ECCParagraph"/>
              </w:rPr>
              <w:t>15-40 m</w:t>
            </w:r>
          </w:p>
        </w:tc>
        <w:tc>
          <w:tcPr>
            <w:tcW w:w="1029" w:type="pct"/>
          </w:tcPr>
          <w:p w14:paraId="4B0C14E5" w14:textId="77777777" w:rsidR="00E02FD7" w:rsidRPr="009456D8" w:rsidRDefault="00E02FD7" w:rsidP="00C12604">
            <w:pPr>
              <w:rPr>
                <w:rStyle w:val="ECCParagraph"/>
              </w:rPr>
            </w:pPr>
            <w:r w:rsidRPr="009456D8">
              <w:rPr>
                <w:rStyle w:val="ECCParagraph"/>
              </w:rPr>
              <w:t>7</w:t>
            </w:r>
          </w:p>
        </w:tc>
        <w:tc>
          <w:tcPr>
            <w:tcW w:w="1985" w:type="pct"/>
          </w:tcPr>
          <w:p w14:paraId="298A794C" w14:textId="77777777" w:rsidR="00E02FD7" w:rsidRPr="009456D8" w:rsidRDefault="00E02FD7" w:rsidP="00C12604">
            <w:pPr>
              <w:rPr>
                <w:rStyle w:val="ECCParagraph"/>
              </w:rPr>
            </w:pPr>
            <w:r w:rsidRPr="009456D8">
              <w:rPr>
                <w:rStyle w:val="ECCParagraph"/>
              </w:rPr>
              <w:t>14</w:t>
            </w:r>
          </w:p>
        </w:tc>
      </w:tr>
      <w:tr w:rsidR="00E02FD7" w:rsidRPr="009456D8" w14:paraId="0159232A" w14:textId="77777777" w:rsidTr="00264533">
        <w:tc>
          <w:tcPr>
            <w:tcW w:w="802" w:type="pct"/>
          </w:tcPr>
          <w:p w14:paraId="2BDD1964" w14:textId="77777777" w:rsidR="00E02FD7" w:rsidRPr="009456D8" w:rsidRDefault="00E02FD7" w:rsidP="00C12604">
            <w:pPr>
              <w:rPr>
                <w:rStyle w:val="ECCParagraph"/>
              </w:rPr>
            </w:pPr>
            <w:r w:rsidRPr="009456D8">
              <w:rPr>
                <w:rStyle w:val="ECCParagraph"/>
              </w:rPr>
              <w:t>2</w:t>
            </w:r>
          </w:p>
        </w:tc>
        <w:tc>
          <w:tcPr>
            <w:tcW w:w="521" w:type="pct"/>
          </w:tcPr>
          <w:p w14:paraId="5C23DBCE" w14:textId="77777777" w:rsidR="00E02FD7" w:rsidRPr="009456D8" w:rsidRDefault="00E02FD7" w:rsidP="00C12604">
            <w:pPr>
              <w:rPr>
                <w:rStyle w:val="ECCParagraph"/>
              </w:rPr>
            </w:pPr>
            <w:r w:rsidRPr="009456D8">
              <w:rPr>
                <w:rStyle w:val="ECCParagraph"/>
              </w:rPr>
              <w:t>24 dBm</w:t>
            </w:r>
          </w:p>
        </w:tc>
        <w:tc>
          <w:tcPr>
            <w:tcW w:w="663" w:type="pct"/>
          </w:tcPr>
          <w:p w14:paraId="66B45CCD" w14:textId="77777777" w:rsidR="00E02FD7" w:rsidRPr="009456D8" w:rsidRDefault="00E02FD7" w:rsidP="00C12604">
            <w:pPr>
              <w:rPr>
                <w:rStyle w:val="ECCParagraph"/>
              </w:rPr>
            </w:pPr>
            <w:r w:rsidRPr="009456D8">
              <w:rPr>
                <w:rStyle w:val="ECCParagraph"/>
              </w:rPr>
              <w:t>15 m</w:t>
            </w:r>
          </w:p>
        </w:tc>
        <w:tc>
          <w:tcPr>
            <w:tcW w:w="1029" w:type="pct"/>
          </w:tcPr>
          <w:p w14:paraId="3059250D" w14:textId="77777777" w:rsidR="00E02FD7" w:rsidRPr="009456D8" w:rsidRDefault="00E02FD7" w:rsidP="00C12604">
            <w:pPr>
              <w:rPr>
                <w:rStyle w:val="ECCParagraph"/>
              </w:rPr>
            </w:pPr>
            <w:r w:rsidRPr="009456D8">
              <w:rPr>
                <w:rStyle w:val="ECCParagraph"/>
              </w:rPr>
              <w:t>8</w:t>
            </w:r>
          </w:p>
        </w:tc>
        <w:tc>
          <w:tcPr>
            <w:tcW w:w="1985" w:type="pct"/>
          </w:tcPr>
          <w:p w14:paraId="66EF31DF" w14:textId="77777777" w:rsidR="00E02FD7" w:rsidRPr="009456D8" w:rsidRDefault="00E02FD7" w:rsidP="00C12604">
            <w:pPr>
              <w:rPr>
                <w:rStyle w:val="ECCParagraph"/>
              </w:rPr>
            </w:pPr>
            <w:r w:rsidRPr="009456D8">
              <w:rPr>
                <w:rStyle w:val="ECCParagraph"/>
              </w:rPr>
              <w:t>13</w:t>
            </w:r>
          </w:p>
        </w:tc>
      </w:tr>
      <w:tr w:rsidR="00E02FD7" w:rsidRPr="009456D8" w14:paraId="329E393D" w14:textId="77777777" w:rsidTr="00264533">
        <w:tc>
          <w:tcPr>
            <w:tcW w:w="802" w:type="pct"/>
          </w:tcPr>
          <w:p w14:paraId="53A6ABFE" w14:textId="77777777" w:rsidR="00E02FD7" w:rsidRPr="009456D8" w:rsidRDefault="00E02FD7" w:rsidP="00C12604">
            <w:pPr>
              <w:rPr>
                <w:rStyle w:val="ECCParagraph"/>
              </w:rPr>
            </w:pPr>
            <w:r w:rsidRPr="009456D8">
              <w:rPr>
                <w:rStyle w:val="ECCParagraph"/>
              </w:rPr>
              <w:t>3</w:t>
            </w:r>
          </w:p>
        </w:tc>
        <w:tc>
          <w:tcPr>
            <w:tcW w:w="521" w:type="pct"/>
          </w:tcPr>
          <w:p w14:paraId="3C210FC8" w14:textId="77777777" w:rsidR="00E02FD7" w:rsidRPr="009456D8" w:rsidRDefault="00E02FD7" w:rsidP="00C12604">
            <w:pPr>
              <w:rPr>
                <w:rStyle w:val="ECCParagraph"/>
              </w:rPr>
            </w:pPr>
            <w:r w:rsidRPr="009456D8">
              <w:rPr>
                <w:rStyle w:val="ECCParagraph"/>
              </w:rPr>
              <w:t>24 dBm</w:t>
            </w:r>
          </w:p>
        </w:tc>
        <w:tc>
          <w:tcPr>
            <w:tcW w:w="663" w:type="pct"/>
          </w:tcPr>
          <w:p w14:paraId="5B674F29" w14:textId="77777777" w:rsidR="00E02FD7" w:rsidRPr="009456D8" w:rsidRDefault="00E02FD7" w:rsidP="00C12604">
            <w:pPr>
              <w:rPr>
                <w:rStyle w:val="ECCParagraph"/>
              </w:rPr>
            </w:pPr>
            <w:r w:rsidRPr="009456D8">
              <w:rPr>
                <w:rStyle w:val="ECCParagraph"/>
              </w:rPr>
              <w:t>25 m</w:t>
            </w:r>
          </w:p>
        </w:tc>
        <w:tc>
          <w:tcPr>
            <w:tcW w:w="1029" w:type="pct"/>
          </w:tcPr>
          <w:p w14:paraId="2554BA21" w14:textId="77777777" w:rsidR="00E02FD7" w:rsidRPr="009456D8" w:rsidRDefault="00E02FD7" w:rsidP="00C12604">
            <w:pPr>
              <w:rPr>
                <w:rStyle w:val="ECCParagraph"/>
              </w:rPr>
            </w:pPr>
            <w:r w:rsidRPr="009456D8">
              <w:rPr>
                <w:rStyle w:val="ECCParagraph"/>
              </w:rPr>
              <w:t>8</w:t>
            </w:r>
          </w:p>
        </w:tc>
        <w:tc>
          <w:tcPr>
            <w:tcW w:w="1985" w:type="pct"/>
          </w:tcPr>
          <w:p w14:paraId="3E753C7C" w14:textId="77777777" w:rsidR="00E02FD7" w:rsidRPr="009456D8" w:rsidRDefault="00E02FD7" w:rsidP="00C12604">
            <w:pPr>
              <w:rPr>
                <w:rStyle w:val="ECCParagraph"/>
              </w:rPr>
            </w:pPr>
            <w:r w:rsidRPr="009456D8">
              <w:rPr>
                <w:rStyle w:val="ECCParagraph"/>
              </w:rPr>
              <w:t>13</w:t>
            </w:r>
          </w:p>
        </w:tc>
      </w:tr>
      <w:tr w:rsidR="00E02FD7" w:rsidRPr="009456D8" w14:paraId="18920539" w14:textId="77777777" w:rsidTr="00264533">
        <w:tc>
          <w:tcPr>
            <w:tcW w:w="802" w:type="pct"/>
          </w:tcPr>
          <w:p w14:paraId="7B06AAFB" w14:textId="77777777" w:rsidR="00E02FD7" w:rsidRPr="009456D8" w:rsidRDefault="00E02FD7" w:rsidP="00C12604">
            <w:pPr>
              <w:rPr>
                <w:rStyle w:val="ECCParagraph"/>
              </w:rPr>
            </w:pPr>
            <w:r w:rsidRPr="009456D8">
              <w:rPr>
                <w:rStyle w:val="ECCParagraph"/>
              </w:rPr>
              <w:t>4</w:t>
            </w:r>
          </w:p>
        </w:tc>
        <w:tc>
          <w:tcPr>
            <w:tcW w:w="521" w:type="pct"/>
          </w:tcPr>
          <w:p w14:paraId="49DA4682" w14:textId="77777777" w:rsidR="00E02FD7" w:rsidRPr="009456D8" w:rsidRDefault="00E02FD7" w:rsidP="00C12604">
            <w:pPr>
              <w:rPr>
                <w:rStyle w:val="ECCParagraph"/>
              </w:rPr>
            </w:pPr>
            <w:r w:rsidRPr="009456D8">
              <w:rPr>
                <w:rStyle w:val="ECCParagraph"/>
              </w:rPr>
              <w:t>24 dBm</w:t>
            </w:r>
          </w:p>
        </w:tc>
        <w:tc>
          <w:tcPr>
            <w:tcW w:w="663" w:type="pct"/>
          </w:tcPr>
          <w:p w14:paraId="55CFD5A6" w14:textId="77777777" w:rsidR="00E02FD7" w:rsidRPr="009456D8" w:rsidRDefault="00E02FD7" w:rsidP="00C12604">
            <w:pPr>
              <w:rPr>
                <w:rStyle w:val="ECCParagraph"/>
              </w:rPr>
            </w:pPr>
            <w:r w:rsidRPr="009456D8">
              <w:rPr>
                <w:rStyle w:val="ECCParagraph"/>
              </w:rPr>
              <w:t>5 m</w:t>
            </w:r>
          </w:p>
        </w:tc>
        <w:tc>
          <w:tcPr>
            <w:tcW w:w="1029" w:type="pct"/>
          </w:tcPr>
          <w:p w14:paraId="214414C7" w14:textId="77777777" w:rsidR="00E02FD7" w:rsidRPr="009456D8" w:rsidRDefault="00E02FD7" w:rsidP="00C12604">
            <w:pPr>
              <w:rPr>
                <w:rStyle w:val="ECCParagraph"/>
              </w:rPr>
            </w:pPr>
            <w:r w:rsidRPr="009456D8">
              <w:rPr>
                <w:rStyle w:val="ECCParagraph"/>
              </w:rPr>
              <w:t>43</w:t>
            </w:r>
          </w:p>
        </w:tc>
        <w:tc>
          <w:tcPr>
            <w:tcW w:w="1985" w:type="pct"/>
          </w:tcPr>
          <w:p w14:paraId="4BDDD71B" w14:textId="77777777" w:rsidR="00E02FD7" w:rsidRPr="009456D8" w:rsidRDefault="00E02FD7" w:rsidP="00C12604">
            <w:pPr>
              <w:rPr>
                <w:rStyle w:val="ECCParagraph"/>
              </w:rPr>
            </w:pPr>
            <w:r w:rsidRPr="009456D8">
              <w:rPr>
                <w:rStyle w:val="ECCParagraph"/>
              </w:rPr>
              <w:t>110</w:t>
            </w:r>
          </w:p>
        </w:tc>
      </w:tr>
    </w:tbl>
    <w:p w14:paraId="34DF0A17" w14:textId="77777777" w:rsidR="00E02FD7" w:rsidRPr="009456D8" w:rsidRDefault="00E02FD7" w:rsidP="00E02FD7">
      <w:pPr>
        <w:rPr>
          <w:rStyle w:val="ECCParagraph"/>
        </w:rPr>
      </w:pPr>
      <w:r w:rsidRPr="009456D8">
        <w:rPr>
          <w:rStyle w:val="ECCParagraph"/>
        </w:rPr>
        <w:t>The received signal strength (Reference Signal Received Power, RSRP) is simulated at a receiver height of 1.5 m above ground.</w:t>
      </w:r>
    </w:p>
    <w:p w14:paraId="6B92D88A" w14:textId="77777777" w:rsidR="00E02FD7" w:rsidRPr="009456D8" w:rsidRDefault="00E02FD7" w:rsidP="00E02FD7">
      <w:pPr>
        <w:pStyle w:val="ECCAnnexheading4"/>
        <w:rPr>
          <w:rStyle w:val="ECCParagraph"/>
        </w:rPr>
      </w:pPr>
      <w:r w:rsidRPr="009456D8">
        <w:rPr>
          <w:rStyle w:val="ECCParagraph"/>
        </w:rPr>
        <w:t>Deployment Scenario 1</w:t>
      </w:r>
    </w:p>
    <w:p w14:paraId="7B8A0B35" w14:textId="44AE9597" w:rsidR="00E02FD7" w:rsidRPr="009456D8" w:rsidRDefault="00E02FD7" w:rsidP="00E02FD7">
      <w:pPr>
        <w:rPr>
          <w:rStyle w:val="ECCParagraph"/>
        </w:rPr>
      </w:pPr>
      <w:r w:rsidRPr="009456D8">
        <w:rPr>
          <w:rStyle w:val="ECCParagraph"/>
        </w:rPr>
        <w:fldChar w:fldCharType="begin"/>
      </w:r>
      <w:r w:rsidRPr="009456D8">
        <w:rPr>
          <w:rStyle w:val="ECCParagraph"/>
        </w:rPr>
        <w:instrText xml:space="preserve"> REF _Ref162013789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55</w:t>
      </w:r>
      <w:r w:rsidRPr="009456D8">
        <w:rPr>
          <w:rStyle w:val="ECCParagraph"/>
        </w:rPr>
        <w:fldChar w:fldCharType="end"/>
      </w:r>
      <w:r w:rsidRPr="009456D8">
        <w:rPr>
          <w:rStyle w:val="ECCParagraph"/>
        </w:rPr>
        <w:t xml:space="preserve"> summarises the parameters </w:t>
      </w:r>
      <w:bookmarkStart w:id="612" w:name="_Hlk101534927"/>
      <w:r w:rsidRPr="009456D8">
        <w:rPr>
          <w:rStyle w:val="ECCParagraph"/>
        </w:rPr>
        <w:t>of a simulated local area network for deployment Scenario 1</w:t>
      </w:r>
      <w:bookmarkEnd w:id="612"/>
      <w:r w:rsidRPr="009456D8">
        <w:rPr>
          <w:rStyle w:val="ECCParagraph"/>
        </w:rPr>
        <w:t xml:space="preserve">. </w:t>
      </w:r>
      <w:r w:rsidRPr="009456D8">
        <w:rPr>
          <w:rStyle w:val="ECCParagraph"/>
        </w:rPr>
        <w:fldChar w:fldCharType="begin"/>
      </w:r>
      <w:r w:rsidRPr="009456D8">
        <w:rPr>
          <w:rStyle w:val="ECCParagraph"/>
        </w:rPr>
        <w:instrText xml:space="preserve"> REF _Ref162013848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8</w:t>
      </w:r>
      <w:r w:rsidRPr="009456D8">
        <w:rPr>
          <w:rStyle w:val="ECCParagraph"/>
        </w:rPr>
        <w:fldChar w:fldCharType="end"/>
      </w:r>
      <w:r w:rsidRPr="009456D8">
        <w:rPr>
          <w:rStyle w:val="ECCParagraph"/>
        </w:rPr>
        <w:t xml:space="preserve"> presents the received signal strength, in terms of RSRP. To achieve optimal coverage under this scenario, the </w:t>
      </w:r>
      <w:r w:rsidRPr="009456D8">
        <w:rPr>
          <w:rStyle w:val="ECCParagraph"/>
        </w:rPr>
        <w:lastRenderedPageBreak/>
        <w:t>deployment of the same type of antennas at different heights between 15 and 40 metres were considered in network planning tool. The results indicate that by deploying 14 RRHs (Remote Radio Head) in 7 BS locations it is possible to provide adequate coverage (RSRP ≥ -105 dBm) for 75.3% of the whole industrial site considered, with 33.8% of it having RSRP ≥ -90 dBm.</w:t>
      </w:r>
    </w:p>
    <w:p w14:paraId="79DCF1CD" w14:textId="15D3829B" w:rsidR="00E02FD7" w:rsidRPr="009456D8" w:rsidRDefault="00E02FD7" w:rsidP="00E02FD7">
      <w:pPr>
        <w:pStyle w:val="Caption"/>
        <w:rPr>
          <w:rStyle w:val="ECCParagraph"/>
        </w:rPr>
      </w:pPr>
      <w:bookmarkStart w:id="613" w:name="_Ref162013789"/>
      <w:r w:rsidRPr="009456D8">
        <w:rPr>
          <w:rStyle w:val="ECCParagraph"/>
        </w:rPr>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55</w:t>
      </w:r>
      <w:r w:rsidRPr="009456D8">
        <w:rPr>
          <w:rStyle w:val="ECCParagraph"/>
        </w:rPr>
        <w:fldChar w:fldCharType="end"/>
      </w:r>
      <w:bookmarkEnd w:id="613"/>
      <w:r w:rsidRPr="009456D8">
        <w:rPr>
          <w:rStyle w:val="ECCParagraph"/>
        </w:rPr>
        <w:t>: Network parameters for deployment Scenario 1</w:t>
      </w:r>
    </w:p>
    <w:tbl>
      <w:tblPr>
        <w:tblStyle w:val="ECCTable-redheader"/>
        <w:tblW w:w="0" w:type="auto"/>
        <w:tblInd w:w="0" w:type="dxa"/>
        <w:tblLook w:val="01E0" w:firstRow="1" w:lastRow="1" w:firstColumn="1" w:lastColumn="1" w:noHBand="0" w:noVBand="0"/>
      </w:tblPr>
      <w:tblGrid>
        <w:gridCol w:w="4147"/>
        <w:gridCol w:w="2813"/>
      </w:tblGrid>
      <w:tr w:rsidR="00E02FD7" w:rsidRPr="009456D8" w14:paraId="296F434C" w14:textId="77777777" w:rsidTr="00264533">
        <w:trPr>
          <w:cnfStyle w:val="100000000000" w:firstRow="1" w:lastRow="0" w:firstColumn="0" w:lastColumn="0" w:oddVBand="0" w:evenVBand="0" w:oddHBand="0" w:evenHBand="0" w:firstRowFirstColumn="0" w:firstRowLastColumn="0" w:lastRowFirstColumn="0" w:lastRowLastColumn="0"/>
        </w:trPr>
        <w:tc>
          <w:tcPr>
            <w:tcW w:w="4147" w:type="dxa"/>
          </w:tcPr>
          <w:p w14:paraId="2C3547ED" w14:textId="77777777" w:rsidR="00E02FD7" w:rsidRPr="009456D8" w:rsidRDefault="00E02FD7" w:rsidP="00E02FD7">
            <w:pPr>
              <w:pStyle w:val="ECCTableHeaderwhitefont"/>
              <w:rPr>
                <w:rStyle w:val="ECCParagraph"/>
              </w:rPr>
            </w:pPr>
            <w:r w:rsidRPr="009456D8">
              <w:rPr>
                <w:rStyle w:val="ECCParagraph"/>
              </w:rPr>
              <w:t>Parameter</w:t>
            </w:r>
          </w:p>
        </w:tc>
        <w:tc>
          <w:tcPr>
            <w:tcW w:w="2813" w:type="dxa"/>
          </w:tcPr>
          <w:p w14:paraId="13150BB8" w14:textId="77777777" w:rsidR="00E02FD7" w:rsidRPr="009456D8" w:rsidRDefault="00E02FD7" w:rsidP="00E02FD7">
            <w:pPr>
              <w:pStyle w:val="ECCTableHeaderwhitefont"/>
              <w:rPr>
                <w:rStyle w:val="ECCParagraph"/>
              </w:rPr>
            </w:pPr>
            <w:r w:rsidRPr="009456D8">
              <w:rPr>
                <w:rStyle w:val="ECCParagraph"/>
              </w:rPr>
              <w:t>Value</w:t>
            </w:r>
          </w:p>
        </w:tc>
      </w:tr>
      <w:tr w:rsidR="00E02FD7" w:rsidRPr="009456D8" w14:paraId="350B30BA" w14:textId="77777777" w:rsidTr="00264533">
        <w:tc>
          <w:tcPr>
            <w:tcW w:w="4147" w:type="dxa"/>
          </w:tcPr>
          <w:p w14:paraId="2C758FF4" w14:textId="6E462D54" w:rsidR="00E02FD7" w:rsidRPr="009456D8" w:rsidRDefault="00711BC0" w:rsidP="00C12604">
            <w:pPr>
              <w:pStyle w:val="ECCTabletext"/>
              <w:rPr>
                <w:rStyle w:val="ECCParagraph"/>
              </w:rPr>
            </w:pPr>
            <w:r w:rsidRPr="0051547E">
              <w:rPr>
                <w:rStyle w:val="ECCParagraph"/>
                <w:i/>
                <w:iCs/>
              </w:rPr>
              <w:t>e.i.r.p.</w:t>
            </w:r>
            <w:r>
              <w:rPr>
                <w:rStyle w:val="ECCParagraph"/>
              </w:rPr>
              <w:t xml:space="preserve"> </w:t>
            </w:r>
          </w:p>
        </w:tc>
        <w:tc>
          <w:tcPr>
            <w:tcW w:w="2813" w:type="dxa"/>
          </w:tcPr>
          <w:p w14:paraId="35205936" w14:textId="77777777" w:rsidR="00E02FD7" w:rsidRPr="009456D8" w:rsidRDefault="00E02FD7" w:rsidP="00C12604">
            <w:pPr>
              <w:pStyle w:val="ECCTabletext"/>
              <w:rPr>
                <w:rStyle w:val="ECCParagraph"/>
              </w:rPr>
            </w:pPr>
            <w:r w:rsidRPr="009456D8">
              <w:rPr>
                <w:rStyle w:val="ECCParagraph"/>
              </w:rPr>
              <w:t>44 dBm</w:t>
            </w:r>
          </w:p>
        </w:tc>
      </w:tr>
      <w:tr w:rsidR="00E02FD7" w:rsidRPr="009456D8" w14:paraId="006D2916" w14:textId="77777777" w:rsidTr="00264533">
        <w:tc>
          <w:tcPr>
            <w:tcW w:w="4147" w:type="dxa"/>
          </w:tcPr>
          <w:p w14:paraId="09592DAF" w14:textId="77777777" w:rsidR="00E02FD7" w:rsidRPr="009456D8" w:rsidRDefault="00E02FD7" w:rsidP="00C12604">
            <w:pPr>
              <w:pStyle w:val="ECCTabletext"/>
              <w:rPr>
                <w:rStyle w:val="ECCParagraph"/>
              </w:rPr>
            </w:pPr>
            <w:r w:rsidRPr="009456D8">
              <w:rPr>
                <w:rStyle w:val="ECCParagraph"/>
              </w:rPr>
              <w:t>Bandwidth</w:t>
            </w:r>
          </w:p>
        </w:tc>
        <w:tc>
          <w:tcPr>
            <w:tcW w:w="2813" w:type="dxa"/>
          </w:tcPr>
          <w:p w14:paraId="3D3A4B72" w14:textId="77777777" w:rsidR="00E02FD7" w:rsidRPr="009456D8" w:rsidRDefault="00E02FD7" w:rsidP="00C12604">
            <w:pPr>
              <w:pStyle w:val="ECCTabletext"/>
              <w:rPr>
                <w:rStyle w:val="ECCParagraph"/>
              </w:rPr>
            </w:pPr>
            <w:r w:rsidRPr="009456D8">
              <w:rPr>
                <w:rStyle w:val="ECCParagraph"/>
              </w:rPr>
              <w:t>20 MHz</w:t>
            </w:r>
          </w:p>
        </w:tc>
      </w:tr>
      <w:tr w:rsidR="00E02FD7" w:rsidRPr="009456D8" w14:paraId="6C73586A" w14:textId="77777777" w:rsidTr="00264533">
        <w:tc>
          <w:tcPr>
            <w:tcW w:w="4147" w:type="dxa"/>
          </w:tcPr>
          <w:p w14:paraId="76CDEE35" w14:textId="77777777" w:rsidR="00E02FD7" w:rsidRPr="009456D8" w:rsidRDefault="00E02FD7" w:rsidP="00C12604">
            <w:pPr>
              <w:pStyle w:val="ECCTabletext"/>
              <w:rPr>
                <w:rStyle w:val="ECCParagraph"/>
              </w:rPr>
            </w:pPr>
            <w:r w:rsidRPr="009456D8">
              <w:rPr>
                <w:rStyle w:val="ECCParagraph"/>
              </w:rPr>
              <w:t>Base Station heights</w:t>
            </w:r>
          </w:p>
        </w:tc>
        <w:tc>
          <w:tcPr>
            <w:tcW w:w="2813" w:type="dxa"/>
          </w:tcPr>
          <w:p w14:paraId="55385074" w14:textId="77777777" w:rsidR="00E02FD7" w:rsidRPr="009456D8" w:rsidRDefault="00E02FD7" w:rsidP="00C12604">
            <w:pPr>
              <w:pStyle w:val="ECCTabletext"/>
              <w:rPr>
                <w:rStyle w:val="ECCParagraph"/>
              </w:rPr>
            </w:pPr>
            <w:r w:rsidRPr="009456D8">
              <w:rPr>
                <w:rStyle w:val="ECCParagraph"/>
              </w:rPr>
              <w:t>15-40 m</w:t>
            </w:r>
          </w:p>
        </w:tc>
      </w:tr>
      <w:tr w:rsidR="00E02FD7" w:rsidRPr="009456D8" w14:paraId="0F26D12A" w14:textId="77777777" w:rsidTr="00264533">
        <w:tc>
          <w:tcPr>
            <w:tcW w:w="4147" w:type="dxa"/>
          </w:tcPr>
          <w:p w14:paraId="2013D864" w14:textId="77777777" w:rsidR="00E02FD7" w:rsidRPr="009456D8" w:rsidDel="00E16F38" w:rsidRDefault="00E02FD7" w:rsidP="00C12604">
            <w:pPr>
              <w:pStyle w:val="ECCTabletext"/>
              <w:rPr>
                <w:rStyle w:val="ECCParagraph"/>
              </w:rPr>
            </w:pPr>
            <w:r w:rsidRPr="009456D8">
              <w:rPr>
                <w:rStyle w:val="ECCParagraph"/>
              </w:rPr>
              <w:t>Number of BS locations</w:t>
            </w:r>
          </w:p>
        </w:tc>
        <w:tc>
          <w:tcPr>
            <w:tcW w:w="2813" w:type="dxa"/>
          </w:tcPr>
          <w:p w14:paraId="34612DCD" w14:textId="77777777" w:rsidR="00E02FD7" w:rsidRPr="009456D8" w:rsidRDefault="00E02FD7" w:rsidP="00C12604">
            <w:pPr>
              <w:pStyle w:val="ECCTabletext"/>
              <w:rPr>
                <w:rStyle w:val="ECCParagraph"/>
              </w:rPr>
            </w:pPr>
            <w:r w:rsidRPr="009456D8">
              <w:rPr>
                <w:rStyle w:val="ECCParagraph"/>
              </w:rPr>
              <w:t>7</w:t>
            </w:r>
          </w:p>
        </w:tc>
      </w:tr>
      <w:tr w:rsidR="00E02FD7" w:rsidRPr="009456D8" w14:paraId="3DACFD66" w14:textId="77777777" w:rsidTr="00264533">
        <w:tc>
          <w:tcPr>
            <w:tcW w:w="4147" w:type="dxa"/>
          </w:tcPr>
          <w:p w14:paraId="5F32FADE" w14:textId="77777777" w:rsidR="00E02FD7" w:rsidRPr="009456D8" w:rsidDel="00E16F38" w:rsidRDefault="00E02FD7" w:rsidP="00C12604">
            <w:pPr>
              <w:pStyle w:val="ECCTabletext"/>
              <w:rPr>
                <w:rStyle w:val="ECCParagraph"/>
              </w:rPr>
            </w:pPr>
            <w:r w:rsidRPr="009456D8">
              <w:rPr>
                <w:rStyle w:val="ECCParagraph"/>
              </w:rPr>
              <w:t>Number of RRHs</w:t>
            </w:r>
          </w:p>
        </w:tc>
        <w:tc>
          <w:tcPr>
            <w:tcW w:w="2813" w:type="dxa"/>
          </w:tcPr>
          <w:p w14:paraId="41CF02D8" w14:textId="77777777" w:rsidR="00E02FD7" w:rsidRPr="009456D8" w:rsidRDefault="00E02FD7" w:rsidP="00C12604">
            <w:pPr>
              <w:pStyle w:val="ECCTabletext"/>
              <w:rPr>
                <w:rStyle w:val="ECCParagraph"/>
              </w:rPr>
            </w:pPr>
            <w:r w:rsidRPr="009456D8">
              <w:rPr>
                <w:rStyle w:val="ECCParagraph"/>
              </w:rPr>
              <w:t>14</w:t>
            </w:r>
          </w:p>
        </w:tc>
      </w:tr>
      <w:tr w:rsidR="00E02FD7" w:rsidRPr="009456D8" w14:paraId="7B170D26" w14:textId="77777777" w:rsidTr="00264533">
        <w:tc>
          <w:tcPr>
            <w:tcW w:w="4147" w:type="dxa"/>
          </w:tcPr>
          <w:p w14:paraId="3081FF3B" w14:textId="77777777" w:rsidR="00E02FD7" w:rsidRPr="009456D8" w:rsidRDefault="00E02FD7" w:rsidP="00C12604">
            <w:pPr>
              <w:pStyle w:val="ECCTabletext"/>
              <w:rPr>
                <w:rStyle w:val="ECCParagraph"/>
              </w:rPr>
            </w:pPr>
            <w:r w:rsidRPr="009456D8">
              <w:rPr>
                <w:rStyle w:val="ECCParagraph"/>
              </w:rPr>
              <w:t>Receiver height</w:t>
            </w:r>
          </w:p>
        </w:tc>
        <w:tc>
          <w:tcPr>
            <w:tcW w:w="2813" w:type="dxa"/>
          </w:tcPr>
          <w:p w14:paraId="062957B9" w14:textId="77777777" w:rsidR="00E02FD7" w:rsidRPr="009456D8" w:rsidRDefault="00E02FD7" w:rsidP="00C12604">
            <w:pPr>
              <w:pStyle w:val="ECCTabletext"/>
              <w:rPr>
                <w:rStyle w:val="ECCParagraph"/>
              </w:rPr>
            </w:pPr>
            <w:r w:rsidRPr="009456D8">
              <w:rPr>
                <w:rStyle w:val="ECCParagraph"/>
              </w:rPr>
              <w:t>1.5 m</w:t>
            </w:r>
          </w:p>
        </w:tc>
      </w:tr>
    </w:tbl>
    <w:p w14:paraId="3E606CCE"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567403DC" wp14:editId="33186B2F">
            <wp:extent cx="5791738" cy="3022169"/>
            <wp:effectExtent l="0" t="0" r="0" b="6985"/>
            <wp:docPr id="1432005867" name="Picture 1" descr="A map of a c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2005867" name="Picture 1" descr="A map of a city&#10;&#10;Description automatically generated"/>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5861267" cy="3058450"/>
                    </a:xfrm>
                    <a:prstGeom prst="rect">
                      <a:avLst/>
                    </a:prstGeom>
                    <a:noFill/>
                    <a:ln>
                      <a:noFill/>
                    </a:ln>
                  </pic:spPr>
                </pic:pic>
              </a:graphicData>
            </a:graphic>
          </wp:inline>
        </w:drawing>
      </w:r>
    </w:p>
    <w:p w14:paraId="143AFA5F" w14:textId="26F2E6DF" w:rsidR="00E02FD7" w:rsidRPr="009456D8" w:rsidRDefault="00E02FD7" w:rsidP="00E02FD7">
      <w:pPr>
        <w:pStyle w:val="Caption"/>
        <w:rPr>
          <w:rStyle w:val="ECCParagraph"/>
        </w:rPr>
      </w:pPr>
      <w:bookmarkStart w:id="614" w:name="_Ref162013848"/>
      <w:r w:rsidRPr="009456D8">
        <w:rPr>
          <w:rStyle w:val="ECCParagraph"/>
        </w:rPr>
        <w:t xml:space="preserve">Figure </w:t>
      </w:r>
      <w:r w:rsidRPr="009456D8">
        <w:rPr>
          <w:rStyle w:val="ECCParagraph"/>
        </w:rPr>
        <w:fldChar w:fldCharType="begin"/>
      </w:r>
      <w:r w:rsidRPr="009456D8">
        <w:rPr>
          <w:rStyle w:val="ECCParagraph"/>
        </w:rPr>
        <w:instrText>SEQ Figure \* ARABIC</w:instrText>
      </w:r>
      <w:r w:rsidRPr="009456D8">
        <w:rPr>
          <w:rStyle w:val="ECCParagraph"/>
        </w:rPr>
        <w:fldChar w:fldCharType="separate"/>
      </w:r>
      <w:r w:rsidR="00C12604" w:rsidRPr="009456D8">
        <w:rPr>
          <w:rStyle w:val="ECCParagraph"/>
        </w:rPr>
        <w:t>8</w:t>
      </w:r>
      <w:r w:rsidRPr="009456D8">
        <w:rPr>
          <w:rStyle w:val="ECCParagraph"/>
        </w:rPr>
        <w:fldChar w:fldCharType="end"/>
      </w:r>
      <w:bookmarkEnd w:id="614"/>
      <w:r w:rsidRPr="009456D8">
        <w:rPr>
          <w:rStyle w:val="ECCParagraph"/>
        </w:rPr>
        <w:t>: Simulated received signal strength (RSRP) of a local area network deployment as per the parameters of deployment Scenario 1</w:t>
      </w:r>
    </w:p>
    <w:p w14:paraId="35A3D8B1" w14:textId="77777777" w:rsidR="00E02FD7" w:rsidRPr="009456D8" w:rsidRDefault="00E02FD7" w:rsidP="00E02FD7">
      <w:pPr>
        <w:pStyle w:val="ECCAnnexheading4"/>
        <w:rPr>
          <w:rStyle w:val="ECCParagraph"/>
        </w:rPr>
      </w:pPr>
      <w:r w:rsidRPr="009456D8">
        <w:rPr>
          <w:rStyle w:val="ECCParagraph"/>
        </w:rPr>
        <w:t>Deployment Scenario 2</w:t>
      </w:r>
    </w:p>
    <w:p w14:paraId="69BCD165" w14:textId="19FD2A12" w:rsidR="00E02FD7" w:rsidRPr="009456D8" w:rsidRDefault="00E02FD7" w:rsidP="00E02FD7">
      <w:pPr>
        <w:rPr>
          <w:rStyle w:val="ECCParagraph"/>
        </w:rPr>
      </w:pPr>
      <w:r w:rsidRPr="009456D8">
        <w:rPr>
          <w:rStyle w:val="ECCParagraph"/>
        </w:rPr>
        <w:t>To illustrate the importance and the impact of the transmit power levels in planning the coverage of the same area, a comparison of the RSRP levels when deploying a local area network with lower BS power levels than those of deployment Scenario 1 and with fixed antenna heights at 15 m is provided.</w:t>
      </w:r>
    </w:p>
    <w:p w14:paraId="0BB9FA65" w14:textId="2043BF78" w:rsidR="00E02FD7" w:rsidRPr="009456D8" w:rsidRDefault="00E02FD7" w:rsidP="00E02FD7">
      <w:pPr>
        <w:rPr>
          <w:rStyle w:val="ECCParagraph"/>
        </w:rPr>
      </w:pPr>
      <w:r w:rsidRPr="009456D8">
        <w:rPr>
          <w:rStyle w:val="ECCParagraph"/>
        </w:rPr>
        <w:fldChar w:fldCharType="begin"/>
      </w:r>
      <w:r w:rsidRPr="009456D8">
        <w:rPr>
          <w:rStyle w:val="ECCParagraph"/>
        </w:rPr>
        <w:instrText xml:space="preserve"> REF _Ref162013971 \h </w:instrText>
      </w:r>
      <w:r w:rsidR="00BC5949"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56</w:t>
      </w:r>
      <w:r w:rsidRPr="009456D8">
        <w:rPr>
          <w:rStyle w:val="ECCParagraph"/>
        </w:rPr>
        <w:fldChar w:fldCharType="end"/>
      </w:r>
      <w:r w:rsidRPr="009456D8">
        <w:rPr>
          <w:rStyle w:val="ECCParagraph"/>
        </w:rPr>
        <w:t xml:space="preserve"> summarises the parameters of a simulated local area network for deployment Scenario 2.</w:t>
      </w:r>
    </w:p>
    <w:p w14:paraId="0FC9ED94" w14:textId="77777777" w:rsidR="0096761A" w:rsidRDefault="0096761A" w:rsidP="00E02FD7">
      <w:pPr>
        <w:pStyle w:val="Caption"/>
        <w:rPr>
          <w:rStyle w:val="ECCParagraph"/>
        </w:rPr>
      </w:pPr>
      <w:bookmarkStart w:id="615" w:name="_Ref162013971"/>
    </w:p>
    <w:p w14:paraId="34AB495B" w14:textId="77777777" w:rsidR="0096761A" w:rsidRDefault="0096761A" w:rsidP="00E02FD7">
      <w:pPr>
        <w:pStyle w:val="Caption"/>
        <w:rPr>
          <w:rStyle w:val="ECCParagraph"/>
        </w:rPr>
      </w:pPr>
    </w:p>
    <w:p w14:paraId="0CE28EDF" w14:textId="77777777" w:rsidR="0096761A" w:rsidRDefault="0096761A" w:rsidP="00E02FD7">
      <w:pPr>
        <w:pStyle w:val="Caption"/>
        <w:rPr>
          <w:rStyle w:val="ECCParagraph"/>
        </w:rPr>
      </w:pPr>
    </w:p>
    <w:p w14:paraId="78C79AFA" w14:textId="0133DECA" w:rsidR="00E02FD7" w:rsidRPr="009456D8" w:rsidRDefault="00E02FD7" w:rsidP="00E02FD7">
      <w:pPr>
        <w:pStyle w:val="Caption"/>
        <w:rPr>
          <w:rStyle w:val="ECCParagraph"/>
        </w:rPr>
      </w:pPr>
      <w:r w:rsidRPr="009456D8">
        <w:rPr>
          <w:rStyle w:val="ECCParagraph"/>
        </w:rPr>
        <w:lastRenderedPageBreak/>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56</w:t>
      </w:r>
      <w:r w:rsidRPr="009456D8">
        <w:rPr>
          <w:rStyle w:val="ECCParagraph"/>
        </w:rPr>
        <w:fldChar w:fldCharType="end"/>
      </w:r>
      <w:bookmarkEnd w:id="615"/>
      <w:r w:rsidRPr="009456D8">
        <w:rPr>
          <w:rStyle w:val="ECCParagraph"/>
        </w:rPr>
        <w:t>: Network parameters for deployment Scenario 2</w:t>
      </w:r>
    </w:p>
    <w:tbl>
      <w:tblPr>
        <w:tblStyle w:val="ECCTable-redheader"/>
        <w:tblW w:w="0" w:type="auto"/>
        <w:tblInd w:w="0" w:type="dxa"/>
        <w:tblLook w:val="01E0" w:firstRow="1" w:lastRow="1" w:firstColumn="1" w:lastColumn="1" w:noHBand="0" w:noVBand="0"/>
      </w:tblPr>
      <w:tblGrid>
        <w:gridCol w:w="4147"/>
        <w:gridCol w:w="2813"/>
      </w:tblGrid>
      <w:tr w:rsidR="00E02FD7" w:rsidRPr="009456D8" w14:paraId="0874B880" w14:textId="77777777" w:rsidTr="00264533">
        <w:trPr>
          <w:cnfStyle w:val="100000000000" w:firstRow="1" w:lastRow="0" w:firstColumn="0" w:lastColumn="0" w:oddVBand="0" w:evenVBand="0" w:oddHBand="0" w:evenHBand="0" w:firstRowFirstColumn="0" w:firstRowLastColumn="0" w:lastRowFirstColumn="0" w:lastRowLastColumn="0"/>
        </w:trPr>
        <w:tc>
          <w:tcPr>
            <w:tcW w:w="4147" w:type="dxa"/>
          </w:tcPr>
          <w:p w14:paraId="1C91620F" w14:textId="77777777" w:rsidR="00E02FD7" w:rsidRPr="009456D8" w:rsidRDefault="00E02FD7" w:rsidP="00E02FD7">
            <w:pPr>
              <w:pStyle w:val="ECCTableHeaderwhitefont"/>
              <w:rPr>
                <w:rStyle w:val="ECCParagraph"/>
              </w:rPr>
            </w:pPr>
            <w:r w:rsidRPr="009456D8">
              <w:rPr>
                <w:rStyle w:val="ECCParagraph"/>
              </w:rPr>
              <w:t>Parameter</w:t>
            </w:r>
          </w:p>
        </w:tc>
        <w:tc>
          <w:tcPr>
            <w:tcW w:w="2813" w:type="dxa"/>
          </w:tcPr>
          <w:p w14:paraId="106B8908" w14:textId="77777777" w:rsidR="00E02FD7" w:rsidRPr="009456D8" w:rsidRDefault="00E02FD7" w:rsidP="00E02FD7">
            <w:pPr>
              <w:pStyle w:val="ECCTableHeaderwhitefont"/>
              <w:rPr>
                <w:rStyle w:val="ECCParagraph"/>
              </w:rPr>
            </w:pPr>
            <w:r w:rsidRPr="009456D8">
              <w:rPr>
                <w:rStyle w:val="ECCParagraph"/>
              </w:rPr>
              <w:t>Value</w:t>
            </w:r>
          </w:p>
        </w:tc>
      </w:tr>
      <w:tr w:rsidR="00E02FD7" w:rsidRPr="009456D8" w14:paraId="4149F800" w14:textId="77777777" w:rsidTr="00264533">
        <w:tc>
          <w:tcPr>
            <w:tcW w:w="4147" w:type="dxa"/>
          </w:tcPr>
          <w:p w14:paraId="00D6A9A5" w14:textId="3DF6A7ED" w:rsidR="00E02FD7" w:rsidRPr="009456D8" w:rsidRDefault="00711BC0" w:rsidP="00E02FD7">
            <w:pPr>
              <w:pStyle w:val="ECCTabletext"/>
              <w:rPr>
                <w:rStyle w:val="ECCParagraph"/>
              </w:rPr>
            </w:pPr>
            <w:r w:rsidRPr="0051547E">
              <w:rPr>
                <w:rStyle w:val="ECCParagraph"/>
                <w:i/>
                <w:iCs/>
              </w:rPr>
              <w:t>e.i.r.p.</w:t>
            </w:r>
            <w:r>
              <w:rPr>
                <w:rStyle w:val="ECCParagraph"/>
              </w:rPr>
              <w:t xml:space="preserve"> </w:t>
            </w:r>
          </w:p>
        </w:tc>
        <w:tc>
          <w:tcPr>
            <w:tcW w:w="2813" w:type="dxa"/>
          </w:tcPr>
          <w:p w14:paraId="4636D9AF" w14:textId="77777777" w:rsidR="00E02FD7" w:rsidRPr="009456D8" w:rsidRDefault="00E02FD7" w:rsidP="00E02FD7">
            <w:pPr>
              <w:pStyle w:val="ECCTabletext"/>
              <w:rPr>
                <w:rStyle w:val="ECCParagraph"/>
              </w:rPr>
            </w:pPr>
            <w:r w:rsidRPr="009456D8">
              <w:rPr>
                <w:rStyle w:val="ECCParagraph"/>
              </w:rPr>
              <w:t>24 dBm</w:t>
            </w:r>
          </w:p>
        </w:tc>
      </w:tr>
      <w:tr w:rsidR="00E02FD7" w:rsidRPr="009456D8" w14:paraId="77A6091D" w14:textId="77777777" w:rsidTr="00264533">
        <w:tc>
          <w:tcPr>
            <w:tcW w:w="4147" w:type="dxa"/>
          </w:tcPr>
          <w:p w14:paraId="4DBBECBE" w14:textId="77777777" w:rsidR="00E02FD7" w:rsidRPr="009456D8" w:rsidRDefault="00E02FD7" w:rsidP="00E02FD7">
            <w:pPr>
              <w:pStyle w:val="ECCTabletext"/>
              <w:rPr>
                <w:rStyle w:val="ECCParagraph"/>
              </w:rPr>
            </w:pPr>
            <w:r w:rsidRPr="009456D8">
              <w:rPr>
                <w:rStyle w:val="ECCParagraph"/>
              </w:rPr>
              <w:t>Bandwidth</w:t>
            </w:r>
          </w:p>
        </w:tc>
        <w:tc>
          <w:tcPr>
            <w:tcW w:w="2813" w:type="dxa"/>
          </w:tcPr>
          <w:p w14:paraId="3D761F92" w14:textId="77777777" w:rsidR="00E02FD7" w:rsidRPr="009456D8" w:rsidRDefault="00E02FD7" w:rsidP="00E02FD7">
            <w:pPr>
              <w:pStyle w:val="ECCTabletext"/>
              <w:rPr>
                <w:rStyle w:val="ECCParagraph"/>
              </w:rPr>
            </w:pPr>
            <w:r w:rsidRPr="009456D8">
              <w:rPr>
                <w:rStyle w:val="ECCParagraph"/>
              </w:rPr>
              <w:t>20 MHz</w:t>
            </w:r>
          </w:p>
        </w:tc>
      </w:tr>
      <w:tr w:rsidR="00E02FD7" w:rsidRPr="009456D8" w14:paraId="15ECF76A" w14:textId="77777777" w:rsidTr="00264533">
        <w:tc>
          <w:tcPr>
            <w:tcW w:w="4147" w:type="dxa"/>
          </w:tcPr>
          <w:p w14:paraId="37B89F03" w14:textId="77777777" w:rsidR="00E02FD7" w:rsidRPr="009456D8" w:rsidRDefault="00E02FD7" w:rsidP="00E02FD7">
            <w:pPr>
              <w:pStyle w:val="ECCTabletext"/>
              <w:rPr>
                <w:rStyle w:val="ECCParagraph"/>
              </w:rPr>
            </w:pPr>
            <w:r w:rsidRPr="009456D8">
              <w:rPr>
                <w:rStyle w:val="ECCParagraph"/>
              </w:rPr>
              <w:t>Base Station height</w:t>
            </w:r>
          </w:p>
        </w:tc>
        <w:tc>
          <w:tcPr>
            <w:tcW w:w="2813" w:type="dxa"/>
          </w:tcPr>
          <w:p w14:paraId="40B90B22" w14:textId="77777777" w:rsidR="00E02FD7" w:rsidRPr="009456D8" w:rsidRDefault="00E02FD7" w:rsidP="00E02FD7">
            <w:pPr>
              <w:pStyle w:val="ECCTabletext"/>
              <w:rPr>
                <w:rStyle w:val="ECCParagraph"/>
              </w:rPr>
            </w:pPr>
            <w:r w:rsidRPr="009456D8">
              <w:rPr>
                <w:rStyle w:val="ECCParagraph"/>
              </w:rPr>
              <w:t>15 m</w:t>
            </w:r>
          </w:p>
        </w:tc>
      </w:tr>
      <w:tr w:rsidR="00E02FD7" w:rsidRPr="009456D8" w14:paraId="095D3A64" w14:textId="77777777" w:rsidTr="00264533">
        <w:tc>
          <w:tcPr>
            <w:tcW w:w="4147" w:type="dxa"/>
          </w:tcPr>
          <w:p w14:paraId="3EDC4BBD" w14:textId="77777777" w:rsidR="00E02FD7" w:rsidRPr="009456D8" w:rsidRDefault="00E02FD7" w:rsidP="00E02FD7">
            <w:pPr>
              <w:pStyle w:val="ECCTabletext"/>
              <w:rPr>
                <w:rStyle w:val="ECCParagraph"/>
              </w:rPr>
            </w:pPr>
            <w:r w:rsidRPr="009456D8">
              <w:rPr>
                <w:rStyle w:val="ECCParagraph"/>
              </w:rPr>
              <w:t>Number of BS location</w:t>
            </w:r>
          </w:p>
        </w:tc>
        <w:tc>
          <w:tcPr>
            <w:tcW w:w="2813" w:type="dxa"/>
          </w:tcPr>
          <w:p w14:paraId="24526E46" w14:textId="77777777" w:rsidR="00E02FD7" w:rsidRPr="009456D8" w:rsidRDefault="00E02FD7" w:rsidP="00E02FD7">
            <w:pPr>
              <w:pStyle w:val="ECCTabletext"/>
              <w:rPr>
                <w:rStyle w:val="ECCParagraph"/>
              </w:rPr>
            </w:pPr>
            <w:r w:rsidRPr="009456D8">
              <w:rPr>
                <w:rStyle w:val="ECCParagraph"/>
              </w:rPr>
              <w:t>8</w:t>
            </w:r>
          </w:p>
        </w:tc>
      </w:tr>
      <w:tr w:rsidR="00E02FD7" w:rsidRPr="009456D8" w14:paraId="161DB2DB" w14:textId="77777777" w:rsidTr="00264533">
        <w:tc>
          <w:tcPr>
            <w:tcW w:w="4147" w:type="dxa"/>
          </w:tcPr>
          <w:p w14:paraId="5895C254" w14:textId="77777777" w:rsidR="00E02FD7" w:rsidRPr="009456D8" w:rsidRDefault="00E02FD7" w:rsidP="00E02FD7">
            <w:pPr>
              <w:pStyle w:val="ECCTabletext"/>
              <w:rPr>
                <w:rStyle w:val="ECCParagraph"/>
              </w:rPr>
            </w:pPr>
            <w:r w:rsidRPr="009456D8">
              <w:rPr>
                <w:rStyle w:val="ECCParagraph"/>
              </w:rPr>
              <w:t>Number of RRH</w:t>
            </w:r>
          </w:p>
        </w:tc>
        <w:tc>
          <w:tcPr>
            <w:tcW w:w="2813" w:type="dxa"/>
          </w:tcPr>
          <w:p w14:paraId="044CEC9B" w14:textId="77777777" w:rsidR="00E02FD7" w:rsidRPr="009456D8" w:rsidRDefault="00E02FD7" w:rsidP="00E02FD7">
            <w:pPr>
              <w:pStyle w:val="ECCTabletext"/>
              <w:rPr>
                <w:rStyle w:val="ECCParagraph"/>
              </w:rPr>
            </w:pPr>
            <w:r w:rsidRPr="009456D8">
              <w:rPr>
                <w:rStyle w:val="ECCParagraph"/>
              </w:rPr>
              <w:t>13</w:t>
            </w:r>
          </w:p>
        </w:tc>
      </w:tr>
      <w:tr w:rsidR="00E02FD7" w:rsidRPr="009456D8" w14:paraId="5D237D0F" w14:textId="77777777" w:rsidTr="00264533">
        <w:tc>
          <w:tcPr>
            <w:tcW w:w="4147" w:type="dxa"/>
          </w:tcPr>
          <w:p w14:paraId="0C63260C" w14:textId="77777777" w:rsidR="00E02FD7" w:rsidRPr="009456D8" w:rsidRDefault="00E02FD7" w:rsidP="00E02FD7">
            <w:pPr>
              <w:pStyle w:val="ECCTabletext"/>
              <w:rPr>
                <w:rStyle w:val="ECCParagraph"/>
              </w:rPr>
            </w:pPr>
            <w:r w:rsidRPr="009456D8">
              <w:rPr>
                <w:rStyle w:val="ECCParagraph"/>
              </w:rPr>
              <w:t>Receiver height</w:t>
            </w:r>
          </w:p>
        </w:tc>
        <w:tc>
          <w:tcPr>
            <w:tcW w:w="2813" w:type="dxa"/>
          </w:tcPr>
          <w:p w14:paraId="52B74D76" w14:textId="77777777" w:rsidR="00E02FD7" w:rsidRPr="009456D8" w:rsidRDefault="00E02FD7" w:rsidP="00E02FD7">
            <w:pPr>
              <w:pStyle w:val="ECCTabletext"/>
              <w:rPr>
                <w:rStyle w:val="ECCParagraph"/>
              </w:rPr>
            </w:pPr>
            <w:r w:rsidRPr="009456D8">
              <w:rPr>
                <w:rStyle w:val="ECCParagraph"/>
              </w:rPr>
              <w:t>1.5 m</w:t>
            </w:r>
          </w:p>
        </w:tc>
      </w:tr>
    </w:tbl>
    <w:p w14:paraId="47755FC4" w14:textId="7C8BFE8F" w:rsidR="00E02FD7" w:rsidRPr="009456D8" w:rsidRDefault="00E02FD7" w:rsidP="00C12604">
      <w:pPr>
        <w:rPr>
          <w:rStyle w:val="ECCParagraph"/>
        </w:rPr>
      </w:pPr>
      <w:r w:rsidRPr="009456D8">
        <w:rPr>
          <w:rStyle w:val="ECCParagraph"/>
        </w:rPr>
        <w:fldChar w:fldCharType="begin"/>
      </w:r>
      <w:r w:rsidRPr="009456D8">
        <w:rPr>
          <w:rStyle w:val="ECCParagraph"/>
        </w:rPr>
        <w:instrText xml:space="preserve"> REF _Ref162013994 \h  \* MERGEFORMAT </w:instrText>
      </w:r>
      <w:r w:rsidRPr="009456D8">
        <w:rPr>
          <w:rStyle w:val="ECCParagraph"/>
        </w:rPr>
      </w:r>
      <w:r w:rsidRPr="009456D8">
        <w:rPr>
          <w:rStyle w:val="ECCParagraph"/>
        </w:rPr>
        <w:fldChar w:fldCharType="separate"/>
      </w:r>
      <w:r w:rsidR="00C12604" w:rsidRPr="009456D8">
        <w:rPr>
          <w:rStyle w:val="ECCParagraph"/>
        </w:rPr>
        <w:t>Figure 9</w:t>
      </w:r>
      <w:r w:rsidRPr="009456D8">
        <w:rPr>
          <w:rStyle w:val="ECCParagraph"/>
        </w:rPr>
        <w:fldChar w:fldCharType="end"/>
      </w:r>
      <w:r w:rsidRPr="009456D8">
        <w:rPr>
          <w:rStyle w:val="ECCParagraph"/>
        </w:rPr>
        <w:t xml:space="preserve"> shows that by deploying 13 RRHs in 8 BS locations, adequate coverage (RSRP ≥ -105 dBm) is achieved only for 11.7% of the whole area considered, with 0% of it having RSRP ≥ -90 dBm.</w:t>
      </w:r>
    </w:p>
    <w:p w14:paraId="7CE7BF8F"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0E0AFC88" wp14:editId="56869664">
            <wp:extent cx="5902363" cy="3409950"/>
            <wp:effectExtent l="0" t="0" r="3175" b="0"/>
            <wp:docPr id="828872221" name="Picture 5" descr="A map of a c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8872221" name="Picture 5" descr="A map of a city&#10;&#10;Description automatically generated"/>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5909988" cy="3414355"/>
                    </a:xfrm>
                    <a:prstGeom prst="rect">
                      <a:avLst/>
                    </a:prstGeom>
                    <a:noFill/>
                    <a:ln>
                      <a:noFill/>
                    </a:ln>
                  </pic:spPr>
                </pic:pic>
              </a:graphicData>
            </a:graphic>
          </wp:inline>
        </w:drawing>
      </w:r>
    </w:p>
    <w:p w14:paraId="61ACDD97" w14:textId="6922DEFC" w:rsidR="00E02FD7" w:rsidRPr="009456D8" w:rsidRDefault="00E02FD7" w:rsidP="00E02FD7">
      <w:pPr>
        <w:pStyle w:val="Caption"/>
        <w:rPr>
          <w:rStyle w:val="ECCParagraph"/>
        </w:rPr>
      </w:pPr>
      <w:bookmarkStart w:id="616" w:name="_Ref162013994"/>
      <w:r w:rsidRPr="009456D8">
        <w:rPr>
          <w:rStyle w:val="ECCParagraph"/>
        </w:rPr>
        <w:t xml:space="preserve">Figure </w:t>
      </w:r>
      <w:r w:rsidRPr="009456D8">
        <w:rPr>
          <w:rStyle w:val="ECCParagraph"/>
        </w:rPr>
        <w:fldChar w:fldCharType="begin"/>
      </w:r>
      <w:r w:rsidRPr="009456D8">
        <w:rPr>
          <w:rStyle w:val="ECCParagraph"/>
        </w:rPr>
        <w:instrText>SEQ Figure \* ARABIC</w:instrText>
      </w:r>
      <w:r w:rsidRPr="009456D8">
        <w:rPr>
          <w:rStyle w:val="ECCParagraph"/>
        </w:rPr>
        <w:fldChar w:fldCharType="separate"/>
      </w:r>
      <w:r w:rsidR="00C12604" w:rsidRPr="009456D8">
        <w:rPr>
          <w:rStyle w:val="ECCParagraph"/>
        </w:rPr>
        <w:t>9</w:t>
      </w:r>
      <w:r w:rsidRPr="009456D8">
        <w:rPr>
          <w:rStyle w:val="ECCParagraph"/>
        </w:rPr>
        <w:fldChar w:fldCharType="end"/>
      </w:r>
      <w:bookmarkEnd w:id="616"/>
      <w:r w:rsidRPr="009456D8">
        <w:rPr>
          <w:rStyle w:val="ECCParagraph"/>
        </w:rPr>
        <w:t>: Simulated received signal strength (RSRP) of a local area network deployment as per the parameters of deployment Scenario 2</w:t>
      </w:r>
    </w:p>
    <w:p w14:paraId="3FBDC172" w14:textId="77777777" w:rsidR="00E02FD7" w:rsidRPr="009456D8" w:rsidRDefault="00E02FD7" w:rsidP="00E02FD7">
      <w:pPr>
        <w:pStyle w:val="ECCAnnexheading4"/>
        <w:rPr>
          <w:rStyle w:val="ECCParagraph"/>
        </w:rPr>
      </w:pPr>
      <w:r w:rsidRPr="009456D8">
        <w:rPr>
          <w:rStyle w:val="ECCParagraph"/>
        </w:rPr>
        <w:t>Deployment Scenario 3</w:t>
      </w:r>
    </w:p>
    <w:p w14:paraId="6DB31937" w14:textId="5F1208B7" w:rsidR="00E02FD7" w:rsidRPr="009456D8" w:rsidRDefault="00E02FD7" w:rsidP="00C12604">
      <w:pPr>
        <w:rPr>
          <w:rStyle w:val="ECCParagraph"/>
        </w:rPr>
      </w:pPr>
      <w:r w:rsidRPr="009456D8">
        <w:rPr>
          <w:rStyle w:val="ECCParagraph"/>
        </w:rPr>
        <w:t>The same BS power level as in Scenario 2 (i.e. 24 dBm) with a height of 25 m was considered to assess the impact on coverage.</w:t>
      </w:r>
    </w:p>
    <w:p w14:paraId="0ADB34EA" w14:textId="62F7B163" w:rsidR="00E02FD7" w:rsidRPr="009456D8" w:rsidRDefault="00E02FD7" w:rsidP="00E02FD7">
      <w:pPr>
        <w:rPr>
          <w:rStyle w:val="ECCParagraph"/>
        </w:rPr>
      </w:pPr>
      <w:r w:rsidRPr="009456D8">
        <w:rPr>
          <w:rStyle w:val="ECCParagraph"/>
        </w:rPr>
        <w:t xml:space="preserve">Even if higher antenna heights are considered, as shown in </w:t>
      </w:r>
      <w:r w:rsidRPr="009456D8">
        <w:rPr>
          <w:rStyle w:val="ECCParagraph"/>
        </w:rPr>
        <w:fldChar w:fldCharType="begin"/>
      </w:r>
      <w:r w:rsidRPr="009456D8">
        <w:rPr>
          <w:rStyle w:val="ECCParagraph"/>
        </w:rPr>
        <w:instrText xml:space="preserve"> REF _Ref162014121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57</w:t>
      </w:r>
      <w:r w:rsidRPr="009456D8">
        <w:rPr>
          <w:rStyle w:val="ECCParagraph"/>
        </w:rPr>
        <w:fldChar w:fldCharType="end"/>
      </w:r>
      <w:r w:rsidRPr="009456D8">
        <w:rPr>
          <w:rStyle w:val="ECCParagraph"/>
        </w:rPr>
        <w:t xml:space="preserve">, the coverage provided to the area of the industrial site, as seen in </w:t>
      </w:r>
      <w:r w:rsidRPr="009456D8">
        <w:rPr>
          <w:rStyle w:val="ECCParagraph"/>
        </w:rPr>
        <w:fldChar w:fldCharType="begin"/>
      </w:r>
      <w:r w:rsidRPr="009456D8">
        <w:rPr>
          <w:rStyle w:val="ECCParagraph"/>
        </w:rPr>
        <w:instrText xml:space="preserve"> REF _Ref160020198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10</w:t>
      </w:r>
      <w:r w:rsidRPr="009456D8">
        <w:rPr>
          <w:rStyle w:val="ECCParagraph"/>
        </w:rPr>
        <w:fldChar w:fldCharType="end"/>
      </w:r>
      <w:r w:rsidRPr="009456D8">
        <w:rPr>
          <w:rStyle w:val="ECCParagraph"/>
        </w:rPr>
        <w:t xml:space="preserve">, did not improve. </w:t>
      </w:r>
    </w:p>
    <w:p w14:paraId="6E00DA25" w14:textId="77777777" w:rsidR="0096761A" w:rsidRDefault="0096761A" w:rsidP="00E02FD7">
      <w:pPr>
        <w:pStyle w:val="Caption"/>
        <w:rPr>
          <w:rStyle w:val="ECCParagraph"/>
        </w:rPr>
      </w:pPr>
      <w:bookmarkStart w:id="617" w:name="_Ref162014121"/>
    </w:p>
    <w:p w14:paraId="4DB235EF" w14:textId="77777777" w:rsidR="0096761A" w:rsidRDefault="0096761A" w:rsidP="00E02FD7">
      <w:pPr>
        <w:pStyle w:val="Caption"/>
        <w:rPr>
          <w:rStyle w:val="ECCParagraph"/>
        </w:rPr>
      </w:pPr>
    </w:p>
    <w:p w14:paraId="0B9804A5" w14:textId="77777777" w:rsidR="0096761A" w:rsidRDefault="0096761A" w:rsidP="00E02FD7">
      <w:pPr>
        <w:pStyle w:val="Caption"/>
        <w:rPr>
          <w:rStyle w:val="ECCParagraph"/>
        </w:rPr>
      </w:pPr>
    </w:p>
    <w:p w14:paraId="1689B812" w14:textId="535D0A24" w:rsidR="00E02FD7" w:rsidRPr="009456D8" w:rsidRDefault="00E02FD7" w:rsidP="00E02FD7">
      <w:pPr>
        <w:pStyle w:val="Caption"/>
        <w:rPr>
          <w:rStyle w:val="ECCParagraph"/>
        </w:rPr>
      </w:pPr>
      <w:r w:rsidRPr="009456D8">
        <w:rPr>
          <w:rStyle w:val="ECCParagraph"/>
        </w:rPr>
        <w:lastRenderedPageBreak/>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57</w:t>
      </w:r>
      <w:r w:rsidRPr="009456D8">
        <w:rPr>
          <w:rStyle w:val="ECCParagraph"/>
        </w:rPr>
        <w:fldChar w:fldCharType="end"/>
      </w:r>
      <w:bookmarkEnd w:id="617"/>
      <w:r w:rsidRPr="009456D8">
        <w:rPr>
          <w:rStyle w:val="ECCParagraph"/>
        </w:rPr>
        <w:t>: Network parameters for deployment Scenario 3</w:t>
      </w:r>
    </w:p>
    <w:tbl>
      <w:tblPr>
        <w:tblStyle w:val="ECCTable-redheader"/>
        <w:tblW w:w="0" w:type="auto"/>
        <w:tblInd w:w="0" w:type="dxa"/>
        <w:tblLook w:val="01E0" w:firstRow="1" w:lastRow="1" w:firstColumn="1" w:lastColumn="1" w:noHBand="0" w:noVBand="0"/>
      </w:tblPr>
      <w:tblGrid>
        <w:gridCol w:w="4147"/>
        <w:gridCol w:w="2813"/>
      </w:tblGrid>
      <w:tr w:rsidR="00E02FD7" w:rsidRPr="009456D8" w14:paraId="2EB39033" w14:textId="77777777" w:rsidTr="00264533">
        <w:trPr>
          <w:cnfStyle w:val="100000000000" w:firstRow="1" w:lastRow="0" w:firstColumn="0" w:lastColumn="0" w:oddVBand="0" w:evenVBand="0" w:oddHBand="0" w:evenHBand="0" w:firstRowFirstColumn="0" w:firstRowLastColumn="0" w:lastRowFirstColumn="0" w:lastRowLastColumn="0"/>
        </w:trPr>
        <w:tc>
          <w:tcPr>
            <w:tcW w:w="4147" w:type="dxa"/>
          </w:tcPr>
          <w:p w14:paraId="3C6753D2" w14:textId="77777777" w:rsidR="00E02FD7" w:rsidRPr="009456D8" w:rsidRDefault="00E02FD7" w:rsidP="00E02FD7">
            <w:pPr>
              <w:pStyle w:val="ECCTableHeaderwhitefont"/>
              <w:rPr>
                <w:rStyle w:val="ECCParagraph"/>
              </w:rPr>
            </w:pPr>
            <w:r w:rsidRPr="009456D8">
              <w:rPr>
                <w:rStyle w:val="ECCParagraph"/>
              </w:rPr>
              <w:t>Parameter</w:t>
            </w:r>
          </w:p>
        </w:tc>
        <w:tc>
          <w:tcPr>
            <w:tcW w:w="2813" w:type="dxa"/>
          </w:tcPr>
          <w:p w14:paraId="63076B7D" w14:textId="77777777" w:rsidR="00E02FD7" w:rsidRPr="009456D8" w:rsidRDefault="00E02FD7" w:rsidP="00E02FD7">
            <w:pPr>
              <w:pStyle w:val="ECCTableHeaderwhitefont"/>
              <w:rPr>
                <w:rStyle w:val="ECCParagraph"/>
              </w:rPr>
            </w:pPr>
            <w:r w:rsidRPr="009456D8">
              <w:rPr>
                <w:rStyle w:val="ECCParagraph"/>
              </w:rPr>
              <w:t>Value</w:t>
            </w:r>
          </w:p>
        </w:tc>
      </w:tr>
      <w:tr w:rsidR="00E02FD7" w:rsidRPr="009456D8" w14:paraId="11715C7C" w14:textId="77777777" w:rsidTr="00264533">
        <w:tc>
          <w:tcPr>
            <w:tcW w:w="4147" w:type="dxa"/>
          </w:tcPr>
          <w:p w14:paraId="39AFBCAF" w14:textId="4D37CD23" w:rsidR="00E02FD7" w:rsidRPr="009456D8" w:rsidRDefault="00711BC0" w:rsidP="00E02FD7">
            <w:pPr>
              <w:pStyle w:val="ECCTabletext"/>
              <w:rPr>
                <w:rStyle w:val="ECCParagraph"/>
              </w:rPr>
            </w:pPr>
            <w:r w:rsidRPr="0051547E">
              <w:rPr>
                <w:rStyle w:val="ECCParagraph"/>
                <w:i/>
                <w:iCs/>
              </w:rPr>
              <w:t>e.i.r.p.</w:t>
            </w:r>
            <w:r>
              <w:rPr>
                <w:rStyle w:val="ECCParagraph"/>
              </w:rPr>
              <w:t xml:space="preserve"> </w:t>
            </w:r>
          </w:p>
        </w:tc>
        <w:tc>
          <w:tcPr>
            <w:tcW w:w="2813" w:type="dxa"/>
          </w:tcPr>
          <w:p w14:paraId="25E65C58" w14:textId="77777777" w:rsidR="00E02FD7" w:rsidRPr="009456D8" w:rsidRDefault="00E02FD7" w:rsidP="00E02FD7">
            <w:pPr>
              <w:pStyle w:val="ECCTabletext"/>
              <w:rPr>
                <w:rStyle w:val="ECCParagraph"/>
              </w:rPr>
            </w:pPr>
            <w:r w:rsidRPr="009456D8">
              <w:rPr>
                <w:rStyle w:val="ECCParagraph"/>
              </w:rPr>
              <w:t>24 dBm</w:t>
            </w:r>
          </w:p>
        </w:tc>
      </w:tr>
      <w:tr w:rsidR="00E02FD7" w:rsidRPr="009456D8" w14:paraId="44495C1C" w14:textId="77777777" w:rsidTr="00264533">
        <w:tc>
          <w:tcPr>
            <w:tcW w:w="4147" w:type="dxa"/>
          </w:tcPr>
          <w:p w14:paraId="44F5C395" w14:textId="77777777" w:rsidR="00E02FD7" w:rsidRPr="009456D8" w:rsidRDefault="00E02FD7" w:rsidP="00E02FD7">
            <w:pPr>
              <w:pStyle w:val="ECCTabletext"/>
              <w:rPr>
                <w:rStyle w:val="ECCParagraph"/>
              </w:rPr>
            </w:pPr>
            <w:r w:rsidRPr="009456D8">
              <w:rPr>
                <w:rStyle w:val="ECCParagraph"/>
              </w:rPr>
              <w:t>Bandwidth</w:t>
            </w:r>
          </w:p>
        </w:tc>
        <w:tc>
          <w:tcPr>
            <w:tcW w:w="2813" w:type="dxa"/>
          </w:tcPr>
          <w:p w14:paraId="235D105C" w14:textId="77777777" w:rsidR="00E02FD7" w:rsidRPr="009456D8" w:rsidRDefault="00E02FD7" w:rsidP="00E02FD7">
            <w:pPr>
              <w:pStyle w:val="ECCTabletext"/>
              <w:rPr>
                <w:rStyle w:val="ECCParagraph"/>
              </w:rPr>
            </w:pPr>
            <w:r w:rsidRPr="009456D8">
              <w:rPr>
                <w:rStyle w:val="ECCParagraph"/>
              </w:rPr>
              <w:t>20 MHz</w:t>
            </w:r>
          </w:p>
        </w:tc>
      </w:tr>
      <w:tr w:rsidR="00E02FD7" w:rsidRPr="009456D8" w14:paraId="36C50541" w14:textId="77777777" w:rsidTr="00264533">
        <w:tc>
          <w:tcPr>
            <w:tcW w:w="4147" w:type="dxa"/>
          </w:tcPr>
          <w:p w14:paraId="4D5F6AF9" w14:textId="77777777" w:rsidR="00E02FD7" w:rsidRPr="009456D8" w:rsidRDefault="00E02FD7" w:rsidP="00E02FD7">
            <w:pPr>
              <w:pStyle w:val="ECCTabletext"/>
              <w:rPr>
                <w:rStyle w:val="ECCParagraph"/>
              </w:rPr>
            </w:pPr>
            <w:r w:rsidRPr="009456D8">
              <w:rPr>
                <w:rStyle w:val="ECCParagraph"/>
              </w:rPr>
              <w:t>Base Station height</w:t>
            </w:r>
          </w:p>
        </w:tc>
        <w:tc>
          <w:tcPr>
            <w:tcW w:w="2813" w:type="dxa"/>
          </w:tcPr>
          <w:p w14:paraId="6097B343" w14:textId="77777777" w:rsidR="00E02FD7" w:rsidRPr="009456D8" w:rsidRDefault="00E02FD7" w:rsidP="00E02FD7">
            <w:pPr>
              <w:pStyle w:val="ECCTabletext"/>
              <w:rPr>
                <w:rStyle w:val="ECCParagraph"/>
              </w:rPr>
            </w:pPr>
            <w:r w:rsidRPr="009456D8">
              <w:rPr>
                <w:rStyle w:val="ECCParagraph"/>
              </w:rPr>
              <w:t>25 m</w:t>
            </w:r>
          </w:p>
        </w:tc>
      </w:tr>
      <w:tr w:rsidR="00E02FD7" w:rsidRPr="009456D8" w14:paraId="3A68CA10" w14:textId="77777777" w:rsidTr="00264533">
        <w:tc>
          <w:tcPr>
            <w:tcW w:w="4147" w:type="dxa"/>
          </w:tcPr>
          <w:p w14:paraId="3F676861" w14:textId="77777777" w:rsidR="00E02FD7" w:rsidRPr="009456D8" w:rsidDel="00BA3854" w:rsidRDefault="00E02FD7" w:rsidP="00E02FD7">
            <w:pPr>
              <w:pStyle w:val="ECCTabletext"/>
              <w:rPr>
                <w:rStyle w:val="ECCParagraph"/>
              </w:rPr>
            </w:pPr>
            <w:r w:rsidRPr="009456D8">
              <w:rPr>
                <w:rStyle w:val="ECCParagraph"/>
              </w:rPr>
              <w:t>Number of BS location</w:t>
            </w:r>
          </w:p>
        </w:tc>
        <w:tc>
          <w:tcPr>
            <w:tcW w:w="2813" w:type="dxa"/>
          </w:tcPr>
          <w:p w14:paraId="7D1C1BF0" w14:textId="77777777" w:rsidR="00E02FD7" w:rsidRPr="009456D8" w:rsidRDefault="00E02FD7" w:rsidP="00E02FD7">
            <w:pPr>
              <w:pStyle w:val="ECCTabletext"/>
              <w:rPr>
                <w:rStyle w:val="ECCParagraph"/>
              </w:rPr>
            </w:pPr>
            <w:r w:rsidRPr="009456D8">
              <w:rPr>
                <w:rStyle w:val="ECCParagraph"/>
              </w:rPr>
              <w:t>8</w:t>
            </w:r>
          </w:p>
        </w:tc>
      </w:tr>
      <w:tr w:rsidR="00E02FD7" w:rsidRPr="009456D8" w14:paraId="2B3E957E" w14:textId="77777777" w:rsidTr="00264533">
        <w:tc>
          <w:tcPr>
            <w:tcW w:w="4147" w:type="dxa"/>
          </w:tcPr>
          <w:p w14:paraId="611C95A9" w14:textId="77777777" w:rsidR="00E02FD7" w:rsidRPr="009456D8" w:rsidDel="00BA3854" w:rsidRDefault="00E02FD7" w:rsidP="00E02FD7">
            <w:pPr>
              <w:pStyle w:val="ECCTabletext"/>
              <w:rPr>
                <w:rStyle w:val="ECCParagraph"/>
              </w:rPr>
            </w:pPr>
            <w:r w:rsidRPr="009456D8">
              <w:rPr>
                <w:rStyle w:val="ECCParagraph"/>
              </w:rPr>
              <w:t>Number of RRH</w:t>
            </w:r>
          </w:p>
        </w:tc>
        <w:tc>
          <w:tcPr>
            <w:tcW w:w="2813" w:type="dxa"/>
          </w:tcPr>
          <w:p w14:paraId="20A66A09" w14:textId="77777777" w:rsidR="00E02FD7" w:rsidRPr="009456D8" w:rsidRDefault="00E02FD7" w:rsidP="00E02FD7">
            <w:pPr>
              <w:pStyle w:val="ECCTabletext"/>
              <w:rPr>
                <w:rStyle w:val="ECCParagraph"/>
              </w:rPr>
            </w:pPr>
            <w:r w:rsidRPr="009456D8">
              <w:rPr>
                <w:rStyle w:val="ECCParagraph"/>
              </w:rPr>
              <w:t>13</w:t>
            </w:r>
          </w:p>
        </w:tc>
      </w:tr>
      <w:tr w:rsidR="00E02FD7" w:rsidRPr="009456D8" w14:paraId="522C6F94" w14:textId="77777777" w:rsidTr="00264533">
        <w:tc>
          <w:tcPr>
            <w:tcW w:w="4147" w:type="dxa"/>
          </w:tcPr>
          <w:p w14:paraId="1AF9BB6C" w14:textId="77777777" w:rsidR="00E02FD7" w:rsidRPr="009456D8" w:rsidRDefault="00E02FD7" w:rsidP="00E02FD7">
            <w:pPr>
              <w:pStyle w:val="ECCTabletext"/>
              <w:rPr>
                <w:rStyle w:val="ECCParagraph"/>
              </w:rPr>
            </w:pPr>
            <w:r w:rsidRPr="009456D8">
              <w:rPr>
                <w:rStyle w:val="ECCParagraph"/>
              </w:rPr>
              <w:t>Receiver height</w:t>
            </w:r>
          </w:p>
        </w:tc>
        <w:tc>
          <w:tcPr>
            <w:tcW w:w="2813" w:type="dxa"/>
          </w:tcPr>
          <w:p w14:paraId="7997DDFF" w14:textId="77777777" w:rsidR="00E02FD7" w:rsidRPr="009456D8" w:rsidRDefault="00E02FD7" w:rsidP="00E02FD7">
            <w:pPr>
              <w:pStyle w:val="ECCTabletext"/>
              <w:rPr>
                <w:rStyle w:val="ECCParagraph"/>
              </w:rPr>
            </w:pPr>
            <w:r w:rsidRPr="009456D8">
              <w:rPr>
                <w:rStyle w:val="ECCParagraph"/>
              </w:rPr>
              <w:t>1.5 m</w:t>
            </w:r>
          </w:p>
        </w:tc>
      </w:tr>
    </w:tbl>
    <w:p w14:paraId="0DC168FF" w14:textId="77777777" w:rsidR="00E02FD7" w:rsidRPr="009456D8" w:rsidRDefault="00E02FD7" w:rsidP="00E02FD7">
      <w:pPr>
        <w:rPr>
          <w:rStyle w:val="ECCParagraph"/>
        </w:rPr>
      </w:pPr>
      <w:r w:rsidRPr="009456D8">
        <w:rPr>
          <w:rStyle w:val="ECCParagraph"/>
        </w:rPr>
        <w:t>By deploying 13 RRHs in 8 BS location at 25 m height, adequate coverage (RSRP ≥ -105 dBm) is achieved for only 11.3% of the area, which is less than the coverage achieved in deployment Scenarios 1 and 2. This indicates that higher antenna heights, if considered independently, do not always present a solution for greater coverage. Therefore, having the possibility for deploying a range of antenna heights together with a range of BS transmit powers is a key aspect for finding an appropriate balance to overcome coverage challenges in industrial environments.</w:t>
      </w:r>
    </w:p>
    <w:p w14:paraId="4FE5A526"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044461E2" wp14:editId="4E6BCFA0">
            <wp:extent cx="5806741" cy="3343275"/>
            <wp:effectExtent l="0" t="0" r="3810" b="0"/>
            <wp:docPr id="57739057" name="Picture 6" descr="A map with red and yellow spot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739057" name="Picture 6" descr="A map with red and yellow spots&#10;&#10;Description automatically generated"/>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5815874" cy="3348534"/>
                    </a:xfrm>
                    <a:prstGeom prst="rect">
                      <a:avLst/>
                    </a:prstGeom>
                    <a:noFill/>
                    <a:ln>
                      <a:noFill/>
                    </a:ln>
                  </pic:spPr>
                </pic:pic>
              </a:graphicData>
            </a:graphic>
          </wp:inline>
        </w:drawing>
      </w:r>
    </w:p>
    <w:p w14:paraId="37FD8A95" w14:textId="1AA9FD3B" w:rsidR="00E02FD7" w:rsidRPr="009456D8" w:rsidRDefault="00E02FD7" w:rsidP="00E02FD7">
      <w:pPr>
        <w:pStyle w:val="Caption"/>
        <w:rPr>
          <w:rStyle w:val="ECCParagraph"/>
        </w:rPr>
      </w:pPr>
      <w:bookmarkStart w:id="618" w:name="_Ref160020198"/>
      <w:r w:rsidRPr="009456D8">
        <w:rPr>
          <w:rStyle w:val="ECCParagraph"/>
        </w:rPr>
        <w:t xml:space="preserve">Figure </w:t>
      </w:r>
      <w:r w:rsidRPr="009456D8">
        <w:rPr>
          <w:rStyle w:val="ECCParagraph"/>
        </w:rPr>
        <w:fldChar w:fldCharType="begin"/>
      </w:r>
      <w:r w:rsidRPr="009456D8">
        <w:rPr>
          <w:rStyle w:val="ECCParagraph"/>
        </w:rPr>
        <w:instrText>SEQ Figure \* ARABIC</w:instrText>
      </w:r>
      <w:r w:rsidRPr="009456D8">
        <w:rPr>
          <w:rStyle w:val="ECCParagraph"/>
        </w:rPr>
        <w:fldChar w:fldCharType="separate"/>
      </w:r>
      <w:r w:rsidR="00C12604" w:rsidRPr="009456D8">
        <w:rPr>
          <w:rStyle w:val="ECCParagraph"/>
        </w:rPr>
        <w:t>10</w:t>
      </w:r>
      <w:r w:rsidRPr="009456D8">
        <w:rPr>
          <w:rStyle w:val="ECCParagraph"/>
        </w:rPr>
        <w:fldChar w:fldCharType="end"/>
      </w:r>
      <w:bookmarkEnd w:id="618"/>
      <w:r w:rsidRPr="009456D8">
        <w:rPr>
          <w:rStyle w:val="ECCParagraph"/>
        </w:rPr>
        <w:t>: Simulated received signal strength (RSRP) of a local area network deployment as per the parameters of deployment Scenario 3</w:t>
      </w:r>
    </w:p>
    <w:p w14:paraId="14BA3F90" w14:textId="77777777" w:rsidR="00E02FD7" w:rsidRPr="009456D8" w:rsidRDefault="00E02FD7" w:rsidP="00E02FD7">
      <w:pPr>
        <w:pStyle w:val="ECCAnnexheading4"/>
        <w:rPr>
          <w:rStyle w:val="ECCParagraph"/>
        </w:rPr>
      </w:pPr>
      <w:r w:rsidRPr="009456D8">
        <w:rPr>
          <w:rStyle w:val="ECCParagraph"/>
        </w:rPr>
        <w:t>Deployment Scenario 4</w:t>
      </w:r>
    </w:p>
    <w:p w14:paraId="48252B16" w14:textId="579E3028" w:rsidR="00E02FD7" w:rsidRPr="009456D8" w:rsidRDefault="00E02FD7" w:rsidP="00E02FD7">
      <w:pPr>
        <w:rPr>
          <w:rStyle w:val="ECCParagraph"/>
        </w:rPr>
      </w:pPr>
      <w:r w:rsidRPr="009456D8">
        <w:rPr>
          <w:rStyle w:val="ECCParagraph"/>
        </w:rPr>
        <w:t xml:space="preserve">Deployment Scenario 4 evaluates the impact to received signal strength levels for a local area network with BSs at 5 m height transmitting at 24 dBm (parameters in </w:t>
      </w:r>
      <w:r w:rsidRPr="009456D8">
        <w:rPr>
          <w:rStyle w:val="ECCParagraph"/>
        </w:rPr>
        <w:fldChar w:fldCharType="begin"/>
      </w:r>
      <w:r w:rsidRPr="009456D8">
        <w:rPr>
          <w:rStyle w:val="ECCParagraph"/>
        </w:rPr>
        <w:instrText xml:space="preserve"> REF _Ref162014189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58</w:t>
      </w:r>
      <w:r w:rsidRPr="009456D8">
        <w:rPr>
          <w:rStyle w:val="ECCParagraph"/>
        </w:rPr>
        <w:fldChar w:fldCharType="end"/>
      </w:r>
      <w:r w:rsidRPr="009456D8">
        <w:rPr>
          <w:rStyle w:val="ECCParagraph"/>
        </w:rPr>
        <w:t xml:space="preserve">). To improve the coverage of the industrial site area, the number of RRHs and BS locations has been increased, compared to the previous scenarios. Therefore, as seen in </w:t>
      </w:r>
      <w:r w:rsidRPr="009456D8">
        <w:rPr>
          <w:rStyle w:val="ECCParagraph"/>
        </w:rPr>
        <w:fldChar w:fldCharType="begin"/>
      </w:r>
      <w:r w:rsidRPr="009456D8">
        <w:rPr>
          <w:rStyle w:val="ECCParagraph"/>
        </w:rPr>
        <w:instrText xml:space="preserve"> REF _Ref162014208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11</w:t>
      </w:r>
      <w:r w:rsidRPr="009456D8">
        <w:rPr>
          <w:rStyle w:val="ECCParagraph"/>
        </w:rPr>
        <w:fldChar w:fldCharType="end"/>
      </w:r>
      <w:r w:rsidRPr="009456D8">
        <w:rPr>
          <w:rStyle w:val="ECCParagraph"/>
        </w:rPr>
        <w:t>, by deploying 110 RRHs in 43 locations, adequate coverage is provided for 49.8% of the area, with just 4.3% of it having RSRP levels greater than or equal to -90 dBm.</w:t>
      </w:r>
    </w:p>
    <w:p w14:paraId="21C0DE63" w14:textId="77777777" w:rsidR="0096761A" w:rsidRDefault="0096761A" w:rsidP="00E02FD7">
      <w:pPr>
        <w:pStyle w:val="Caption"/>
        <w:rPr>
          <w:rStyle w:val="ECCParagraph"/>
        </w:rPr>
      </w:pPr>
      <w:bookmarkStart w:id="619" w:name="_Ref162014189"/>
    </w:p>
    <w:p w14:paraId="54F2D889" w14:textId="5C0168FA" w:rsidR="00E02FD7" w:rsidRPr="009456D8" w:rsidRDefault="00E02FD7" w:rsidP="00E02FD7">
      <w:pPr>
        <w:pStyle w:val="Caption"/>
        <w:rPr>
          <w:rStyle w:val="ECCParagraph"/>
        </w:rPr>
      </w:pPr>
      <w:r w:rsidRPr="009456D8">
        <w:rPr>
          <w:rStyle w:val="ECCParagraph"/>
        </w:rPr>
        <w:lastRenderedPageBreak/>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58</w:t>
      </w:r>
      <w:r w:rsidRPr="009456D8">
        <w:rPr>
          <w:rStyle w:val="ECCParagraph"/>
        </w:rPr>
        <w:fldChar w:fldCharType="end"/>
      </w:r>
      <w:bookmarkEnd w:id="619"/>
      <w:r w:rsidRPr="009456D8">
        <w:rPr>
          <w:rStyle w:val="ECCParagraph"/>
        </w:rPr>
        <w:t>: Network parameters for deployment Scenario 4</w:t>
      </w:r>
    </w:p>
    <w:tbl>
      <w:tblPr>
        <w:tblStyle w:val="ECCTable-redheader"/>
        <w:tblW w:w="0" w:type="auto"/>
        <w:tblInd w:w="0" w:type="dxa"/>
        <w:tblLook w:val="01E0" w:firstRow="1" w:lastRow="1" w:firstColumn="1" w:lastColumn="1" w:noHBand="0" w:noVBand="0"/>
      </w:tblPr>
      <w:tblGrid>
        <w:gridCol w:w="4147"/>
        <w:gridCol w:w="2813"/>
      </w:tblGrid>
      <w:tr w:rsidR="00E02FD7" w:rsidRPr="009456D8" w14:paraId="43A6E117" w14:textId="77777777" w:rsidTr="00264533">
        <w:trPr>
          <w:cnfStyle w:val="100000000000" w:firstRow="1" w:lastRow="0" w:firstColumn="0" w:lastColumn="0" w:oddVBand="0" w:evenVBand="0" w:oddHBand="0" w:evenHBand="0" w:firstRowFirstColumn="0" w:firstRowLastColumn="0" w:lastRowFirstColumn="0" w:lastRowLastColumn="0"/>
        </w:trPr>
        <w:tc>
          <w:tcPr>
            <w:tcW w:w="4147" w:type="dxa"/>
          </w:tcPr>
          <w:p w14:paraId="0369EF0B" w14:textId="77777777" w:rsidR="00E02FD7" w:rsidRPr="009456D8" w:rsidRDefault="00E02FD7" w:rsidP="00C12604">
            <w:pPr>
              <w:pStyle w:val="ECCTableHeaderwhitefont"/>
              <w:rPr>
                <w:rStyle w:val="ECCParagraph"/>
              </w:rPr>
            </w:pPr>
            <w:r w:rsidRPr="009456D8">
              <w:rPr>
                <w:rStyle w:val="ECCParagraph"/>
              </w:rPr>
              <w:t>Parameter</w:t>
            </w:r>
          </w:p>
        </w:tc>
        <w:tc>
          <w:tcPr>
            <w:tcW w:w="2813" w:type="dxa"/>
          </w:tcPr>
          <w:p w14:paraId="1204225C" w14:textId="77777777" w:rsidR="00E02FD7" w:rsidRPr="009456D8" w:rsidRDefault="00E02FD7" w:rsidP="00C12604">
            <w:pPr>
              <w:pStyle w:val="ECCTableHeaderwhitefont"/>
              <w:rPr>
                <w:rStyle w:val="ECCParagraph"/>
              </w:rPr>
            </w:pPr>
            <w:r w:rsidRPr="009456D8">
              <w:rPr>
                <w:rStyle w:val="ECCParagraph"/>
              </w:rPr>
              <w:t>Value</w:t>
            </w:r>
          </w:p>
        </w:tc>
      </w:tr>
      <w:tr w:rsidR="00E02FD7" w:rsidRPr="009456D8" w14:paraId="286FB9BF" w14:textId="77777777" w:rsidTr="00264533">
        <w:tc>
          <w:tcPr>
            <w:tcW w:w="4147" w:type="dxa"/>
          </w:tcPr>
          <w:p w14:paraId="7415F5A3" w14:textId="3F50E1A7" w:rsidR="00E02FD7" w:rsidRPr="009456D8" w:rsidRDefault="00711BC0" w:rsidP="00C12604">
            <w:pPr>
              <w:pStyle w:val="ECCTabletext"/>
              <w:rPr>
                <w:rStyle w:val="ECCParagraph"/>
              </w:rPr>
            </w:pPr>
            <w:r w:rsidRPr="0051547E">
              <w:rPr>
                <w:rStyle w:val="ECCParagraph"/>
                <w:i/>
                <w:iCs/>
              </w:rPr>
              <w:t>e.i.r.p.</w:t>
            </w:r>
            <w:r>
              <w:rPr>
                <w:rStyle w:val="ECCParagraph"/>
              </w:rPr>
              <w:t xml:space="preserve"> </w:t>
            </w:r>
          </w:p>
        </w:tc>
        <w:tc>
          <w:tcPr>
            <w:tcW w:w="2813" w:type="dxa"/>
          </w:tcPr>
          <w:p w14:paraId="097D5698" w14:textId="77777777" w:rsidR="00E02FD7" w:rsidRPr="009456D8" w:rsidRDefault="00E02FD7" w:rsidP="00C12604">
            <w:pPr>
              <w:pStyle w:val="ECCTabletext"/>
              <w:rPr>
                <w:rStyle w:val="ECCParagraph"/>
              </w:rPr>
            </w:pPr>
            <w:r w:rsidRPr="009456D8">
              <w:rPr>
                <w:rStyle w:val="ECCParagraph"/>
              </w:rPr>
              <w:t>24 dBm</w:t>
            </w:r>
          </w:p>
        </w:tc>
      </w:tr>
      <w:tr w:rsidR="00E02FD7" w:rsidRPr="009456D8" w14:paraId="298949EB" w14:textId="77777777" w:rsidTr="00264533">
        <w:tc>
          <w:tcPr>
            <w:tcW w:w="4147" w:type="dxa"/>
          </w:tcPr>
          <w:p w14:paraId="61359486" w14:textId="77777777" w:rsidR="00E02FD7" w:rsidRPr="009456D8" w:rsidRDefault="00E02FD7" w:rsidP="00C12604">
            <w:pPr>
              <w:pStyle w:val="ECCTabletext"/>
              <w:rPr>
                <w:rStyle w:val="ECCParagraph"/>
              </w:rPr>
            </w:pPr>
            <w:r w:rsidRPr="009456D8">
              <w:rPr>
                <w:rStyle w:val="ECCParagraph"/>
              </w:rPr>
              <w:t>Bandwidth</w:t>
            </w:r>
          </w:p>
        </w:tc>
        <w:tc>
          <w:tcPr>
            <w:tcW w:w="2813" w:type="dxa"/>
          </w:tcPr>
          <w:p w14:paraId="5F8FC519" w14:textId="77777777" w:rsidR="00E02FD7" w:rsidRPr="009456D8" w:rsidRDefault="00E02FD7" w:rsidP="00C12604">
            <w:pPr>
              <w:pStyle w:val="ECCTabletext"/>
              <w:rPr>
                <w:rStyle w:val="ECCParagraph"/>
              </w:rPr>
            </w:pPr>
            <w:r w:rsidRPr="009456D8">
              <w:rPr>
                <w:rStyle w:val="ECCParagraph"/>
              </w:rPr>
              <w:t>20 MHz</w:t>
            </w:r>
          </w:p>
        </w:tc>
      </w:tr>
      <w:tr w:rsidR="00E02FD7" w:rsidRPr="009456D8" w14:paraId="6C6933CA" w14:textId="77777777" w:rsidTr="00264533">
        <w:tc>
          <w:tcPr>
            <w:tcW w:w="4147" w:type="dxa"/>
          </w:tcPr>
          <w:p w14:paraId="12E57D30" w14:textId="77777777" w:rsidR="00E02FD7" w:rsidRPr="009456D8" w:rsidRDefault="00E02FD7" w:rsidP="00C12604">
            <w:pPr>
              <w:pStyle w:val="ECCTabletext"/>
              <w:rPr>
                <w:rStyle w:val="ECCParagraph"/>
              </w:rPr>
            </w:pPr>
            <w:r w:rsidRPr="009456D8">
              <w:rPr>
                <w:rStyle w:val="ECCParagraph"/>
              </w:rPr>
              <w:t>Base Station height</w:t>
            </w:r>
          </w:p>
        </w:tc>
        <w:tc>
          <w:tcPr>
            <w:tcW w:w="2813" w:type="dxa"/>
          </w:tcPr>
          <w:p w14:paraId="0900527D" w14:textId="77777777" w:rsidR="00E02FD7" w:rsidRPr="009456D8" w:rsidRDefault="00E02FD7" w:rsidP="00C12604">
            <w:pPr>
              <w:pStyle w:val="ECCTabletext"/>
              <w:rPr>
                <w:rStyle w:val="ECCParagraph"/>
              </w:rPr>
            </w:pPr>
            <w:r w:rsidRPr="009456D8">
              <w:rPr>
                <w:rStyle w:val="ECCParagraph"/>
              </w:rPr>
              <w:t>5 m</w:t>
            </w:r>
          </w:p>
        </w:tc>
      </w:tr>
      <w:tr w:rsidR="00E02FD7" w:rsidRPr="009456D8" w14:paraId="4F8621FD" w14:textId="77777777" w:rsidTr="00264533">
        <w:tc>
          <w:tcPr>
            <w:tcW w:w="4147" w:type="dxa"/>
          </w:tcPr>
          <w:p w14:paraId="1AF4B6EF" w14:textId="77777777" w:rsidR="00E02FD7" w:rsidRPr="009456D8" w:rsidDel="00BA3854" w:rsidRDefault="00E02FD7" w:rsidP="00C12604">
            <w:pPr>
              <w:pStyle w:val="ECCTabletext"/>
              <w:rPr>
                <w:rStyle w:val="ECCParagraph"/>
              </w:rPr>
            </w:pPr>
            <w:r w:rsidRPr="009456D8">
              <w:rPr>
                <w:rStyle w:val="ECCParagraph"/>
              </w:rPr>
              <w:t>Number of BS location</w:t>
            </w:r>
          </w:p>
        </w:tc>
        <w:tc>
          <w:tcPr>
            <w:tcW w:w="2813" w:type="dxa"/>
          </w:tcPr>
          <w:p w14:paraId="391AADB1" w14:textId="77777777" w:rsidR="00E02FD7" w:rsidRPr="009456D8" w:rsidRDefault="00E02FD7" w:rsidP="00C12604">
            <w:pPr>
              <w:pStyle w:val="ECCTabletext"/>
              <w:rPr>
                <w:rStyle w:val="ECCParagraph"/>
              </w:rPr>
            </w:pPr>
            <w:r w:rsidRPr="009456D8">
              <w:rPr>
                <w:rStyle w:val="ECCParagraph"/>
              </w:rPr>
              <w:t>43</w:t>
            </w:r>
          </w:p>
        </w:tc>
      </w:tr>
      <w:tr w:rsidR="00E02FD7" w:rsidRPr="009456D8" w14:paraId="0DFFAAA7" w14:textId="77777777" w:rsidTr="00264533">
        <w:tc>
          <w:tcPr>
            <w:tcW w:w="4147" w:type="dxa"/>
          </w:tcPr>
          <w:p w14:paraId="67D2B3B6" w14:textId="77777777" w:rsidR="00E02FD7" w:rsidRPr="009456D8" w:rsidDel="00BA3854" w:rsidRDefault="00E02FD7" w:rsidP="00C12604">
            <w:pPr>
              <w:pStyle w:val="ECCTabletext"/>
              <w:rPr>
                <w:rStyle w:val="ECCParagraph"/>
              </w:rPr>
            </w:pPr>
            <w:r w:rsidRPr="009456D8">
              <w:rPr>
                <w:rStyle w:val="ECCParagraph"/>
              </w:rPr>
              <w:t>Number of RRH</w:t>
            </w:r>
          </w:p>
        </w:tc>
        <w:tc>
          <w:tcPr>
            <w:tcW w:w="2813" w:type="dxa"/>
          </w:tcPr>
          <w:p w14:paraId="19452DED" w14:textId="77777777" w:rsidR="00E02FD7" w:rsidRPr="009456D8" w:rsidRDefault="00E02FD7" w:rsidP="00C12604">
            <w:pPr>
              <w:pStyle w:val="ECCTabletext"/>
              <w:rPr>
                <w:rStyle w:val="ECCParagraph"/>
              </w:rPr>
            </w:pPr>
            <w:r w:rsidRPr="009456D8">
              <w:rPr>
                <w:rStyle w:val="ECCParagraph"/>
              </w:rPr>
              <w:t>110</w:t>
            </w:r>
          </w:p>
        </w:tc>
      </w:tr>
      <w:tr w:rsidR="00E02FD7" w:rsidRPr="009456D8" w14:paraId="4E03ED09" w14:textId="77777777" w:rsidTr="00264533">
        <w:tc>
          <w:tcPr>
            <w:tcW w:w="4147" w:type="dxa"/>
          </w:tcPr>
          <w:p w14:paraId="24427C12" w14:textId="77777777" w:rsidR="00E02FD7" w:rsidRPr="009456D8" w:rsidRDefault="00E02FD7" w:rsidP="00C12604">
            <w:pPr>
              <w:pStyle w:val="ECCTabletext"/>
              <w:rPr>
                <w:rStyle w:val="ECCParagraph"/>
              </w:rPr>
            </w:pPr>
            <w:r w:rsidRPr="009456D8">
              <w:rPr>
                <w:rStyle w:val="ECCParagraph"/>
              </w:rPr>
              <w:t>Receiver height</w:t>
            </w:r>
          </w:p>
        </w:tc>
        <w:tc>
          <w:tcPr>
            <w:tcW w:w="2813" w:type="dxa"/>
          </w:tcPr>
          <w:p w14:paraId="259E893F" w14:textId="77777777" w:rsidR="00E02FD7" w:rsidRPr="009456D8" w:rsidRDefault="00E02FD7" w:rsidP="00C12604">
            <w:pPr>
              <w:pStyle w:val="ECCTabletext"/>
              <w:rPr>
                <w:rStyle w:val="ECCParagraph"/>
              </w:rPr>
            </w:pPr>
            <w:r w:rsidRPr="009456D8">
              <w:rPr>
                <w:rStyle w:val="ECCParagraph"/>
              </w:rPr>
              <w:t>1.5 m</w:t>
            </w:r>
          </w:p>
        </w:tc>
      </w:tr>
    </w:tbl>
    <w:p w14:paraId="07A94020"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190913A1" wp14:editId="1B7D1C3E">
            <wp:extent cx="5773904" cy="3316637"/>
            <wp:effectExtent l="0" t="0" r="0" b="0"/>
            <wp:docPr id="1714178818" name="Picture 7" descr="A map of a c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4178818" name="Picture 7" descr="A map of a city&#10;&#10;Description automatically generated"/>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5803835" cy="3333830"/>
                    </a:xfrm>
                    <a:prstGeom prst="rect">
                      <a:avLst/>
                    </a:prstGeom>
                    <a:noFill/>
                    <a:ln>
                      <a:noFill/>
                    </a:ln>
                  </pic:spPr>
                </pic:pic>
              </a:graphicData>
            </a:graphic>
          </wp:inline>
        </w:drawing>
      </w:r>
    </w:p>
    <w:p w14:paraId="030DB48A" w14:textId="1BDCB67D" w:rsidR="00E02FD7" w:rsidRPr="009456D8" w:rsidRDefault="00E02FD7" w:rsidP="00E02FD7">
      <w:pPr>
        <w:pStyle w:val="Caption"/>
        <w:rPr>
          <w:rStyle w:val="ECCParagraph"/>
        </w:rPr>
      </w:pPr>
      <w:bookmarkStart w:id="620" w:name="_Ref162014208"/>
      <w:r w:rsidRPr="009456D8">
        <w:rPr>
          <w:rStyle w:val="ECCParagraph"/>
        </w:rPr>
        <w:t xml:space="preserve">Figure </w:t>
      </w:r>
      <w:r w:rsidRPr="009456D8">
        <w:rPr>
          <w:rStyle w:val="ECCParagraph"/>
        </w:rPr>
        <w:fldChar w:fldCharType="begin"/>
      </w:r>
      <w:r w:rsidRPr="009456D8">
        <w:rPr>
          <w:rStyle w:val="ECCParagraph"/>
        </w:rPr>
        <w:instrText>SEQ Figure \* ARABIC</w:instrText>
      </w:r>
      <w:r w:rsidRPr="009456D8">
        <w:rPr>
          <w:rStyle w:val="ECCParagraph"/>
        </w:rPr>
        <w:fldChar w:fldCharType="separate"/>
      </w:r>
      <w:r w:rsidR="00C12604" w:rsidRPr="009456D8">
        <w:rPr>
          <w:rStyle w:val="ECCParagraph"/>
        </w:rPr>
        <w:t>11</w:t>
      </w:r>
      <w:r w:rsidRPr="009456D8">
        <w:rPr>
          <w:rStyle w:val="ECCParagraph"/>
        </w:rPr>
        <w:fldChar w:fldCharType="end"/>
      </w:r>
      <w:bookmarkEnd w:id="620"/>
      <w:r w:rsidRPr="009456D8">
        <w:rPr>
          <w:rStyle w:val="ECCParagraph"/>
        </w:rPr>
        <w:t>: Simulated received signal strength (RSRP) of a local area network deployment as per the parameters of deployment Scenario 4</w:t>
      </w:r>
    </w:p>
    <w:p w14:paraId="3FD3CC5A" w14:textId="77777777" w:rsidR="00E02FD7" w:rsidRPr="009456D8" w:rsidRDefault="00E02FD7" w:rsidP="00E02FD7">
      <w:pPr>
        <w:pStyle w:val="ECCAnnexheading3"/>
        <w:rPr>
          <w:rStyle w:val="ECCParagraph"/>
        </w:rPr>
      </w:pPr>
      <w:bookmarkStart w:id="621" w:name="_Toc160181111"/>
      <w:r w:rsidRPr="009456D8">
        <w:rPr>
          <w:rStyle w:val="ECCParagraph"/>
        </w:rPr>
        <w:t>Additional considerations</w:t>
      </w:r>
      <w:bookmarkEnd w:id="621"/>
      <w:r w:rsidRPr="009456D8">
        <w:rPr>
          <w:rStyle w:val="ECCParagraph"/>
        </w:rPr>
        <w:t xml:space="preserve"> </w:t>
      </w:r>
    </w:p>
    <w:p w14:paraId="3B5377B5" w14:textId="77777777" w:rsidR="00E02FD7" w:rsidRPr="009456D8" w:rsidRDefault="00E02FD7" w:rsidP="00E02FD7">
      <w:pPr>
        <w:rPr>
          <w:rStyle w:val="ECCParagraph"/>
        </w:rPr>
      </w:pPr>
      <w:r w:rsidRPr="009456D8">
        <w:rPr>
          <w:rStyle w:val="ECCParagraph"/>
        </w:rPr>
        <w:t>The results of the coverage studies of a specific industrial site under the four different deployment scenarios provided in the previous section, highlight that power limits and heights for BS deployments will impact the ability of potential users on how to utilise the 3.8-4.2 GHz band for the wide variety of industrial applications. Different environments and use-cases will require different deployment characteristics for local area networks in order to accommodate the coverage and capacity demands.</w:t>
      </w:r>
    </w:p>
    <w:p w14:paraId="0C243186" w14:textId="77777777" w:rsidR="00E02FD7" w:rsidRPr="009456D8" w:rsidRDefault="00E02FD7" w:rsidP="00E02FD7">
      <w:pPr>
        <w:rPr>
          <w:rStyle w:val="ECCParagraph"/>
        </w:rPr>
      </w:pPr>
      <w:r w:rsidRPr="009456D8">
        <w:rPr>
          <w:rStyle w:val="ECCParagraph"/>
        </w:rPr>
        <w:t>Furthermore, the need for identifying numerous suitable locations to deploy an extended number of BSs in industrial environments, as well as the requirement of extensive network planning to provide adequate coverage, will impose additional challenges and cost implications to enterprises. This would increase the risk of reduced adaptation and ecosystem development in the band. These aspects are contradictory to the “low cost – easy deployment” concept of the use of the 3.8-4.2 GHz band for local area networks.</w:t>
      </w:r>
    </w:p>
    <w:p w14:paraId="638CA231" w14:textId="77777777" w:rsidR="00E02FD7" w:rsidRPr="009456D8" w:rsidRDefault="00E02FD7" w:rsidP="00E02FD7">
      <w:pPr>
        <w:pStyle w:val="ECCAnnexheading3"/>
        <w:rPr>
          <w:rStyle w:val="ECCParagraph"/>
        </w:rPr>
      </w:pPr>
      <w:bookmarkStart w:id="622" w:name="_Toc160181112"/>
      <w:r w:rsidRPr="009456D8">
        <w:rPr>
          <w:rStyle w:val="ECCParagraph"/>
        </w:rPr>
        <w:lastRenderedPageBreak/>
        <w:t>Conclusions</w:t>
      </w:r>
      <w:bookmarkEnd w:id="622"/>
    </w:p>
    <w:p w14:paraId="25371AB4" w14:textId="5A56740D" w:rsidR="00E02FD7" w:rsidRPr="009456D8" w:rsidRDefault="00E02FD7" w:rsidP="00E02FD7">
      <w:pPr>
        <w:rPr>
          <w:rStyle w:val="ECCParagraph"/>
        </w:rPr>
      </w:pPr>
      <w:r w:rsidRPr="009456D8">
        <w:rPr>
          <w:rStyle w:val="ECCParagraph"/>
        </w:rPr>
        <w:fldChar w:fldCharType="begin"/>
      </w:r>
      <w:r w:rsidRPr="009456D8">
        <w:rPr>
          <w:rStyle w:val="ECCParagraph"/>
        </w:rPr>
        <w:instrText xml:space="preserve"> REF _Ref160176559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59</w:t>
      </w:r>
      <w:r w:rsidRPr="009456D8">
        <w:rPr>
          <w:rStyle w:val="ECCParagraph"/>
        </w:rPr>
        <w:fldChar w:fldCharType="end"/>
      </w:r>
      <w:r w:rsidRPr="009456D8">
        <w:rPr>
          <w:rStyle w:val="ECCParagraph"/>
        </w:rPr>
        <w:t xml:space="preserve"> summarises the coverage percentages of the area of the industrial site with RSRP levels greater or equal to -105 dBm at the receiver height of 1.5 m, for the four different deployment scenarios.</w:t>
      </w:r>
    </w:p>
    <w:p w14:paraId="4E082A41" w14:textId="41AEFCC6" w:rsidR="00E02FD7" w:rsidRPr="009456D8" w:rsidRDefault="00E02FD7" w:rsidP="00E02FD7">
      <w:pPr>
        <w:pStyle w:val="Caption"/>
        <w:rPr>
          <w:rStyle w:val="ECCParagraph"/>
        </w:rPr>
      </w:pPr>
      <w:bookmarkStart w:id="623" w:name="_Ref160176559"/>
      <w:r w:rsidRPr="009456D8">
        <w:rPr>
          <w:rStyle w:val="ECCParagraph"/>
        </w:rPr>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59</w:t>
      </w:r>
      <w:r w:rsidRPr="009456D8">
        <w:rPr>
          <w:rStyle w:val="ECCParagraph"/>
        </w:rPr>
        <w:fldChar w:fldCharType="end"/>
      </w:r>
      <w:bookmarkEnd w:id="623"/>
      <w:r w:rsidRPr="009456D8">
        <w:rPr>
          <w:rStyle w:val="ECCParagraph"/>
        </w:rPr>
        <w:t>: Summary of percentage of area with adequate signal strength</w:t>
      </w:r>
    </w:p>
    <w:tbl>
      <w:tblPr>
        <w:tblStyle w:val="ECCTable-redheader"/>
        <w:tblW w:w="9493" w:type="dxa"/>
        <w:tblInd w:w="0" w:type="dxa"/>
        <w:tblLook w:val="04A0" w:firstRow="1" w:lastRow="0" w:firstColumn="1" w:lastColumn="0" w:noHBand="0" w:noVBand="1"/>
      </w:tblPr>
      <w:tblGrid>
        <w:gridCol w:w="1448"/>
        <w:gridCol w:w="1099"/>
        <w:gridCol w:w="1417"/>
        <w:gridCol w:w="1276"/>
        <w:gridCol w:w="1843"/>
        <w:gridCol w:w="2410"/>
      </w:tblGrid>
      <w:tr w:rsidR="00E02FD7" w:rsidRPr="009456D8" w14:paraId="53E25C39" w14:textId="77777777" w:rsidTr="00264533">
        <w:trPr>
          <w:cnfStyle w:val="100000000000" w:firstRow="1" w:lastRow="0" w:firstColumn="0" w:lastColumn="0" w:oddVBand="0" w:evenVBand="0" w:oddHBand="0" w:evenHBand="0" w:firstRowFirstColumn="0" w:firstRowLastColumn="0" w:lastRowFirstColumn="0" w:lastRowLastColumn="0"/>
        </w:trPr>
        <w:tc>
          <w:tcPr>
            <w:tcW w:w="1448" w:type="dxa"/>
          </w:tcPr>
          <w:p w14:paraId="2A49E8AA" w14:textId="77777777" w:rsidR="00E02FD7" w:rsidRPr="009456D8" w:rsidRDefault="00E02FD7" w:rsidP="00E02FD7">
            <w:pPr>
              <w:rPr>
                <w:rStyle w:val="ECCParagraph"/>
              </w:rPr>
            </w:pPr>
            <w:r w:rsidRPr="009456D8">
              <w:rPr>
                <w:rStyle w:val="ECCParagraph"/>
              </w:rPr>
              <w:t>Scenario No.</w:t>
            </w:r>
          </w:p>
        </w:tc>
        <w:tc>
          <w:tcPr>
            <w:tcW w:w="1099" w:type="dxa"/>
          </w:tcPr>
          <w:p w14:paraId="706F8E8F" w14:textId="4FF70437" w:rsidR="00E02FD7" w:rsidRPr="009456D8" w:rsidRDefault="00711BC0" w:rsidP="00E02FD7">
            <w:pPr>
              <w:rPr>
                <w:rStyle w:val="ECCParagraph"/>
              </w:rPr>
            </w:pPr>
            <w:r w:rsidRPr="0051547E">
              <w:rPr>
                <w:rStyle w:val="ECCParagraph"/>
                <w:i/>
                <w:iCs/>
              </w:rPr>
              <w:t>e.i.r.p.</w:t>
            </w:r>
            <w:r>
              <w:rPr>
                <w:rStyle w:val="ECCParagraph"/>
              </w:rPr>
              <w:t xml:space="preserve"> </w:t>
            </w:r>
          </w:p>
        </w:tc>
        <w:tc>
          <w:tcPr>
            <w:tcW w:w="1417" w:type="dxa"/>
          </w:tcPr>
          <w:p w14:paraId="02BCE4C3" w14:textId="77777777" w:rsidR="00E02FD7" w:rsidRPr="009456D8" w:rsidRDefault="00E02FD7" w:rsidP="00E02FD7">
            <w:pPr>
              <w:rPr>
                <w:rStyle w:val="ECCParagraph"/>
              </w:rPr>
            </w:pPr>
            <w:r w:rsidRPr="009456D8">
              <w:rPr>
                <w:rStyle w:val="ECCParagraph"/>
              </w:rPr>
              <w:t>BS antenna height</w:t>
            </w:r>
          </w:p>
        </w:tc>
        <w:tc>
          <w:tcPr>
            <w:tcW w:w="1276" w:type="dxa"/>
          </w:tcPr>
          <w:p w14:paraId="23A0B408" w14:textId="77777777" w:rsidR="00E02FD7" w:rsidRPr="009456D8" w:rsidRDefault="00E02FD7" w:rsidP="00E02FD7">
            <w:pPr>
              <w:rPr>
                <w:rStyle w:val="ECCParagraph"/>
              </w:rPr>
            </w:pPr>
            <w:r w:rsidRPr="009456D8">
              <w:rPr>
                <w:rStyle w:val="ECCParagraph"/>
              </w:rPr>
              <w:t>Number of BS location</w:t>
            </w:r>
          </w:p>
        </w:tc>
        <w:tc>
          <w:tcPr>
            <w:tcW w:w="1843" w:type="dxa"/>
          </w:tcPr>
          <w:p w14:paraId="67274A4F" w14:textId="77777777" w:rsidR="00E02FD7" w:rsidRPr="009456D8" w:rsidRDefault="00E02FD7" w:rsidP="00E02FD7">
            <w:pPr>
              <w:rPr>
                <w:rStyle w:val="ECCParagraph"/>
              </w:rPr>
            </w:pPr>
            <w:r w:rsidRPr="009456D8">
              <w:rPr>
                <w:rStyle w:val="ECCParagraph"/>
              </w:rPr>
              <w:t>Number of Remote Radio Head (RRH)</w:t>
            </w:r>
          </w:p>
        </w:tc>
        <w:tc>
          <w:tcPr>
            <w:tcW w:w="2410" w:type="dxa"/>
          </w:tcPr>
          <w:p w14:paraId="695A9A67" w14:textId="77777777" w:rsidR="00E02FD7" w:rsidRPr="009456D8" w:rsidRDefault="00E02FD7" w:rsidP="00E02FD7">
            <w:pPr>
              <w:rPr>
                <w:rStyle w:val="ECCParagraph"/>
              </w:rPr>
            </w:pPr>
            <w:r w:rsidRPr="009456D8">
              <w:rPr>
                <w:rStyle w:val="ECCParagraph"/>
              </w:rPr>
              <w:t>Percentage of area with RSRP ≥ -105 dBm</w:t>
            </w:r>
          </w:p>
        </w:tc>
      </w:tr>
      <w:tr w:rsidR="00E02FD7" w:rsidRPr="009456D8" w14:paraId="41B99DFC" w14:textId="77777777" w:rsidTr="00264533">
        <w:tc>
          <w:tcPr>
            <w:tcW w:w="1448" w:type="dxa"/>
          </w:tcPr>
          <w:p w14:paraId="2DF8EBBF" w14:textId="77777777" w:rsidR="00E02FD7" w:rsidRPr="009456D8" w:rsidRDefault="00E02FD7" w:rsidP="00E02FD7">
            <w:pPr>
              <w:rPr>
                <w:rStyle w:val="ECCParagraph"/>
              </w:rPr>
            </w:pPr>
            <w:r w:rsidRPr="009456D8">
              <w:rPr>
                <w:rStyle w:val="ECCParagraph"/>
              </w:rPr>
              <w:t>1</w:t>
            </w:r>
          </w:p>
        </w:tc>
        <w:tc>
          <w:tcPr>
            <w:tcW w:w="1099" w:type="dxa"/>
          </w:tcPr>
          <w:p w14:paraId="4178CD96" w14:textId="77777777" w:rsidR="00E02FD7" w:rsidRPr="009456D8" w:rsidRDefault="00E02FD7" w:rsidP="00E02FD7">
            <w:pPr>
              <w:rPr>
                <w:rStyle w:val="ECCParagraph"/>
              </w:rPr>
            </w:pPr>
            <w:r w:rsidRPr="009456D8">
              <w:rPr>
                <w:rStyle w:val="ECCParagraph"/>
              </w:rPr>
              <w:t>44 dBm</w:t>
            </w:r>
          </w:p>
        </w:tc>
        <w:tc>
          <w:tcPr>
            <w:tcW w:w="1417" w:type="dxa"/>
          </w:tcPr>
          <w:p w14:paraId="5273CD1B" w14:textId="77777777" w:rsidR="00E02FD7" w:rsidRPr="009456D8" w:rsidRDefault="00E02FD7" w:rsidP="00E02FD7">
            <w:pPr>
              <w:rPr>
                <w:rStyle w:val="ECCParagraph"/>
              </w:rPr>
            </w:pPr>
            <w:r w:rsidRPr="009456D8">
              <w:rPr>
                <w:rStyle w:val="ECCParagraph"/>
              </w:rPr>
              <w:t>15-40 m</w:t>
            </w:r>
          </w:p>
        </w:tc>
        <w:tc>
          <w:tcPr>
            <w:tcW w:w="1276" w:type="dxa"/>
          </w:tcPr>
          <w:p w14:paraId="3F9067F0" w14:textId="77777777" w:rsidR="00E02FD7" w:rsidRPr="009456D8" w:rsidRDefault="00E02FD7" w:rsidP="00E02FD7">
            <w:pPr>
              <w:rPr>
                <w:rStyle w:val="ECCParagraph"/>
              </w:rPr>
            </w:pPr>
            <w:r w:rsidRPr="009456D8">
              <w:rPr>
                <w:rStyle w:val="ECCParagraph"/>
              </w:rPr>
              <w:t>7</w:t>
            </w:r>
          </w:p>
        </w:tc>
        <w:tc>
          <w:tcPr>
            <w:tcW w:w="1843" w:type="dxa"/>
          </w:tcPr>
          <w:p w14:paraId="21F047F1" w14:textId="77777777" w:rsidR="00E02FD7" w:rsidRPr="009456D8" w:rsidRDefault="00E02FD7" w:rsidP="00E02FD7">
            <w:pPr>
              <w:rPr>
                <w:rStyle w:val="ECCParagraph"/>
              </w:rPr>
            </w:pPr>
            <w:r w:rsidRPr="009456D8">
              <w:rPr>
                <w:rStyle w:val="ECCParagraph"/>
              </w:rPr>
              <w:t>14</w:t>
            </w:r>
          </w:p>
        </w:tc>
        <w:tc>
          <w:tcPr>
            <w:tcW w:w="2410" w:type="dxa"/>
          </w:tcPr>
          <w:p w14:paraId="1A04B5A8" w14:textId="77777777" w:rsidR="00E02FD7" w:rsidRPr="009456D8" w:rsidRDefault="00E02FD7" w:rsidP="00E02FD7">
            <w:pPr>
              <w:rPr>
                <w:rStyle w:val="ECCParagraph"/>
              </w:rPr>
            </w:pPr>
            <w:r w:rsidRPr="009456D8">
              <w:rPr>
                <w:rStyle w:val="ECCParagraph"/>
              </w:rPr>
              <w:t>75.3%</w:t>
            </w:r>
          </w:p>
        </w:tc>
      </w:tr>
      <w:tr w:rsidR="00E02FD7" w:rsidRPr="009456D8" w14:paraId="5220CBAF" w14:textId="77777777" w:rsidTr="00264533">
        <w:tc>
          <w:tcPr>
            <w:tcW w:w="1448" w:type="dxa"/>
          </w:tcPr>
          <w:p w14:paraId="08EEAFFB" w14:textId="77777777" w:rsidR="00E02FD7" w:rsidRPr="009456D8" w:rsidRDefault="00E02FD7" w:rsidP="00E02FD7">
            <w:pPr>
              <w:rPr>
                <w:rStyle w:val="ECCParagraph"/>
              </w:rPr>
            </w:pPr>
            <w:r w:rsidRPr="009456D8">
              <w:rPr>
                <w:rStyle w:val="ECCParagraph"/>
              </w:rPr>
              <w:t>2</w:t>
            </w:r>
          </w:p>
        </w:tc>
        <w:tc>
          <w:tcPr>
            <w:tcW w:w="1099" w:type="dxa"/>
          </w:tcPr>
          <w:p w14:paraId="47E1E515" w14:textId="77777777" w:rsidR="00E02FD7" w:rsidRPr="009456D8" w:rsidRDefault="00E02FD7" w:rsidP="00E02FD7">
            <w:pPr>
              <w:rPr>
                <w:rStyle w:val="ECCParagraph"/>
              </w:rPr>
            </w:pPr>
            <w:r w:rsidRPr="009456D8">
              <w:rPr>
                <w:rStyle w:val="ECCParagraph"/>
              </w:rPr>
              <w:t>24 dBm</w:t>
            </w:r>
          </w:p>
        </w:tc>
        <w:tc>
          <w:tcPr>
            <w:tcW w:w="1417" w:type="dxa"/>
          </w:tcPr>
          <w:p w14:paraId="401E399C" w14:textId="77777777" w:rsidR="00E02FD7" w:rsidRPr="009456D8" w:rsidRDefault="00E02FD7" w:rsidP="00E02FD7">
            <w:pPr>
              <w:rPr>
                <w:rStyle w:val="ECCParagraph"/>
              </w:rPr>
            </w:pPr>
            <w:r w:rsidRPr="009456D8">
              <w:rPr>
                <w:rStyle w:val="ECCParagraph"/>
              </w:rPr>
              <w:t>15 m</w:t>
            </w:r>
          </w:p>
        </w:tc>
        <w:tc>
          <w:tcPr>
            <w:tcW w:w="1276" w:type="dxa"/>
          </w:tcPr>
          <w:p w14:paraId="6294ED7C" w14:textId="77777777" w:rsidR="00E02FD7" w:rsidRPr="009456D8" w:rsidRDefault="00E02FD7" w:rsidP="00E02FD7">
            <w:pPr>
              <w:rPr>
                <w:rStyle w:val="ECCParagraph"/>
              </w:rPr>
            </w:pPr>
            <w:r w:rsidRPr="009456D8">
              <w:rPr>
                <w:rStyle w:val="ECCParagraph"/>
              </w:rPr>
              <w:t>8</w:t>
            </w:r>
          </w:p>
        </w:tc>
        <w:tc>
          <w:tcPr>
            <w:tcW w:w="1843" w:type="dxa"/>
          </w:tcPr>
          <w:p w14:paraId="0667A9C2" w14:textId="77777777" w:rsidR="00E02FD7" w:rsidRPr="009456D8" w:rsidRDefault="00E02FD7" w:rsidP="00E02FD7">
            <w:pPr>
              <w:rPr>
                <w:rStyle w:val="ECCParagraph"/>
              </w:rPr>
            </w:pPr>
            <w:r w:rsidRPr="009456D8">
              <w:rPr>
                <w:rStyle w:val="ECCParagraph"/>
              </w:rPr>
              <w:t>13</w:t>
            </w:r>
          </w:p>
        </w:tc>
        <w:tc>
          <w:tcPr>
            <w:tcW w:w="2410" w:type="dxa"/>
          </w:tcPr>
          <w:p w14:paraId="51E826AE" w14:textId="77777777" w:rsidR="00E02FD7" w:rsidRPr="009456D8" w:rsidRDefault="00E02FD7" w:rsidP="00E02FD7">
            <w:pPr>
              <w:rPr>
                <w:rStyle w:val="ECCParagraph"/>
              </w:rPr>
            </w:pPr>
            <w:r w:rsidRPr="009456D8">
              <w:rPr>
                <w:rStyle w:val="ECCParagraph"/>
              </w:rPr>
              <w:t>11.7%</w:t>
            </w:r>
          </w:p>
        </w:tc>
      </w:tr>
      <w:tr w:rsidR="00E02FD7" w:rsidRPr="009456D8" w14:paraId="6A091DCE" w14:textId="77777777" w:rsidTr="00264533">
        <w:tc>
          <w:tcPr>
            <w:tcW w:w="1448" w:type="dxa"/>
          </w:tcPr>
          <w:p w14:paraId="4F32D6AF" w14:textId="77777777" w:rsidR="00E02FD7" w:rsidRPr="009456D8" w:rsidRDefault="00E02FD7" w:rsidP="00E02FD7">
            <w:pPr>
              <w:rPr>
                <w:rStyle w:val="ECCParagraph"/>
              </w:rPr>
            </w:pPr>
            <w:r w:rsidRPr="009456D8">
              <w:rPr>
                <w:rStyle w:val="ECCParagraph"/>
              </w:rPr>
              <w:t>3</w:t>
            </w:r>
          </w:p>
        </w:tc>
        <w:tc>
          <w:tcPr>
            <w:tcW w:w="1099" w:type="dxa"/>
          </w:tcPr>
          <w:p w14:paraId="6C62D6CE" w14:textId="77777777" w:rsidR="00E02FD7" w:rsidRPr="009456D8" w:rsidRDefault="00E02FD7" w:rsidP="00E02FD7">
            <w:pPr>
              <w:rPr>
                <w:rStyle w:val="ECCParagraph"/>
              </w:rPr>
            </w:pPr>
            <w:r w:rsidRPr="009456D8">
              <w:rPr>
                <w:rStyle w:val="ECCParagraph"/>
              </w:rPr>
              <w:t>24 dBm</w:t>
            </w:r>
          </w:p>
        </w:tc>
        <w:tc>
          <w:tcPr>
            <w:tcW w:w="1417" w:type="dxa"/>
          </w:tcPr>
          <w:p w14:paraId="26D797DF" w14:textId="77777777" w:rsidR="00E02FD7" w:rsidRPr="009456D8" w:rsidRDefault="00E02FD7" w:rsidP="00E02FD7">
            <w:pPr>
              <w:rPr>
                <w:rStyle w:val="ECCParagraph"/>
              </w:rPr>
            </w:pPr>
            <w:r w:rsidRPr="009456D8">
              <w:rPr>
                <w:rStyle w:val="ECCParagraph"/>
              </w:rPr>
              <w:t>25 m</w:t>
            </w:r>
          </w:p>
        </w:tc>
        <w:tc>
          <w:tcPr>
            <w:tcW w:w="1276" w:type="dxa"/>
          </w:tcPr>
          <w:p w14:paraId="37EA0361" w14:textId="77777777" w:rsidR="00E02FD7" w:rsidRPr="009456D8" w:rsidRDefault="00E02FD7" w:rsidP="00E02FD7">
            <w:pPr>
              <w:rPr>
                <w:rStyle w:val="ECCParagraph"/>
              </w:rPr>
            </w:pPr>
            <w:r w:rsidRPr="009456D8">
              <w:rPr>
                <w:rStyle w:val="ECCParagraph"/>
              </w:rPr>
              <w:t>8</w:t>
            </w:r>
          </w:p>
        </w:tc>
        <w:tc>
          <w:tcPr>
            <w:tcW w:w="1843" w:type="dxa"/>
          </w:tcPr>
          <w:p w14:paraId="27907103" w14:textId="77777777" w:rsidR="00E02FD7" w:rsidRPr="009456D8" w:rsidRDefault="00E02FD7" w:rsidP="00E02FD7">
            <w:pPr>
              <w:rPr>
                <w:rStyle w:val="ECCParagraph"/>
              </w:rPr>
            </w:pPr>
            <w:r w:rsidRPr="009456D8">
              <w:rPr>
                <w:rStyle w:val="ECCParagraph"/>
              </w:rPr>
              <w:t>13</w:t>
            </w:r>
          </w:p>
        </w:tc>
        <w:tc>
          <w:tcPr>
            <w:tcW w:w="2410" w:type="dxa"/>
          </w:tcPr>
          <w:p w14:paraId="6B4C5295" w14:textId="77777777" w:rsidR="00E02FD7" w:rsidRPr="009456D8" w:rsidRDefault="00E02FD7" w:rsidP="00E02FD7">
            <w:pPr>
              <w:rPr>
                <w:rStyle w:val="ECCParagraph"/>
              </w:rPr>
            </w:pPr>
            <w:r w:rsidRPr="009456D8">
              <w:rPr>
                <w:rStyle w:val="ECCParagraph"/>
              </w:rPr>
              <w:t>11.3%</w:t>
            </w:r>
          </w:p>
        </w:tc>
      </w:tr>
      <w:tr w:rsidR="00E02FD7" w:rsidRPr="009456D8" w14:paraId="00ECAD71" w14:textId="77777777" w:rsidTr="00264533">
        <w:tc>
          <w:tcPr>
            <w:tcW w:w="1448" w:type="dxa"/>
          </w:tcPr>
          <w:p w14:paraId="7AC95574" w14:textId="77777777" w:rsidR="00E02FD7" w:rsidRPr="009456D8" w:rsidRDefault="00E02FD7" w:rsidP="00E02FD7">
            <w:pPr>
              <w:rPr>
                <w:rStyle w:val="ECCParagraph"/>
              </w:rPr>
            </w:pPr>
            <w:r w:rsidRPr="009456D8">
              <w:rPr>
                <w:rStyle w:val="ECCParagraph"/>
              </w:rPr>
              <w:t>4</w:t>
            </w:r>
          </w:p>
        </w:tc>
        <w:tc>
          <w:tcPr>
            <w:tcW w:w="1099" w:type="dxa"/>
          </w:tcPr>
          <w:p w14:paraId="18E03961" w14:textId="77777777" w:rsidR="00E02FD7" w:rsidRPr="009456D8" w:rsidRDefault="00E02FD7" w:rsidP="00E02FD7">
            <w:pPr>
              <w:rPr>
                <w:rStyle w:val="ECCParagraph"/>
              </w:rPr>
            </w:pPr>
            <w:r w:rsidRPr="009456D8">
              <w:rPr>
                <w:rStyle w:val="ECCParagraph"/>
              </w:rPr>
              <w:t>24 dBm</w:t>
            </w:r>
          </w:p>
        </w:tc>
        <w:tc>
          <w:tcPr>
            <w:tcW w:w="1417" w:type="dxa"/>
          </w:tcPr>
          <w:p w14:paraId="6D0609FD" w14:textId="77777777" w:rsidR="00E02FD7" w:rsidRPr="009456D8" w:rsidRDefault="00E02FD7" w:rsidP="00E02FD7">
            <w:pPr>
              <w:rPr>
                <w:rStyle w:val="ECCParagraph"/>
              </w:rPr>
            </w:pPr>
            <w:r w:rsidRPr="009456D8">
              <w:rPr>
                <w:rStyle w:val="ECCParagraph"/>
              </w:rPr>
              <w:t>5 m</w:t>
            </w:r>
          </w:p>
        </w:tc>
        <w:tc>
          <w:tcPr>
            <w:tcW w:w="1276" w:type="dxa"/>
          </w:tcPr>
          <w:p w14:paraId="1BBA2141" w14:textId="77777777" w:rsidR="00E02FD7" w:rsidRPr="009456D8" w:rsidRDefault="00E02FD7" w:rsidP="00E02FD7">
            <w:pPr>
              <w:rPr>
                <w:rStyle w:val="ECCParagraph"/>
              </w:rPr>
            </w:pPr>
            <w:r w:rsidRPr="009456D8">
              <w:rPr>
                <w:rStyle w:val="ECCParagraph"/>
              </w:rPr>
              <w:t>43</w:t>
            </w:r>
          </w:p>
        </w:tc>
        <w:tc>
          <w:tcPr>
            <w:tcW w:w="1843" w:type="dxa"/>
          </w:tcPr>
          <w:p w14:paraId="4E9A7548" w14:textId="77777777" w:rsidR="00E02FD7" w:rsidRPr="009456D8" w:rsidRDefault="00E02FD7" w:rsidP="00E02FD7">
            <w:pPr>
              <w:rPr>
                <w:rStyle w:val="ECCParagraph"/>
              </w:rPr>
            </w:pPr>
            <w:r w:rsidRPr="009456D8">
              <w:rPr>
                <w:rStyle w:val="ECCParagraph"/>
              </w:rPr>
              <w:t>110</w:t>
            </w:r>
          </w:p>
        </w:tc>
        <w:tc>
          <w:tcPr>
            <w:tcW w:w="2410" w:type="dxa"/>
          </w:tcPr>
          <w:p w14:paraId="16922D9D" w14:textId="77777777" w:rsidR="00E02FD7" w:rsidRPr="009456D8" w:rsidRDefault="00E02FD7" w:rsidP="00E02FD7">
            <w:pPr>
              <w:rPr>
                <w:rStyle w:val="ECCParagraph"/>
              </w:rPr>
            </w:pPr>
            <w:r w:rsidRPr="009456D8">
              <w:rPr>
                <w:rStyle w:val="ECCParagraph"/>
              </w:rPr>
              <w:t>49.8%</w:t>
            </w:r>
          </w:p>
        </w:tc>
      </w:tr>
    </w:tbl>
    <w:p w14:paraId="12C66D85" w14:textId="390E4777" w:rsidR="00E02FD7" w:rsidRPr="009456D8" w:rsidRDefault="00E02FD7" w:rsidP="00E02FD7">
      <w:pPr>
        <w:rPr>
          <w:rStyle w:val="ECCParagraph"/>
        </w:rPr>
      </w:pPr>
      <w:r w:rsidRPr="009456D8">
        <w:rPr>
          <w:rStyle w:val="ECCParagraph"/>
        </w:rPr>
        <w:t xml:space="preserve">Considering the wide range of industrial and local community type of use cases for the 3.8-4.2 GHz band, different applications will have different needs for coverage and capacity. Above section presented a specific use-case of demonstrating the coverage requirements of an industrial site area (~4 km2) for industrial operations. The results indicate that it is possible to provide adequate coverage for 75.3% of the area, using BSs with 44 dBm </w:t>
      </w:r>
      <w:r w:rsidR="00711BC0" w:rsidRPr="0051547E">
        <w:rPr>
          <w:rStyle w:val="ECCParagraph"/>
          <w:i/>
          <w:iCs/>
        </w:rPr>
        <w:t>e.i.r.p.</w:t>
      </w:r>
      <w:bookmarkStart w:id="624" w:name="_Toc380059620"/>
      <w:bookmarkStart w:id="625" w:name="_Toc380059762"/>
      <w:bookmarkStart w:id="626" w:name="_Toc396383876"/>
      <w:bookmarkStart w:id="627" w:name="_Toc396917309"/>
      <w:bookmarkStart w:id="628" w:name="_Toc396917420"/>
      <w:bookmarkStart w:id="629" w:name="_Toc396917640"/>
      <w:bookmarkStart w:id="630" w:name="_Toc396917655"/>
      <w:bookmarkStart w:id="631" w:name="_Toc396917760"/>
      <w:r w:rsidRPr="009456D8">
        <w:rPr>
          <w:rStyle w:val="ECCParagraph"/>
        </w:rPr>
        <w:t xml:space="preserve"> (14 RRHs in 7 locations) at heights between 15 and 40 metres. For the same area, when simulating BSs with lower power and fixed antenna heights (deployment Scenario 2 and 3), the coverage range was significantly reduced. Even when the coverage of the same area with a local area network of ~10x more RRHs in ~5x more BS locations (deployment Scenario 4) was simulated, the range of adequate coverage was ~50% less compared to that achieved with the BS power levels of deployment Scenario 1.</w:t>
      </w:r>
    </w:p>
    <w:p w14:paraId="616433E6" w14:textId="77777777" w:rsidR="00E02FD7" w:rsidRPr="009456D8" w:rsidRDefault="00E02FD7" w:rsidP="00E02FD7">
      <w:pPr>
        <w:rPr>
          <w:rStyle w:val="ECCParagraph"/>
        </w:rPr>
      </w:pPr>
      <w:r w:rsidRPr="009456D8">
        <w:rPr>
          <w:rStyle w:val="ECCParagraph"/>
        </w:rPr>
        <w:t>The transmit level and the technical deployment parameters of the BSs in the 3.8-4.2 GHz band should be able to accommodate the variety of use-cases for verticals in a cost-efficient and easy-implementable manner in the different deployment environments. As an example, the use of local area networks for mining applications would require greater coverage in isolated locations, where incumbent use of the band is highly likely to be absent.</w:t>
      </w:r>
    </w:p>
    <w:p w14:paraId="5C27E6D1" w14:textId="77777777" w:rsidR="00E02FD7" w:rsidRPr="009456D8" w:rsidRDefault="00E02FD7" w:rsidP="00E02FD7">
      <w:pPr>
        <w:rPr>
          <w:rStyle w:val="ECCParagraph"/>
        </w:rPr>
      </w:pPr>
      <w:r w:rsidRPr="009456D8">
        <w:rPr>
          <w:rStyle w:val="ECCParagraph"/>
        </w:rPr>
        <w:t>Furthermore, current use of incumbents in the 3.8-4.2 GHz as well as in the adjacent bands presents significant variations and differences among the CEPT countries.</w:t>
      </w:r>
    </w:p>
    <w:p w14:paraId="01CEC36F" w14:textId="77777777" w:rsidR="00E02FD7" w:rsidRPr="009456D8" w:rsidRDefault="00E02FD7" w:rsidP="00E02FD7">
      <w:pPr>
        <w:pStyle w:val="ECCAnnexheading2"/>
        <w:rPr>
          <w:rStyle w:val="ECCParagraph"/>
        </w:rPr>
      </w:pPr>
      <w:bookmarkStart w:id="632" w:name="_Toc155777301"/>
      <w:bookmarkStart w:id="633" w:name="_Toc160031522"/>
      <w:bookmarkStart w:id="634" w:name="_Toc160181113"/>
      <w:r w:rsidRPr="009456D8">
        <w:rPr>
          <w:rStyle w:val="ECCParagraph"/>
        </w:rPr>
        <w:t>Live testing between WBB LMP PMSE use case and 5G MFCN</w:t>
      </w:r>
      <w:bookmarkEnd w:id="632"/>
      <w:bookmarkEnd w:id="633"/>
      <w:bookmarkEnd w:id="634"/>
    </w:p>
    <w:p w14:paraId="742C3530" w14:textId="090FE69F" w:rsidR="00E02FD7" w:rsidRPr="009456D8" w:rsidRDefault="00E02FD7" w:rsidP="00E02FD7">
      <w:pPr>
        <w:rPr>
          <w:rStyle w:val="ECCParagraph"/>
        </w:rPr>
      </w:pPr>
      <w:r w:rsidRPr="009456D8">
        <w:rPr>
          <w:rStyle w:val="ECCParagraph"/>
        </w:rPr>
        <w:t>This section presents results of live testing between WBB LMP PMSE use case and 5G MFCN on the occasion of the Coronation of HM King Charles III in May 2023 in a small area of London. The BBC, in association with Neutral Wireless, used two 40 MHz bands blocks centred at 3835 MHz and 3875 MHz to implement a multicell network covering the procession route of 1 km. The guard band with the nearest mobile allocation at 3760</w:t>
      </w:r>
      <w:r w:rsidR="00F13D3E">
        <w:rPr>
          <w:rStyle w:val="ECCParagraph"/>
        </w:rPr>
        <w:t> </w:t>
      </w:r>
      <w:r w:rsidRPr="009456D8">
        <w:rPr>
          <w:rStyle w:val="ECCParagraph"/>
        </w:rPr>
        <w:t>-</w:t>
      </w:r>
      <w:r w:rsidR="00F13D3E">
        <w:rPr>
          <w:rStyle w:val="ECCParagraph"/>
        </w:rPr>
        <w:t> </w:t>
      </w:r>
      <w:r w:rsidRPr="009456D8">
        <w:rPr>
          <w:rStyle w:val="ECCParagraph"/>
        </w:rPr>
        <w:t>3800 MHz was 15 MHz. In order to accommodate a low latency constant bitrate encoder testbed while preserving the A/B spectrum reuse channel plan, an additional 40 MHz channel centred at 3915 MHz, still covered by the initial testing licence, was also used. Each cell used the uplink biased 2:7 TDD frame structure using a 40 MHz channel with SISO transmit. Downlink transmission powers were configured within the medium-power licence specification. An additional network designed to support low latency UHD camera feeds using constant bitrate encoders was deployed. This cell was configured to run the lower-latency 1:2 TDD frame structure, which significantly reduces latency and network jitter. While low latency was not the design goal for the newsgathering contribution network, one vendor reported a packet round trip time (RTT) of 37 ms from their encoder on The Mall to their data centre located in France; the transit time of 19 ms includes the 5G network (not optimised for latency), fibre backhaul and public internet connectivity and is impressive.</w:t>
      </w:r>
    </w:p>
    <w:p w14:paraId="5F0177A9" w14:textId="77777777" w:rsidR="00E02FD7" w:rsidRPr="009456D8" w:rsidRDefault="00E02FD7" w:rsidP="00E02FD7">
      <w:pPr>
        <w:rPr>
          <w:rStyle w:val="ECCParagraph"/>
        </w:rPr>
      </w:pPr>
      <w:r w:rsidRPr="009456D8">
        <w:rPr>
          <w:rStyle w:val="ECCParagraph"/>
        </w:rPr>
        <w:t xml:space="preserve">Over 20 broadcast camera crews successfully shared this network and reported stable performance. These devices were loaded with two SIM cards for the NPN, but also various SIMs for the public MNOs. The devices worked as expected, evenly splitting the stream bitrate over the public and private networks. However, as the </w:t>
      </w:r>
      <w:r w:rsidRPr="009456D8">
        <w:rPr>
          <w:rStyle w:val="ECCParagraph"/>
        </w:rPr>
        <w:lastRenderedPageBreak/>
        <w:t>crowds gathered and the public networks became congested, the device adapted to push the majority of the data over the private network. Users reported uninterrupted handover and continuous bitrate when walking the length of The Mall, with usable coverage found in unexpected and unplanned locations. The response from broadcasters was unanimously positive.</w:t>
      </w:r>
    </w:p>
    <w:p w14:paraId="56587DA9" w14:textId="77777777" w:rsidR="00E02FD7" w:rsidRPr="009456D8" w:rsidRDefault="00E02FD7" w:rsidP="00E02FD7">
      <w:pPr>
        <w:pStyle w:val="ECCAnnexheading3"/>
        <w:rPr>
          <w:rStyle w:val="ECCParagraph"/>
        </w:rPr>
      </w:pPr>
      <w:bookmarkStart w:id="635" w:name="_Toc160181114"/>
      <w:r w:rsidRPr="009456D8">
        <w:rPr>
          <w:rStyle w:val="ECCParagraph"/>
        </w:rPr>
        <w:t>Introduction</w:t>
      </w:r>
      <w:bookmarkEnd w:id="635"/>
    </w:p>
    <w:p w14:paraId="1BD9B27C" w14:textId="77777777" w:rsidR="00E02FD7" w:rsidRPr="009456D8" w:rsidRDefault="00E02FD7" w:rsidP="00E02FD7">
      <w:pPr>
        <w:rPr>
          <w:rStyle w:val="ECCParagraph"/>
        </w:rPr>
      </w:pPr>
      <w:r w:rsidRPr="009456D8">
        <w:rPr>
          <w:rStyle w:val="ECCParagraph"/>
        </w:rPr>
        <w:t xml:space="preserve">The opportunities presented by 5G Non-Public Networks (NPNs) for programme making have been the subject of several collaborative research projects. Mobile spectrum has traditionally been available only for public network as spectrum has been scarce and expensive. Identifying the value of smaller private networks, a block of spectrum in the 3.8-4.2 GHz has been made available in the UK by Ofcom for Shared Licence Access (SLA). This forms a subset of the 5G mobile band n77 for which commodity 5G terminal equipment is now readily available. </w:t>
      </w:r>
    </w:p>
    <w:p w14:paraId="09A0FCB7" w14:textId="77777777" w:rsidR="00E02FD7" w:rsidRPr="009456D8" w:rsidRDefault="00E02FD7" w:rsidP="00E02FD7">
      <w:pPr>
        <w:pStyle w:val="ECCAnnexheading4"/>
        <w:rPr>
          <w:rStyle w:val="ECCParagraph"/>
        </w:rPr>
      </w:pPr>
      <w:r w:rsidRPr="009456D8">
        <w:rPr>
          <w:rStyle w:val="ECCParagraph"/>
        </w:rPr>
        <w:t>Advantages of 5G compared to traditional Wireless PMSE</w:t>
      </w:r>
    </w:p>
    <w:p w14:paraId="000BBEC4" w14:textId="77777777" w:rsidR="00E02FD7" w:rsidRPr="009456D8" w:rsidRDefault="00E02FD7" w:rsidP="00E02FD7">
      <w:pPr>
        <w:rPr>
          <w:rStyle w:val="ECCParagraph"/>
        </w:rPr>
      </w:pPr>
      <w:r w:rsidRPr="009456D8">
        <w:rPr>
          <w:rStyle w:val="ECCParagraph"/>
        </w:rPr>
        <w:t>Wireless Equipment for Programme Making and Special Events (PMSE) has been in common use since 2002. Implementations are generally derived from DVB-T COFDM technology deployed in custom frequency bands with unified tuning ranges. 5G also uses COFDM technology but can potentially benefit from recent advances including MIMO. Unlike traditional digital wireless cameras links, 5G provides native bi-directional TCP/IP network connections which integrate easily with modern IP studio architectures. The radio modems operate in wider bandwidths enabling higher throughput for enhanced services like UHD.</w:t>
      </w:r>
    </w:p>
    <w:p w14:paraId="5DA22737" w14:textId="77777777" w:rsidR="00E02FD7" w:rsidRPr="009456D8" w:rsidRDefault="00E02FD7" w:rsidP="00E02FD7">
      <w:pPr>
        <w:rPr>
          <w:rStyle w:val="ECCParagraph"/>
        </w:rPr>
      </w:pPr>
      <w:r w:rsidRPr="009456D8">
        <w:rPr>
          <w:rStyle w:val="ECCParagraph"/>
        </w:rPr>
        <w:t>Unlike conventional PMSE, where separate radio devices are deployed for audio and video applications in forward and reverse directions for each connecting device, 5G allows a single base station to support multiple connections which can including audio, video, camera control, tally light or virtually any service that can be encapsulated in IP. The 5G radio modems do not require modification for use in a custom PMSE band as the SLA spectrum is natively supported by existing bonded SIM devices routinely used for Content Production. These aspects reduce complexity and cost when compared to traditional wireless PMSE techniques.</w:t>
      </w:r>
    </w:p>
    <w:p w14:paraId="30C743CC" w14:textId="77777777" w:rsidR="00E02FD7" w:rsidRPr="009456D8" w:rsidRDefault="00E02FD7" w:rsidP="00E02FD7">
      <w:pPr>
        <w:pStyle w:val="ECCAnnexheading3"/>
        <w:rPr>
          <w:rStyle w:val="ECCParagraph"/>
        </w:rPr>
      </w:pPr>
      <w:bookmarkStart w:id="636" w:name="_Toc160181115"/>
      <w:r w:rsidRPr="009456D8">
        <w:rPr>
          <w:rStyle w:val="ECCParagraph"/>
        </w:rPr>
        <w:t>Previous 5G trials</w:t>
      </w:r>
      <w:bookmarkEnd w:id="636"/>
    </w:p>
    <w:p w14:paraId="6780AFEA" w14:textId="77777777" w:rsidR="00E02FD7" w:rsidRPr="009456D8" w:rsidRDefault="00E02FD7" w:rsidP="00E02FD7">
      <w:pPr>
        <w:rPr>
          <w:rStyle w:val="ECCParagraph"/>
        </w:rPr>
      </w:pPr>
      <w:r w:rsidRPr="009456D8">
        <w:rPr>
          <w:rStyle w:val="ECCParagraph"/>
        </w:rPr>
        <w:t>Several 5G trials have taken place since 2021, including the IBC Media Accelerator Programme 2022 Project of the Year, live contribution into coverage of the funeral of HM The Queen and the Birmingham Commonwealth Games and the technology is steadily maturing. Trials have typically used one or two macro cells, but the cell handover mechanism in mobile technology allows the network coverage to be readily extended by deploying additional radio units. The use of software-defined radio for the base station deployments have been a feature of most trials, with equipment usually supplied by small vendors. For programme making, the uplink performance is the key requirement, so networks must operate in the 5G standalone (SA) mode; non-standalone (NSA) 5G networks use 4G technology for the uplink and have insufficient capacity for video PMSE applications.</w:t>
      </w:r>
    </w:p>
    <w:p w14:paraId="4EE996CC" w14:textId="77777777" w:rsidR="00E02FD7" w:rsidRPr="009456D8" w:rsidRDefault="00E02FD7" w:rsidP="00E02FD7">
      <w:pPr>
        <w:rPr>
          <w:rStyle w:val="ECCParagraph"/>
        </w:rPr>
      </w:pPr>
      <w:r w:rsidRPr="009456D8">
        <w:rPr>
          <w:rStyle w:val="ECCParagraph"/>
        </w:rPr>
        <w:t>Networks in the n77 band use time division duplex (TDD), which facilitates the wide tuning range (3.8-4.2 GHz). The TDD parameters can be tuned for optimum performance, which usually involves biasing the link for uplink-heavy operation, whereby the majority of radio slots are allocated for the video traffic sent by the mobile video terminals.</w:t>
      </w:r>
    </w:p>
    <w:p w14:paraId="724AF470" w14:textId="77777777" w:rsidR="00E02FD7" w:rsidRPr="009456D8" w:rsidRDefault="00E02FD7" w:rsidP="00E02FD7">
      <w:pPr>
        <w:pStyle w:val="ECCFiguregraphcentred"/>
        <w:rPr>
          <w:rStyle w:val="ECCParagraph"/>
        </w:rPr>
      </w:pPr>
      <w:r w:rsidRPr="009456D8">
        <w:rPr>
          <w:rStyle w:val="ECCParagraph"/>
          <w:noProof/>
          <w:lang w:val="de-DE"/>
        </w:rPr>
        <w:lastRenderedPageBreak/>
        <w:drawing>
          <wp:inline distT="0" distB="0" distL="0" distR="0" wp14:anchorId="79D44754" wp14:editId="5FC148B1">
            <wp:extent cx="5544766" cy="2623107"/>
            <wp:effectExtent l="0" t="0" r="0" b="6350"/>
            <wp:docPr id="3" name="Slika 3" descr="A group of colorful square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Slika 3" descr="A group of colorful squares&#10;&#10;Description automatically generated with medium confidence"/>
                    <pic:cNvPicPr/>
                  </pic:nvPicPr>
                  <pic:blipFill>
                    <a:blip r:embed="rId61"/>
                    <a:stretch>
                      <a:fillRect/>
                    </a:stretch>
                  </pic:blipFill>
                  <pic:spPr>
                    <a:xfrm>
                      <a:off x="0" y="0"/>
                      <a:ext cx="5548842" cy="2625035"/>
                    </a:xfrm>
                    <a:prstGeom prst="rect">
                      <a:avLst/>
                    </a:prstGeom>
                  </pic:spPr>
                </pic:pic>
              </a:graphicData>
            </a:graphic>
          </wp:inline>
        </w:drawing>
      </w:r>
    </w:p>
    <w:p w14:paraId="40904ED8" w14:textId="72245B38" w:rsidR="00E02FD7" w:rsidRPr="009456D8" w:rsidRDefault="00E02FD7" w:rsidP="00E02FD7">
      <w:pPr>
        <w:pStyle w:val="Caption"/>
        <w:rPr>
          <w:rStyle w:val="ECCParagraph"/>
        </w:rPr>
      </w:pPr>
      <w:bookmarkStart w:id="637" w:name="_Ref159358646"/>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12</w:t>
      </w:r>
      <w:r w:rsidRPr="009456D8">
        <w:rPr>
          <w:rStyle w:val="ECCParagraph"/>
        </w:rPr>
        <w:fldChar w:fldCharType="end"/>
      </w:r>
      <w:bookmarkEnd w:id="637"/>
      <w:r w:rsidRPr="009456D8">
        <w:rPr>
          <w:rStyle w:val="ECCParagraph"/>
        </w:rPr>
        <w:t>: 5G TDD configurations</w:t>
      </w:r>
    </w:p>
    <w:p w14:paraId="7B2D8C82" w14:textId="77777777" w:rsidR="00E02FD7" w:rsidRPr="009456D8" w:rsidRDefault="00E02FD7" w:rsidP="00E02FD7">
      <w:pPr>
        <w:rPr>
          <w:rStyle w:val="ECCParagraph"/>
        </w:rPr>
      </w:pPr>
      <w:r w:rsidRPr="009456D8">
        <w:rPr>
          <w:rStyle w:val="ECCParagraph"/>
        </w:rPr>
        <w:t>Public mobile network operators are restricted to using a 3:1 (downlink:uplink) ratio to ensure that networks transmit and receive at the same time and avoid interfering with one another. Of the 10 subframes that make up a single 10 ms frame, there are six for downlink, two for uplink, and two ‘special’ subframes, during which the transition from transmit to receive takes place. 5G new radio (NR) supports more numerologies than LTE, and when using 30 kHz subcarriers (available in the midband) there are 20 time slots, allowing for 14:4 (7:2), increasing downlink bandwidth while remaining compatible with the 3:1 requirement. This restriction does not currently extend to the n77 band.</w:t>
      </w:r>
    </w:p>
    <w:p w14:paraId="1D74417A" w14:textId="65720E4E" w:rsidR="00E02FD7" w:rsidRPr="009456D8" w:rsidRDefault="00E02FD7" w:rsidP="00E02FD7">
      <w:pPr>
        <w:rPr>
          <w:rStyle w:val="ECCParagraph"/>
        </w:rPr>
      </w:pPr>
      <w:r w:rsidRPr="009456D8">
        <w:rPr>
          <w:rStyle w:val="ECCParagraph"/>
        </w:rPr>
        <w:t xml:space="preserve">A typical PMSE application will instead use a reversed TDD ratio of 2:7, whereby 14/20 radio slots are allocated for uplink and 4/20 for the downlink. This can be pushed further to 1:8 to maximise uplink throughput, or reduced to 1:2 or even 1:1 to minimise latency. The special subframes, which were restricted to nine symbol configurations in LTE, can be defined arbitrarily in 5G NR, and are known as ‘flexible’ slots. They contain a mixture of uplink and downlink symbols, separated by gap symbol(s). The lowest-latency 1:1 frame structure makes use of the flexible slot to provide the uplink or downlink (for example, ‘DF’ in </w:t>
      </w:r>
      <w:r w:rsidRPr="009456D8">
        <w:rPr>
          <w:rStyle w:val="ECCParagraph"/>
        </w:rPr>
        <w:fldChar w:fldCharType="begin"/>
      </w:r>
      <w:r w:rsidRPr="009456D8">
        <w:rPr>
          <w:rStyle w:val="ECCParagraph"/>
        </w:rPr>
        <w:instrText xml:space="preserve"> REF _Ref159358646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12</w:t>
      </w:r>
      <w:r w:rsidRPr="009456D8">
        <w:rPr>
          <w:rStyle w:val="ECCParagraph"/>
        </w:rPr>
        <w:fldChar w:fldCharType="end"/>
      </w:r>
      <w:r w:rsidRPr="009456D8">
        <w:rPr>
          <w:rStyle w:val="ECCParagraph"/>
        </w:rPr>
        <w:t>).</w:t>
      </w:r>
    </w:p>
    <w:p w14:paraId="1000AEAE" w14:textId="77777777" w:rsidR="00E02FD7" w:rsidRPr="009456D8" w:rsidRDefault="00E02FD7" w:rsidP="00E02FD7">
      <w:pPr>
        <w:pStyle w:val="ECCAnnexheading4"/>
        <w:rPr>
          <w:rStyle w:val="ECCParagraph"/>
        </w:rPr>
      </w:pPr>
      <w:r w:rsidRPr="009456D8">
        <w:rPr>
          <w:rStyle w:val="ECCParagraph"/>
        </w:rPr>
        <w:t>5G network capacity</w:t>
      </w:r>
    </w:p>
    <w:p w14:paraId="0539F606"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150E8CCA" wp14:editId="19423757">
            <wp:extent cx="3958541" cy="2898988"/>
            <wp:effectExtent l="0" t="0" r="4445" b="0"/>
            <wp:docPr id="17" name="Picture 17" descr="A graph with blue lines and dot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A graph with blue lines and dots&#10;&#10;Description automatically generated"/>
                    <pic:cNvPicPr/>
                  </pic:nvPicPr>
                  <pic:blipFill>
                    <a:blip r:embed="rId62"/>
                    <a:stretch>
                      <a:fillRect/>
                    </a:stretch>
                  </pic:blipFill>
                  <pic:spPr>
                    <a:xfrm>
                      <a:off x="0" y="0"/>
                      <a:ext cx="3977753" cy="2913058"/>
                    </a:xfrm>
                    <a:prstGeom prst="rect">
                      <a:avLst/>
                    </a:prstGeom>
                  </pic:spPr>
                </pic:pic>
              </a:graphicData>
            </a:graphic>
          </wp:inline>
        </w:drawing>
      </w:r>
    </w:p>
    <w:p w14:paraId="1B9FE91F" w14:textId="42038D19" w:rsidR="00E02FD7" w:rsidRPr="009456D8" w:rsidRDefault="00E02FD7" w:rsidP="00E02FD7">
      <w:pPr>
        <w:pStyle w:val="Caption"/>
        <w:rPr>
          <w:rStyle w:val="ECCParagraph"/>
        </w:rPr>
      </w:pPr>
      <w:bookmarkStart w:id="638" w:name="_Ref159358808"/>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13</w:t>
      </w:r>
      <w:r w:rsidRPr="009456D8">
        <w:rPr>
          <w:rStyle w:val="ECCParagraph"/>
        </w:rPr>
        <w:fldChar w:fldCharType="end"/>
      </w:r>
      <w:bookmarkEnd w:id="638"/>
      <w:r w:rsidRPr="009456D8">
        <w:rPr>
          <w:rStyle w:val="ECCParagraph"/>
        </w:rPr>
        <w:t>: 5G NR MCS and capacity vs SINR</w:t>
      </w:r>
    </w:p>
    <w:p w14:paraId="60BF12CA" w14:textId="07795369" w:rsidR="00E02FD7" w:rsidRPr="009456D8" w:rsidRDefault="00E02FD7" w:rsidP="00E02FD7">
      <w:pPr>
        <w:rPr>
          <w:rStyle w:val="ECCParagraph"/>
        </w:rPr>
      </w:pPr>
      <w:r w:rsidRPr="009456D8">
        <w:rPr>
          <w:rStyle w:val="ECCParagraph"/>
        </w:rPr>
        <w:lastRenderedPageBreak/>
        <w:t xml:space="preserve">Like all radio systems, 5G is constrained by the Shannon-Hartley theorem and capacity is function of the signal to interference and noise ratio (SINR) on the radio link. At high SINR a higher order modulation and coding scheme (MCS) can be supported with a reduced level of forward error correction; for 5G NR links, modulation up to 256-QAM in the Physical Uplink Shared Channel (PUSCH) is defined with 2x2 MIMO. Practical implementations tend to be limited to 64-QAM and many commercial terminals have a single antenna, limiting the system to SISO operation. The typical relationship between SINR, MCS and capacity is shown in </w:t>
      </w:r>
      <w:r w:rsidRPr="009456D8">
        <w:rPr>
          <w:rStyle w:val="ECCParagraph"/>
        </w:rPr>
        <w:fldChar w:fldCharType="begin"/>
      </w:r>
      <w:r w:rsidRPr="009456D8">
        <w:rPr>
          <w:rStyle w:val="ECCParagraph"/>
        </w:rPr>
        <w:instrText xml:space="preserve"> REF _Ref159358808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13</w:t>
      </w:r>
      <w:r w:rsidRPr="009456D8">
        <w:rPr>
          <w:rStyle w:val="ECCParagraph"/>
        </w:rPr>
        <w:fldChar w:fldCharType="end"/>
      </w:r>
      <w:r w:rsidRPr="009456D8">
        <w:rPr>
          <w:rStyle w:val="ECCParagraph"/>
        </w:rPr>
        <w:t>.</w:t>
      </w:r>
    </w:p>
    <w:p w14:paraId="1D40C8FE" w14:textId="77777777" w:rsidR="00E02FD7" w:rsidRPr="009456D8" w:rsidRDefault="00E02FD7" w:rsidP="00C12604">
      <w:pPr>
        <w:pStyle w:val="ECCAnnexheading4"/>
        <w:rPr>
          <w:rStyle w:val="ECCParagraph"/>
        </w:rPr>
      </w:pPr>
      <w:r w:rsidRPr="009456D8">
        <w:rPr>
          <w:rStyle w:val="ECCParagraph"/>
        </w:rPr>
        <w:t>Bitrate requirements for ENG Video streams</w:t>
      </w:r>
    </w:p>
    <w:p w14:paraId="596B8A8B" w14:textId="54819472" w:rsidR="00E02FD7" w:rsidRPr="009456D8" w:rsidRDefault="00E02FD7" w:rsidP="00E02FD7">
      <w:pPr>
        <w:rPr>
          <w:rStyle w:val="ECCParagraph"/>
        </w:rPr>
      </w:pPr>
      <w:r w:rsidRPr="009456D8">
        <w:rPr>
          <w:rStyle w:val="ECCParagraph"/>
        </w:rPr>
        <w:t xml:space="preserve">The bitrate requirement for broadcast content video distribution is a matter for debate. Ideally, the streams would be lightly compressed to minimise cascading artefacts in the codec chains within a typical broadcast system. This would advocate the use of a mezzanine video codec with a bitrate requirement of around 190 Mb/s for HD. In practice this is far too high for practical 5G implementations, and most video links will make use of H.264 (AVC) or H.265 (HEVC) compression. The bit rate requirements for artefact-free video will be dependent on the nature of the content. Noise-like material with fine-scale detail (such as running water, smoke and large crowd scenes with considerable motion) is particularly hard to encode, but talking heads against near-stationary backgrounds are much easier as there is considerable temporal and spatial redundancy that can be exploited by the codecs. The precise requirements are usually evaluated by expert viewing panels on specially selected test sequences. This is a time-consuming process. The use of perceptual codec evaluation methods, such as VMAF (Video Multi-Method Assessment Fusion), provide useful indicators and a set of hardware-accelerated H.265 encoders were evaluated ahead of the Coronation event. For simple material like the EBU “park dancer” sequence (1920x1080p50, 8-bit 4:2:0 chroma), H.265 implementations tend to give similar results. VMAF scores exceeding 90 at bitrates as low as 4Mb/s can be achieved. Demanding material, like the SVT open content “crowd run”, requires higher bit rates and exaggerates the implementation differences between vendors; up to 20 Mb/s can be necessary to achieve VMAF geometric mean scores exceeding 90. This is summarised in </w:t>
      </w:r>
      <w:r w:rsidRPr="009456D8">
        <w:rPr>
          <w:rStyle w:val="ECCParagraph"/>
        </w:rPr>
        <w:fldChar w:fldCharType="begin"/>
      </w:r>
      <w:r w:rsidRPr="009456D8">
        <w:rPr>
          <w:rStyle w:val="ECCParagraph"/>
        </w:rPr>
        <w:instrText xml:space="preserve"> REF _Ref159358995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14</w:t>
      </w:r>
      <w:r w:rsidRPr="009456D8">
        <w:rPr>
          <w:rStyle w:val="ECCParagraph"/>
        </w:rPr>
        <w:fldChar w:fldCharType="end"/>
      </w:r>
      <w:r w:rsidRPr="009456D8">
        <w:rPr>
          <w:rStyle w:val="ECCParagraph"/>
        </w:rPr>
        <w:t>, where three codec implementations are compared with a software reference (FFmpeg).</w:t>
      </w:r>
    </w:p>
    <w:p w14:paraId="0DAEE146" w14:textId="77777777" w:rsidR="00E02FD7" w:rsidRPr="009456D8" w:rsidRDefault="00E02FD7" w:rsidP="00E02FD7">
      <w:pPr>
        <w:rPr>
          <w:rStyle w:val="ECCParagraph"/>
        </w:rPr>
      </w:pPr>
      <w:r w:rsidRPr="009456D8">
        <w:rPr>
          <w:rStyle w:val="ECCParagraph"/>
        </w:rPr>
        <w:t>Interlaced HD video content regularly used for broadcast halves the pixel rate compared to the progressive test sequences. A codec rate ceiling of 12 Mb/s was set for the Coronation News contributions, with codecs adapting automatically according to the available bandwidth and network conditions. Many broadcasters either chose to set their maximum bitrate lower or were restricted by software licences on their devices.</w:t>
      </w:r>
    </w:p>
    <w:p w14:paraId="0904E7B1"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14A9AA5D" wp14:editId="4BF970E0">
            <wp:extent cx="5680953" cy="3278085"/>
            <wp:effectExtent l="0" t="0" r="0" b="0"/>
            <wp:docPr id="18" name="Picture 18" descr="A collage of two people in a fiel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A collage of two people in a field&#10;&#10;Description automatically generated"/>
                    <pic:cNvPicPr/>
                  </pic:nvPicPr>
                  <pic:blipFill>
                    <a:blip r:embed="rId63"/>
                    <a:stretch>
                      <a:fillRect/>
                    </a:stretch>
                  </pic:blipFill>
                  <pic:spPr>
                    <a:xfrm>
                      <a:off x="0" y="0"/>
                      <a:ext cx="5685828" cy="3280898"/>
                    </a:xfrm>
                    <a:prstGeom prst="rect">
                      <a:avLst/>
                    </a:prstGeom>
                  </pic:spPr>
                </pic:pic>
              </a:graphicData>
            </a:graphic>
          </wp:inline>
        </w:drawing>
      </w:r>
    </w:p>
    <w:p w14:paraId="1C3919B1" w14:textId="526AE024" w:rsidR="00E02FD7" w:rsidRPr="009456D8" w:rsidRDefault="00E02FD7" w:rsidP="00E02FD7">
      <w:pPr>
        <w:pStyle w:val="Caption"/>
        <w:rPr>
          <w:rStyle w:val="ECCParagraph"/>
        </w:rPr>
      </w:pPr>
      <w:bookmarkStart w:id="639" w:name="_Ref159358995"/>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14</w:t>
      </w:r>
      <w:r w:rsidRPr="009456D8">
        <w:rPr>
          <w:rStyle w:val="ECCParagraph"/>
        </w:rPr>
        <w:fldChar w:fldCharType="end"/>
      </w:r>
      <w:bookmarkEnd w:id="639"/>
      <w:r w:rsidRPr="009456D8">
        <w:rPr>
          <w:rStyle w:val="ECCParagraph"/>
        </w:rPr>
        <w:t>: Video quality vs Bitrate for typical H.265 codecs</w:t>
      </w:r>
    </w:p>
    <w:p w14:paraId="559B4B1B" w14:textId="77777777" w:rsidR="00E02FD7" w:rsidRPr="009456D8" w:rsidRDefault="00E02FD7" w:rsidP="00E02FD7">
      <w:pPr>
        <w:pStyle w:val="ECCAnnexheading3"/>
        <w:rPr>
          <w:rStyle w:val="ECCParagraph"/>
        </w:rPr>
      </w:pPr>
      <w:bookmarkStart w:id="640" w:name="_Toc160181116"/>
      <w:r w:rsidRPr="009456D8">
        <w:rPr>
          <w:rStyle w:val="ECCParagraph"/>
        </w:rPr>
        <w:lastRenderedPageBreak/>
        <w:t>Electronic news gathering using mobile networks</w:t>
      </w:r>
      <w:bookmarkEnd w:id="640"/>
    </w:p>
    <w:p w14:paraId="43ED0D7A" w14:textId="46E77963" w:rsidR="00E02FD7" w:rsidRPr="009456D8" w:rsidRDefault="00E02FD7" w:rsidP="00E02FD7">
      <w:pPr>
        <w:rPr>
          <w:rStyle w:val="ECCParagraph"/>
        </w:rPr>
      </w:pPr>
      <w:r w:rsidRPr="009456D8">
        <w:rPr>
          <w:rStyle w:val="ECCParagraph"/>
        </w:rPr>
        <w:t>Electronic News Gathering (ENG) increasingly makes use of mobile systems utilising 3G and 4G bonded SIM devices in preference to the traditional private point-to-point radio links. The required uplink traffic for live HD broadcast video can, under normal network load, usually be carried on mobile network operator infrastructure. Systems are now readily available from a number of vendors that bond multiple MNO connections for resiliency and reduced individual network resources, which are cost effective and convenient. Since the mobile capacity is provided on a best-effort basis, bonded systems can fail at large events with big crowds as the mobile networks are likely to be congested by the volume of traffic.</w:t>
      </w:r>
    </w:p>
    <w:p w14:paraId="782AE38C" w14:textId="77777777" w:rsidR="00E02FD7" w:rsidRPr="009456D8" w:rsidRDefault="00E02FD7" w:rsidP="00E02FD7">
      <w:pPr>
        <w:pStyle w:val="ECCAnnexheading3"/>
        <w:rPr>
          <w:rStyle w:val="ECCParagraph"/>
        </w:rPr>
      </w:pPr>
      <w:bookmarkStart w:id="641" w:name="_Toc160181117"/>
      <w:r w:rsidRPr="009456D8">
        <w:rPr>
          <w:rStyle w:val="ECCParagraph"/>
        </w:rPr>
        <w:t>News links for the coronation of King Charles III</w:t>
      </w:r>
      <w:bookmarkEnd w:id="641"/>
    </w:p>
    <w:p w14:paraId="20687716" w14:textId="3928A4F4" w:rsidR="00E02FD7" w:rsidRPr="009456D8" w:rsidRDefault="00E02FD7" w:rsidP="00E02FD7">
      <w:pPr>
        <w:rPr>
          <w:rStyle w:val="ECCParagraph"/>
        </w:rPr>
      </w:pPr>
      <w:r w:rsidRPr="009456D8">
        <w:rPr>
          <w:rStyle w:val="ECCParagraph"/>
        </w:rPr>
        <w:t>Previous experience suggested that bonded 3G/4G systems would not be reliable for the Coronation, and investigations and trials to deploy a private 5G standalone network in the n77 band started in March 2023. Spectrum surveys revealed that the target spectrum band was relatively clear and that an SLA assignment of 100 MHz was obtained from Ofcom. A commercial bonded cellular link was upgraded to support operation on a 5G Standalone Non Public Network and initial tests at Canada Gate confirmed stable operation over a cell radius of up to 350 m.</w:t>
      </w:r>
    </w:p>
    <w:p w14:paraId="62AD38F8" w14:textId="77777777" w:rsidR="00E02FD7" w:rsidRPr="009456D8" w:rsidRDefault="00E02FD7" w:rsidP="00E02FD7">
      <w:pPr>
        <w:pStyle w:val="ECCAnnexheading4"/>
        <w:rPr>
          <w:rStyle w:val="ECCParagraph"/>
        </w:rPr>
      </w:pPr>
      <w:r w:rsidRPr="009456D8">
        <w:rPr>
          <w:rStyle w:val="ECCParagraph"/>
        </w:rPr>
        <w:t>5G coverage planning</w:t>
      </w:r>
    </w:p>
    <w:p w14:paraId="2A6F61DB" w14:textId="674D043F" w:rsidR="00E02FD7" w:rsidRPr="009456D8" w:rsidRDefault="00E02FD7" w:rsidP="00E02FD7">
      <w:pPr>
        <w:rPr>
          <w:rStyle w:val="ECCParagraph"/>
        </w:rPr>
      </w:pPr>
      <w:r w:rsidRPr="009456D8">
        <w:rPr>
          <w:rStyle w:val="ECCParagraph"/>
        </w:rPr>
        <w:t>To enable coverage along the 1 km length of The Mall, the road running between Buckingham Palace and Admiralty Arch, a network of four cell sites was planned using 100 MHz of radio spectrum, following the initial tests.</w:t>
      </w:r>
    </w:p>
    <w:p w14:paraId="0E09C748" w14:textId="03D45588" w:rsidR="00E02FD7" w:rsidRPr="009456D8" w:rsidRDefault="00E02FD7" w:rsidP="00E02FD7">
      <w:pPr>
        <w:rPr>
          <w:rStyle w:val="ECCParagraph"/>
        </w:rPr>
      </w:pPr>
      <w:r w:rsidRPr="009456D8">
        <w:rPr>
          <w:rStyle w:val="ECCParagraph"/>
        </w:rPr>
        <w:t xml:space="preserve">Site 1 provided blanket coverage in the vicinity of the Palace using an omni antenna, while sites 2, 3 and 4 used panel antennas pointing in opposite directions deployed at the fixed camera platforms. The coverage prediction for the downlink received signal reference power (RSRP) is shown in </w:t>
      </w:r>
      <w:r w:rsidRPr="009456D8">
        <w:rPr>
          <w:rStyle w:val="ECCParagraph"/>
        </w:rPr>
        <w:fldChar w:fldCharType="begin"/>
      </w:r>
      <w:r w:rsidRPr="009456D8">
        <w:rPr>
          <w:rStyle w:val="ECCParagraph"/>
        </w:rPr>
        <w:instrText xml:space="preserve"> REF _Ref159359278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15</w:t>
      </w:r>
      <w:r w:rsidRPr="009456D8">
        <w:rPr>
          <w:rStyle w:val="ECCParagraph"/>
        </w:rPr>
        <w:fldChar w:fldCharType="end"/>
      </w:r>
      <w:r w:rsidRPr="009456D8">
        <w:rPr>
          <w:rStyle w:val="ECCParagraph"/>
        </w:rPr>
        <w:t>. Site 1 used a trailer mast in the media compound with antennas rigged at 8 m. Sites 2, 3 and 4 were camera positions along The Mall with antennas at 4 m.</w:t>
      </w:r>
    </w:p>
    <w:p w14:paraId="282EDBE4"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3B6C18F7" wp14:editId="56539FFD">
            <wp:extent cx="5656500" cy="3773347"/>
            <wp:effectExtent l="0" t="0" r="1905" b="0"/>
            <wp:docPr id="21" name="Picture 21" descr="A map of a riv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descr="A map of a river&#10;&#10;Description automatically generated"/>
                    <pic:cNvPicPr/>
                  </pic:nvPicPr>
                  <pic:blipFill>
                    <a:blip r:embed="rId64"/>
                    <a:stretch>
                      <a:fillRect/>
                    </a:stretch>
                  </pic:blipFill>
                  <pic:spPr>
                    <a:xfrm>
                      <a:off x="0" y="0"/>
                      <a:ext cx="5667585" cy="3780742"/>
                    </a:xfrm>
                    <a:prstGeom prst="rect">
                      <a:avLst/>
                    </a:prstGeom>
                  </pic:spPr>
                </pic:pic>
              </a:graphicData>
            </a:graphic>
          </wp:inline>
        </w:drawing>
      </w:r>
    </w:p>
    <w:p w14:paraId="28B67F4A" w14:textId="635AEAAB" w:rsidR="00E02FD7" w:rsidRPr="009456D8" w:rsidRDefault="00E02FD7" w:rsidP="00E02FD7">
      <w:pPr>
        <w:pStyle w:val="Caption"/>
        <w:rPr>
          <w:rStyle w:val="ECCParagraph"/>
        </w:rPr>
      </w:pPr>
      <w:bookmarkStart w:id="642" w:name="_Ref159359278"/>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15</w:t>
      </w:r>
      <w:r w:rsidRPr="009456D8">
        <w:rPr>
          <w:rStyle w:val="ECCParagraph"/>
        </w:rPr>
        <w:fldChar w:fldCharType="end"/>
      </w:r>
      <w:bookmarkEnd w:id="642"/>
      <w:r w:rsidRPr="009456D8">
        <w:rPr>
          <w:rStyle w:val="ECCParagraph"/>
        </w:rPr>
        <w:t>: Predicted RSRP values for the 5G network</w:t>
      </w:r>
    </w:p>
    <w:p w14:paraId="7C3DFBF7" w14:textId="77777777" w:rsidR="00E02FD7" w:rsidRPr="009456D8" w:rsidRDefault="00E02FD7" w:rsidP="00E02FD7">
      <w:pPr>
        <w:pStyle w:val="ECCAnnexheading4"/>
        <w:rPr>
          <w:rStyle w:val="ECCParagraph"/>
        </w:rPr>
      </w:pPr>
      <w:r w:rsidRPr="009456D8">
        <w:rPr>
          <w:rStyle w:val="ECCParagraph"/>
        </w:rPr>
        <w:lastRenderedPageBreak/>
        <w:t>5G network deployment</w:t>
      </w:r>
    </w:p>
    <w:p w14:paraId="70F83ADF" w14:textId="3F61784C" w:rsidR="00E02FD7" w:rsidRPr="009456D8" w:rsidRDefault="00E02FD7" w:rsidP="00E02FD7">
      <w:pPr>
        <w:rPr>
          <w:rStyle w:val="ECCParagraph"/>
        </w:rPr>
      </w:pPr>
      <w:r w:rsidRPr="009456D8">
        <w:rPr>
          <w:rStyle w:val="ECCParagraph"/>
        </w:rPr>
        <w:t xml:space="preserve">Rigging for the Coronation began one week prior to the event. Cell sites with remote radio heads (RRH) were connected back to the base band units (BBU) at the media compound in Green Park using 10 Gb/s armoured fibre (1310 nm, single mode). Tuning of the network began on 3 May, 3 days ahead of the Coronation. Cell 1 was complemented by an addition cell in non-overlapping radio channels. The lower frequency channel was configured in a low latency mode to support tests on experimental, low-latency UHD cameras from BBC R&amp;D and Sony. The antenna arrangements for the cell sites are shown in </w:t>
      </w:r>
      <w:r w:rsidRPr="009456D8">
        <w:rPr>
          <w:rStyle w:val="ECCParagraph"/>
        </w:rPr>
        <w:fldChar w:fldCharType="begin"/>
      </w:r>
      <w:r w:rsidRPr="009456D8">
        <w:rPr>
          <w:rStyle w:val="ECCParagraph"/>
        </w:rPr>
        <w:instrText xml:space="preserve"> REF _Ref159359358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16</w:t>
      </w:r>
      <w:r w:rsidRPr="009456D8">
        <w:rPr>
          <w:rStyle w:val="ECCParagraph"/>
        </w:rPr>
        <w:fldChar w:fldCharType="end"/>
      </w:r>
      <w:r w:rsidRPr="009456D8">
        <w:rPr>
          <w:rStyle w:val="ECCParagraph"/>
        </w:rPr>
        <w:t>.</w:t>
      </w:r>
    </w:p>
    <w:p w14:paraId="7DF77EDC"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42961D56" wp14:editId="0BE8EF1F">
            <wp:extent cx="5064006" cy="2634712"/>
            <wp:effectExtent l="0" t="0" r="3810" b="0"/>
            <wp:docPr id="23" name="Picture 23" descr="A person standing next to a green box&#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A person standing next to a green box&#10;&#10;Description automatically generated"/>
                    <pic:cNvPicPr/>
                  </pic:nvPicPr>
                  <pic:blipFill>
                    <a:blip r:embed="rId65"/>
                    <a:stretch>
                      <a:fillRect/>
                    </a:stretch>
                  </pic:blipFill>
                  <pic:spPr>
                    <a:xfrm>
                      <a:off x="0" y="0"/>
                      <a:ext cx="5069832" cy="2637743"/>
                    </a:xfrm>
                    <a:prstGeom prst="rect">
                      <a:avLst/>
                    </a:prstGeom>
                  </pic:spPr>
                </pic:pic>
              </a:graphicData>
            </a:graphic>
          </wp:inline>
        </w:drawing>
      </w:r>
    </w:p>
    <w:p w14:paraId="1ACAB5E2" w14:textId="4ACC7CE1" w:rsidR="00E02FD7" w:rsidRPr="009456D8" w:rsidRDefault="00E02FD7" w:rsidP="00E02FD7">
      <w:pPr>
        <w:pStyle w:val="Caption"/>
        <w:rPr>
          <w:rStyle w:val="ECCParagraph"/>
        </w:rPr>
      </w:pPr>
      <w:bookmarkStart w:id="643" w:name="_Ref159359358"/>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16</w:t>
      </w:r>
      <w:r w:rsidRPr="009456D8">
        <w:rPr>
          <w:rStyle w:val="ECCParagraph"/>
        </w:rPr>
        <w:fldChar w:fldCharType="end"/>
      </w:r>
      <w:bookmarkEnd w:id="643"/>
      <w:r w:rsidRPr="009456D8">
        <w:rPr>
          <w:rStyle w:val="ECCParagraph"/>
        </w:rPr>
        <w:t>: Antenna arrangements for Cell 2 (“The Mall”) and Cell 1 (“Green Park”)</w:t>
      </w:r>
    </w:p>
    <w:p w14:paraId="6DB07198" w14:textId="1950D527" w:rsidR="00E02FD7" w:rsidRPr="009456D8" w:rsidRDefault="00E02FD7" w:rsidP="00E02FD7">
      <w:pPr>
        <w:pStyle w:val="ECCAnnexheading4"/>
        <w:rPr>
          <w:rStyle w:val="ECCParagraph"/>
        </w:rPr>
      </w:pPr>
      <w:r w:rsidRPr="009456D8">
        <w:rPr>
          <w:rStyle w:val="ECCParagraph"/>
        </w:rPr>
        <w:t>Spectrum measurements</w:t>
      </w:r>
    </w:p>
    <w:p w14:paraId="2502D3E6" w14:textId="421D09F5" w:rsidR="00E02FD7" w:rsidRPr="009456D8" w:rsidRDefault="00E02FD7" w:rsidP="00E02FD7">
      <w:pPr>
        <w:rPr>
          <w:rStyle w:val="ECCParagraph"/>
        </w:rPr>
      </w:pPr>
      <w:r w:rsidRPr="009456D8">
        <w:rPr>
          <w:rStyle w:val="ECCParagraph"/>
        </w:rPr>
        <w:t>A block of radio spectrum was initially allocated between 3835 and 3935 MHz, which was used for the initial trials as two 50 MHz channels to facilitate a standard A/B channel reuse plan along The Mall. Ofcom subsequently re-assigned spectrum, reducing the bandwidth to a pair of 40 MHz blocks centred at 3835 MHz and 3875 MHz. This was understood to be considered necessary to protect against potential interference to a nearby C-band satellite receiver site. This change though reduced the guard band with the nearest mobile allocation at 3760-3800 MHz from 35 MHz to 15 MHz. In order to accommodate a low latency constant bitrate encoder testbed while preserving the A/B spectrum reuse channel plan, an additional 40 MHz channel centred at 3915 MHz, still covered by the initial testing licence, was also used.</w:t>
      </w:r>
    </w:p>
    <w:p w14:paraId="7887E5CF"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06106A89" wp14:editId="797EA601">
            <wp:extent cx="4861289" cy="2453833"/>
            <wp:effectExtent l="0" t="0" r="0" b="381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4875590" cy="2461052"/>
                    </a:xfrm>
                    <a:prstGeom prst="rect">
                      <a:avLst/>
                    </a:prstGeom>
                    <a:noFill/>
                    <a:ln>
                      <a:noFill/>
                    </a:ln>
                  </pic:spPr>
                </pic:pic>
              </a:graphicData>
            </a:graphic>
          </wp:inline>
        </w:drawing>
      </w:r>
    </w:p>
    <w:p w14:paraId="10882C70" w14:textId="0ACB7159" w:rsidR="00E02FD7" w:rsidRPr="009456D8" w:rsidRDefault="00E02FD7" w:rsidP="00E02FD7">
      <w:pPr>
        <w:pStyle w:val="Caption"/>
        <w:rPr>
          <w:rStyle w:val="ECCParagraph"/>
        </w:rPr>
      </w:pPr>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17</w:t>
      </w:r>
      <w:r w:rsidRPr="009456D8">
        <w:rPr>
          <w:rStyle w:val="ECCParagraph"/>
        </w:rPr>
        <w:fldChar w:fldCharType="end"/>
      </w:r>
      <w:r w:rsidRPr="009456D8">
        <w:rPr>
          <w:rStyle w:val="ECCParagraph"/>
        </w:rPr>
        <w:t>: Radio spectrum of 5G NPN and Mobile services measured at Green Park</w:t>
      </w:r>
    </w:p>
    <w:p w14:paraId="531D9070" w14:textId="77777777" w:rsidR="00E02FD7" w:rsidRPr="009456D8" w:rsidRDefault="00E02FD7" w:rsidP="00E02FD7">
      <w:pPr>
        <w:pStyle w:val="ECCAnnexheading4"/>
        <w:rPr>
          <w:rStyle w:val="ECCParagraph"/>
        </w:rPr>
      </w:pPr>
      <w:r w:rsidRPr="009456D8">
        <w:rPr>
          <w:rStyle w:val="ECCParagraph"/>
        </w:rPr>
        <w:lastRenderedPageBreak/>
        <w:t>Network configuration</w:t>
      </w:r>
    </w:p>
    <w:p w14:paraId="303B0B08" w14:textId="77777777" w:rsidR="00E02FD7" w:rsidRPr="009456D8" w:rsidRDefault="00E02FD7" w:rsidP="00E02FD7">
      <w:pPr>
        <w:rPr>
          <w:rStyle w:val="ECCParagraph"/>
        </w:rPr>
      </w:pPr>
      <w:r w:rsidRPr="009456D8">
        <w:rPr>
          <w:rStyle w:val="ECCParagraph"/>
        </w:rPr>
        <w:t>The network was designed to provide seamless coverage along The Mall, from Admiralty Arch to Buckingham Palace. Four antenna sites were identified to host seven cells, with a classic A/B channel plan used for spectrum reuse. The network was run on a custom-built rack located in the BBC News area of the media compound. To provide hardware redundancy, each site (hosting two cells) was hosted on individual hardware. Cell neighbours were fully specified to enable inter-gNB handover. Each cell used the uplink biased 2:7 TDD frame structure using a 40 MHz channel with SISO transmit. For the uplink, dual channel receive diversity was used to receive and combine both +45° and -45° polarisations simultaneously. Downlink transmission powers were configured within the medium-power licence specification.</w:t>
      </w:r>
    </w:p>
    <w:p w14:paraId="6422EC6C" w14:textId="77777777" w:rsidR="00E02FD7" w:rsidRPr="009456D8" w:rsidRDefault="00E02FD7" w:rsidP="00E02FD7">
      <w:pPr>
        <w:rPr>
          <w:rStyle w:val="ECCParagraph"/>
        </w:rPr>
      </w:pPr>
      <w:r w:rsidRPr="009456D8">
        <w:rPr>
          <w:rStyle w:val="ECCParagraph"/>
        </w:rPr>
        <w:t>The 2:7 TDD frame structure implemented across all cells was capable of supporting 4 bits/s/Hz, resulting in a capacity of 160 Mb/s for each 40 MHz cell. Across the seven cells for the main network, over 1 Gb/s of wireless connectivity was provided along The Mall to the broadcasters, at a time when the public mobile networks were saturated despite the provision of additional temporary cells. We note that, despite this wireless capacity, internet backhaul over the BBC Broadcast Contribution Network (BCN) to New Broadcasting House was limited to 450 Mb/s.</w:t>
      </w:r>
    </w:p>
    <w:p w14:paraId="2AD4E61E" w14:textId="77777777" w:rsidR="00E02FD7" w:rsidRPr="009456D8" w:rsidRDefault="00E02FD7" w:rsidP="00E02FD7">
      <w:pPr>
        <w:pStyle w:val="ECCAnnexheading4"/>
        <w:rPr>
          <w:rStyle w:val="ECCParagraph"/>
        </w:rPr>
      </w:pPr>
      <w:r w:rsidRPr="009456D8">
        <w:rPr>
          <w:rStyle w:val="ECCParagraph"/>
        </w:rPr>
        <w:t>Cell Channel TX power</w:t>
      </w:r>
    </w:p>
    <w:p w14:paraId="448CE28B" w14:textId="682DC82C" w:rsidR="00E02FD7" w:rsidRPr="009456D8" w:rsidRDefault="00E02FD7" w:rsidP="00681F93">
      <w:pPr>
        <w:pStyle w:val="Caption"/>
        <w:keepNext/>
        <w:keepLines w:val="0"/>
        <w:rPr>
          <w:rStyle w:val="ECCParagraph"/>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60</w:t>
      </w:r>
      <w:r w:rsidRPr="009456D8">
        <w:rPr>
          <w:rStyle w:val="ECCParagraph"/>
        </w:rPr>
        <w:fldChar w:fldCharType="end"/>
      </w:r>
      <w:r w:rsidRPr="009456D8">
        <w:rPr>
          <w:rStyle w:val="ECCParagraph"/>
        </w:rPr>
        <w:t>: Cells configurations</w:t>
      </w:r>
    </w:p>
    <w:p w14:paraId="6BDBB992" w14:textId="77777777" w:rsidR="00E02FD7" w:rsidRPr="009456D8" w:rsidRDefault="00E02FD7" w:rsidP="00681F93">
      <w:pPr>
        <w:keepNext/>
        <w:rPr>
          <w:rStyle w:val="ECCParagraph"/>
        </w:rPr>
      </w:pPr>
      <w:r w:rsidRPr="009456D8">
        <w:rPr>
          <w:rStyle w:val="ECCParagraph"/>
          <w:noProof/>
          <w:lang w:val="de-DE" w:eastAsia="de-DE"/>
        </w:rPr>
        <w:drawing>
          <wp:inline distT="0" distB="0" distL="0" distR="0" wp14:anchorId="5AA2DBFB" wp14:editId="34DE1E3A">
            <wp:extent cx="6120765" cy="2411095"/>
            <wp:effectExtent l="0" t="0" r="0" b="8255"/>
            <wp:docPr id="25" name="Picture 25" descr="A table with numbers and letter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A table with numbers and letters&#10;&#10;Description automatically generated"/>
                    <pic:cNvPicPr/>
                  </pic:nvPicPr>
                  <pic:blipFill>
                    <a:blip r:embed="rId67"/>
                    <a:stretch>
                      <a:fillRect/>
                    </a:stretch>
                  </pic:blipFill>
                  <pic:spPr>
                    <a:xfrm>
                      <a:off x="0" y="0"/>
                      <a:ext cx="6120765" cy="2411095"/>
                    </a:xfrm>
                    <a:prstGeom prst="rect">
                      <a:avLst/>
                    </a:prstGeom>
                  </pic:spPr>
                </pic:pic>
              </a:graphicData>
            </a:graphic>
          </wp:inline>
        </w:drawing>
      </w:r>
    </w:p>
    <w:p w14:paraId="43267D35" w14:textId="08FFC842" w:rsidR="00E02FD7" w:rsidRPr="009456D8" w:rsidRDefault="006D5919" w:rsidP="006D5919">
      <w:pPr>
        <w:pStyle w:val="ECCTablenote"/>
        <w:rPr>
          <w:rStyle w:val="ECCParagraph"/>
        </w:rPr>
      </w:pPr>
      <w:r>
        <w:rPr>
          <w:rStyle w:val="ECCParagraph"/>
        </w:rPr>
        <w:t xml:space="preserve">Note: </w:t>
      </w:r>
      <w:r w:rsidR="00E02FD7" w:rsidRPr="009456D8">
        <w:rPr>
          <w:rStyle w:val="ECCParagraph"/>
        </w:rPr>
        <w:t>Channels: A – 3815-3855 MHz [ARFCN 655666]; B – 3855-3895 MHz [ARFCN 658334]; and C – 3895-39351 MHz [ARFCN 661000].</w:t>
      </w:r>
    </w:p>
    <w:p w14:paraId="369E251C" w14:textId="77777777" w:rsidR="00E02FD7" w:rsidRPr="009456D8" w:rsidRDefault="00E02FD7" w:rsidP="00E02FD7">
      <w:pPr>
        <w:rPr>
          <w:rStyle w:val="ECCParagraph"/>
        </w:rPr>
      </w:pPr>
      <w:r w:rsidRPr="009456D8">
        <w:rPr>
          <w:rStyle w:val="ECCParagraph"/>
        </w:rPr>
        <w:t>An additional network designed to support low latency UHD camera feeds using constant bitrate encoders was deployed at Canada Gate alongside cell 1. This cell was configured to run the lower-latency 1:2 TDD frame structure, which significantly reduces latency and network jitter. This used a low gain omni-directional antenna for downlink transmission, allowing for connectivity within the media compound, with additional receive diversity on a high gain sector antenna facing the area outside the Palace. Since the Sony Xperia mobile handsets and modems used support MIMO, this cell was configured to provide 2x downlink MIMO.</w:t>
      </w:r>
    </w:p>
    <w:p w14:paraId="6C026841" w14:textId="77777777" w:rsidR="00E02FD7" w:rsidRPr="009456D8" w:rsidRDefault="00E02FD7" w:rsidP="00E02FD7">
      <w:pPr>
        <w:pStyle w:val="ECCAnnexheading4"/>
        <w:rPr>
          <w:rStyle w:val="ECCParagraph"/>
        </w:rPr>
      </w:pPr>
      <w:r w:rsidRPr="009456D8">
        <w:rPr>
          <w:rStyle w:val="ECCParagraph"/>
        </w:rPr>
        <w:t>Coverage validation</w:t>
      </w:r>
    </w:p>
    <w:p w14:paraId="33667196" w14:textId="77777777" w:rsidR="00E02FD7" w:rsidRPr="009456D8" w:rsidRDefault="00E02FD7" w:rsidP="00E02FD7">
      <w:pPr>
        <w:rPr>
          <w:rStyle w:val="ECCParagraph"/>
        </w:rPr>
      </w:pPr>
      <w:r w:rsidRPr="009456D8">
        <w:rPr>
          <w:rStyle w:val="ECCParagraph"/>
        </w:rPr>
        <w:t>The coverage was checked by making mobile measurements at ground level using a smart phone running an RSRP logging app and using a 5G modem interfaced to a Raspberry Pi equipped with a GPS receiver. Paddle-type monopoles (~2 dBi) were used on the Raspberry Pi modem which returned signal strength values typically 12 dB greater compared to the phone. This would be consistent with the phone having an effective antenna gain of approximately –10 dBi.</w:t>
      </w:r>
    </w:p>
    <w:p w14:paraId="7C205796" w14:textId="77777777" w:rsidR="00E02FD7" w:rsidRPr="009456D8" w:rsidRDefault="00E02FD7" w:rsidP="00E02FD7">
      <w:pPr>
        <w:rPr>
          <w:rStyle w:val="ECCParagraph"/>
        </w:rPr>
      </w:pPr>
      <w:r w:rsidRPr="009456D8">
        <w:rPr>
          <w:rStyle w:val="ECCParagraph"/>
        </w:rPr>
        <w:t xml:space="preserve">Due to logistical complications onsite, the position of site 3 was moved from the intended camera platform to a BBC radio booth located nearby. In addition, the omni-directional antenna used for cell 1 at Canada Gate, </w:t>
      </w:r>
      <w:r w:rsidRPr="009456D8">
        <w:rPr>
          <w:rStyle w:val="ECCParagraph"/>
        </w:rPr>
        <w:lastRenderedPageBreak/>
        <w:t>which provided blanket coverage over the media compound during testing, was changed to a sector antenna the day before the event, as the coverage overlap with cell 2 was interfering with cell handover. RF simulations were repeated to model coverage on Coronation Day itself.</w:t>
      </w:r>
    </w:p>
    <w:p w14:paraId="7FCD1C5C" w14:textId="2635A0E6" w:rsidR="00E02FD7" w:rsidRPr="009456D8" w:rsidRDefault="00E02FD7" w:rsidP="00E02FD7">
      <w:pPr>
        <w:rPr>
          <w:rStyle w:val="ECCParagraph"/>
        </w:rPr>
      </w:pPr>
      <w:r w:rsidRPr="009456D8">
        <w:rPr>
          <w:rStyle w:val="ECCParagraph"/>
        </w:rPr>
        <w:fldChar w:fldCharType="begin"/>
      </w:r>
      <w:r w:rsidRPr="009456D8">
        <w:rPr>
          <w:rStyle w:val="ECCParagraph"/>
        </w:rPr>
        <w:instrText xml:space="preserve"> REF _Ref159360140 \h  \* MERGEFORMAT </w:instrText>
      </w:r>
      <w:r w:rsidRPr="009456D8">
        <w:rPr>
          <w:rStyle w:val="ECCParagraph"/>
        </w:rPr>
      </w:r>
      <w:r w:rsidRPr="009456D8">
        <w:rPr>
          <w:rStyle w:val="ECCParagraph"/>
        </w:rPr>
        <w:fldChar w:fldCharType="separate"/>
      </w:r>
      <w:r w:rsidR="00C12604" w:rsidRPr="009456D8">
        <w:rPr>
          <w:rStyle w:val="ECCParagraph"/>
        </w:rPr>
        <w:t>Figure 18</w:t>
      </w:r>
      <w:r w:rsidRPr="009456D8">
        <w:rPr>
          <w:rStyle w:val="ECCParagraph"/>
        </w:rPr>
        <w:fldChar w:fldCharType="end"/>
      </w:r>
      <w:r w:rsidRPr="009456D8">
        <w:rPr>
          <w:rStyle w:val="ECCParagraph"/>
        </w:rPr>
        <w:t xml:space="preserve"> shows the predicted downlink signal strength, with logging data collected on a mobile handset overlaid. The agreement between the predictions and on-the-ground measurements is excellent, taking into account the gain of the handset.</w:t>
      </w:r>
    </w:p>
    <w:p w14:paraId="7AC5F3D3"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483A5C14" wp14:editId="48E58463">
            <wp:extent cx="4810190" cy="3285641"/>
            <wp:effectExtent l="0" t="0" r="0" b="0"/>
            <wp:docPr id="26" name="Picture 26" descr="A map of a riv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descr="A map of a river&#10;&#10;Description automatically generated"/>
                    <pic:cNvPicPr/>
                  </pic:nvPicPr>
                  <pic:blipFill>
                    <a:blip r:embed="rId68"/>
                    <a:stretch>
                      <a:fillRect/>
                    </a:stretch>
                  </pic:blipFill>
                  <pic:spPr>
                    <a:xfrm>
                      <a:off x="0" y="0"/>
                      <a:ext cx="4816948" cy="3290257"/>
                    </a:xfrm>
                    <a:prstGeom prst="rect">
                      <a:avLst/>
                    </a:prstGeom>
                  </pic:spPr>
                </pic:pic>
              </a:graphicData>
            </a:graphic>
          </wp:inline>
        </w:drawing>
      </w:r>
    </w:p>
    <w:p w14:paraId="1727CFFA" w14:textId="215C26E1" w:rsidR="00E02FD7" w:rsidRPr="009456D8" w:rsidRDefault="00E02FD7" w:rsidP="00E02FD7">
      <w:pPr>
        <w:pStyle w:val="Caption"/>
        <w:rPr>
          <w:rStyle w:val="ECCParagraph"/>
        </w:rPr>
      </w:pPr>
      <w:bookmarkStart w:id="644" w:name="_Ref159360140"/>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18</w:t>
      </w:r>
      <w:r w:rsidRPr="009456D8">
        <w:rPr>
          <w:rStyle w:val="ECCParagraph"/>
        </w:rPr>
        <w:fldChar w:fldCharType="end"/>
      </w:r>
      <w:bookmarkEnd w:id="644"/>
      <w:r w:rsidRPr="009456D8">
        <w:rPr>
          <w:rStyle w:val="ECCParagraph"/>
        </w:rPr>
        <w:t>: Predicted and measured RSRP values for the 5G network</w:t>
      </w:r>
    </w:p>
    <w:p w14:paraId="6D627A11" w14:textId="77777777" w:rsidR="00E02FD7" w:rsidRPr="009456D8" w:rsidRDefault="00E02FD7" w:rsidP="00E02FD7">
      <w:pPr>
        <w:pStyle w:val="ECCAnnexheading4"/>
        <w:rPr>
          <w:rStyle w:val="ECCParagraph"/>
        </w:rPr>
      </w:pPr>
      <w:r w:rsidRPr="009456D8">
        <w:rPr>
          <w:rStyle w:val="ECCParagraph"/>
        </w:rPr>
        <w:t>Observed performance and throughput</w:t>
      </w:r>
    </w:p>
    <w:p w14:paraId="75F1CC9E" w14:textId="77777777" w:rsidR="00E02FD7" w:rsidRPr="009456D8" w:rsidRDefault="00E02FD7" w:rsidP="00E02FD7">
      <w:pPr>
        <w:rPr>
          <w:rStyle w:val="ECCParagraph"/>
        </w:rPr>
      </w:pPr>
      <w:r w:rsidRPr="009456D8">
        <w:rPr>
          <w:rStyle w:val="ECCParagraph"/>
        </w:rPr>
        <w:t>In the days leading up to the Coronation, bonded cellular units started live news contributions. These devices were loaded with two SIM cards for the NPN, but also various SIMs for the public MNOs. The devices worked as expected, evenly splitting the stream bitrate over the public and private networks. However, as the crowds gathered and the public networks became congested, the device adapted to push the majority of the data over the private network.</w:t>
      </w:r>
    </w:p>
    <w:p w14:paraId="5843BFB6"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3B733B36" wp14:editId="7BF40EDB">
            <wp:extent cx="4463006" cy="2294241"/>
            <wp:effectExtent l="0" t="0" r="0" b="0"/>
            <wp:docPr id="27" name="Picture 27"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descr="A screenshot of a computer&#10;&#10;Description automatically generated"/>
                    <pic:cNvPicPr/>
                  </pic:nvPicPr>
                  <pic:blipFill>
                    <a:blip r:embed="rId69"/>
                    <a:stretch>
                      <a:fillRect/>
                    </a:stretch>
                  </pic:blipFill>
                  <pic:spPr>
                    <a:xfrm>
                      <a:off x="0" y="0"/>
                      <a:ext cx="4479701" cy="2302823"/>
                    </a:xfrm>
                    <a:prstGeom prst="rect">
                      <a:avLst/>
                    </a:prstGeom>
                  </pic:spPr>
                </pic:pic>
              </a:graphicData>
            </a:graphic>
          </wp:inline>
        </w:drawing>
      </w:r>
    </w:p>
    <w:p w14:paraId="3A1E7BC4" w14:textId="6FC1797A" w:rsidR="00E02FD7" w:rsidRPr="009456D8" w:rsidRDefault="00E02FD7" w:rsidP="00E02FD7">
      <w:pPr>
        <w:pStyle w:val="Caption"/>
        <w:rPr>
          <w:rStyle w:val="ECCParagraph"/>
        </w:rPr>
      </w:pPr>
      <w:bookmarkStart w:id="645" w:name="_Ref159360296"/>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19</w:t>
      </w:r>
      <w:r w:rsidRPr="009456D8">
        <w:rPr>
          <w:rStyle w:val="ECCParagraph"/>
        </w:rPr>
        <w:fldChar w:fldCharType="end"/>
      </w:r>
      <w:bookmarkEnd w:id="645"/>
      <w:r w:rsidRPr="009456D8">
        <w:rPr>
          <w:rStyle w:val="ECCParagraph"/>
        </w:rPr>
        <w:t>: Monitoring screens from typical bonded cellular equipment</w:t>
      </w:r>
    </w:p>
    <w:p w14:paraId="3E7ECF17" w14:textId="77777777" w:rsidR="00E02FD7" w:rsidRPr="009456D8" w:rsidRDefault="00E02FD7" w:rsidP="00E02FD7">
      <w:pPr>
        <w:rPr>
          <w:rStyle w:val="ECCParagraph"/>
        </w:rPr>
      </w:pPr>
      <w:r w:rsidRPr="009456D8">
        <w:rPr>
          <w:rStyle w:val="ECCParagraph"/>
        </w:rPr>
        <w:lastRenderedPageBreak/>
        <w:t>While low latency was not the design goal for the newsgathering contribution network, one vendor reported a packet round trip time (RTT) of 37 ms from their encoder on The Mall to their data centre located in France; the transit time of 19 ms includes the 5G network (not optimised for latency), fibre backhaul and public internet connectivity and is impressive.</w:t>
      </w:r>
    </w:p>
    <w:p w14:paraId="21DB8ABC" w14:textId="77777777" w:rsidR="00E02FD7" w:rsidRPr="009456D8" w:rsidRDefault="00E02FD7" w:rsidP="00E02FD7">
      <w:pPr>
        <w:rPr>
          <w:rStyle w:val="ECCParagraph"/>
        </w:rPr>
      </w:pPr>
      <w:r w:rsidRPr="009456D8">
        <w:rPr>
          <w:rStyle w:val="ECCParagraph"/>
        </w:rPr>
        <w:t>Users reported uninterrupted handover and continuous bitrate when walking the length of The Mall, with usable coverage found in unexpected and unplanned locations, such as Duke of York Steps and outside Horse Guards. The response from broadcasters was unanimously positive.</w:t>
      </w:r>
    </w:p>
    <w:p w14:paraId="7E661EEB" w14:textId="77777777" w:rsidR="00E02FD7" w:rsidRPr="009456D8" w:rsidRDefault="00E02FD7" w:rsidP="00E02FD7">
      <w:pPr>
        <w:rPr>
          <w:rStyle w:val="ECCParagraph"/>
        </w:rPr>
      </w:pPr>
      <w:r w:rsidRPr="009456D8">
        <w:rPr>
          <w:rStyle w:val="ECCParagraph"/>
        </w:rPr>
        <w:t>Over the course of the week, over 60 devices accessed the NPN.</w:t>
      </w:r>
    </w:p>
    <w:p w14:paraId="2EBD084C" w14:textId="69EA8576" w:rsidR="00E02FD7" w:rsidRPr="009456D8" w:rsidRDefault="00E02FD7" w:rsidP="00E02FD7">
      <w:pPr>
        <w:rPr>
          <w:rStyle w:val="ECCParagraph"/>
        </w:rPr>
      </w:pPr>
      <w:r w:rsidRPr="009456D8">
        <w:rPr>
          <w:rStyle w:val="ECCParagraph"/>
        </w:rPr>
        <w:t>The 5G SA network carried 54.4 GB of uplink video, with the majority being on Friday 5 May and Saturday</w:t>
      </w:r>
      <w:r w:rsidR="002128DA">
        <w:rPr>
          <w:rStyle w:val="ECCParagraph"/>
        </w:rPr>
        <w:t xml:space="preserve"> </w:t>
      </w:r>
      <w:r w:rsidRPr="009456D8">
        <w:rPr>
          <w:rStyle w:val="ECCParagraph"/>
        </w:rPr>
        <w:t xml:space="preserve">6 May. On Coronation Day itself, 24.8 GB of video data were streamed – over 6 hours 50 minutes of continuous video at an average of 8 Mb/s. Since live news contributions typically do not air at the same time across broadcasters, the peak uplink was only 80 Mb/s, well within the capabilities of the network (see </w:t>
      </w:r>
      <w:r w:rsidRPr="009456D8">
        <w:rPr>
          <w:rStyle w:val="ECCParagraph"/>
        </w:rPr>
        <w:fldChar w:fldCharType="begin"/>
      </w:r>
      <w:r w:rsidRPr="009456D8">
        <w:rPr>
          <w:rStyle w:val="ECCParagraph"/>
        </w:rPr>
        <w:instrText xml:space="preserve"> REF _Ref159360368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20</w:t>
      </w:r>
      <w:r w:rsidRPr="009456D8">
        <w:rPr>
          <w:rStyle w:val="ECCParagraph"/>
        </w:rPr>
        <w:fldChar w:fldCharType="end"/>
      </w:r>
      <w:r w:rsidRPr="009456D8">
        <w:rPr>
          <w:rStyle w:val="ECCParagraph"/>
        </w:rPr>
        <w:t>). In addition, over 2.3 GB of downlink (return audio communications and radio contributions) were delivered to devices.</w:t>
      </w:r>
    </w:p>
    <w:p w14:paraId="24F406E1" w14:textId="77777777" w:rsidR="00E02FD7" w:rsidRPr="009456D8" w:rsidRDefault="00E02FD7" w:rsidP="00E02FD7">
      <w:pPr>
        <w:pStyle w:val="ECCFiguregraphcentred"/>
        <w:rPr>
          <w:rStyle w:val="ECCParagraph"/>
        </w:rPr>
      </w:pPr>
      <w:r w:rsidRPr="009456D8">
        <w:rPr>
          <w:rStyle w:val="ECCParagraph"/>
          <w:noProof/>
          <w:lang w:val="de-DE"/>
        </w:rPr>
        <w:drawing>
          <wp:inline distT="0" distB="0" distL="0" distR="0" wp14:anchorId="526E7258" wp14:editId="72256904">
            <wp:extent cx="6120765" cy="2209800"/>
            <wp:effectExtent l="0" t="0" r="0" b="0"/>
            <wp:docPr id="28" name="Picture 28" descr="A graph with green and yellow lin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descr="A graph with green and yellow lines&#10;&#10;Description automatically generated"/>
                    <pic:cNvPicPr/>
                  </pic:nvPicPr>
                  <pic:blipFill>
                    <a:blip r:embed="rId70"/>
                    <a:stretch>
                      <a:fillRect/>
                    </a:stretch>
                  </pic:blipFill>
                  <pic:spPr>
                    <a:xfrm>
                      <a:off x="0" y="0"/>
                      <a:ext cx="6120765" cy="2209800"/>
                    </a:xfrm>
                    <a:prstGeom prst="rect">
                      <a:avLst/>
                    </a:prstGeom>
                  </pic:spPr>
                </pic:pic>
              </a:graphicData>
            </a:graphic>
          </wp:inline>
        </w:drawing>
      </w:r>
    </w:p>
    <w:p w14:paraId="40B8B337" w14:textId="11490E07" w:rsidR="00E02FD7" w:rsidRPr="009456D8" w:rsidRDefault="00E02FD7" w:rsidP="00E02FD7">
      <w:pPr>
        <w:pStyle w:val="Caption"/>
        <w:rPr>
          <w:rStyle w:val="ECCParagraph"/>
        </w:rPr>
      </w:pPr>
      <w:bookmarkStart w:id="646" w:name="_Ref159360368"/>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20</w:t>
      </w:r>
      <w:r w:rsidRPr="009456D8">
        <w:rPr>
          <w:rStyle w:val="ECCParagraph"/>
        </w:rPr>
        <w:fldChar w:fldCharType="end"/>
      </w:r>
      <w:bookmarkEnd w:id="646"/>
      <w:r w:rsidRPr="009456D8">
        <w:rPr>
          <w:rStyle w:val="ECCParagraph"/>
        </w:rPr>
        <w:t>: Network traffic from 5G network to backhaul</w:t>
      </w:r>
    </w:p>
    <w:p w14:paraId="08C017C8" w14:textId="77777777" w:rsidR="00E02FD7" w:rsidRPr="009456D8" w:rsidRDefault="00E02FD7" w:rsidP="00E02FD7">
      <w:pPr>
        <w:rPr>
          <w:rStyle w:val="ECCParagraph"/>
        </w:rPr>
      </w:pPr>
      <w:r w:rsidRPr="009456D8">
        <w:rPr>
          <w:rStyle w:val="ECCParagraph"/>
        </w:rPr>
        <w:t>Testing of the complementary low-latency cell within the media compound resulted in excellent performance. An experimental low latency UHD camera operating at 55 Mb/s (CBR) was attached to the network using a handset configured as a USB connected 5G modem with HD return video. A novel core was used with dynamic on-the-fly QoS reconfiguration using the Network Exposure Function to alter bearers and priority on a per SIM basis.</w:t>
      </w:r>
    </w:p>
    <w:p w14:paraId="4C5CFC1E" w14:textId="77777777" w:rsidR="00E02FD7" w:rsidRPr="009456D8" w:rsidRDefault="00E02FD7" w:rsidP="00E02FD7">
      <w:pPr>
        <w:rPr>
          <w:rStyle w:val="ECCParagraph"/>
        </w:rPr>
      </w:pPr>
      <w:r w:rsidRPr="009456D8">
        <w:rPr>
          <w:rStyle w:val="ECCParagraph"/>
        </w:rPr>
        <w:t>The collocation of antennas for networks running different TDD configurations led to poor performance of the low-latency cell in front of the Palace which was affecting handover with cell 2. The decision was taken to match the 2:7 TDD structure and GPS lock the two networks. The cell performed as expected, providing an additional 160 Mb/s connectivity for low-latency devices, including a BBC R&amp;D prototype. The increased network latency and jitter required increased data buffers to facilitate stable performance, with the UHD camera reporting a glass-to-glass latency of 115 ms.</w:t>
      </w:r>
    </w:p>
    <w:p w14:paraId="2640E809" w14:textId="77777777" w:rsidR="00E02FD7" w:rsidRPr="009456D8" w:rsidRDefault="00E02FD7" w:rsidP="00E02FD7">
      <w:pPr>
        <w:pStyle w:val="ECCAnnexheading3"/>
        <w:rPr>
          <w:rStyle w:val="ECCParagraph"/>
        </w:rPr>
      </w:pPr>
      <w:bookmarkStart w:id="647" w:name="_Toc160181118"/>
      <w:r w:rsidRPr="009456D8">
        <w:rPr>
          <w:rStyle w:val="ECCParagraph"/>
        </w:rPr>
        <w:t>Conclusions</w:t>
      </w:r>
      <w:bookmarkEnd w:id="647"/>
    </w:p>
    <w:p w14:paraId="231272A5" w14:textId="20C67AF6" w:rsidR="00E02FD7" w:rsidRPr="009456D8" w:rsidRDefault="00E02FD7" w:rsidP="00E02FD7">
      <w:pPr>
        <w:rPr>
          <w:rStyle w:val="ECCParagraph"/>
        </w:rPr>
      </w:pPr>
      <w:r w:rsidRPr="009456D8">
        <w:rPr>
          <w:rStyle w:val="ECCParagraph"/>
        </w:rPr>
        <w:t xml:space="preserve">A 5G NPN was successfully deployed for the Coronation of King Charles III. The network was used to support news teams sending 1080i and 1080p streams from The Mall at bitrates in the range 6-12 Mb/s, typically using H.265 compression. Radio spectrum around 3.9 GHz was used in two 40 MHz channels to implement a multicell network covering the procession route of 1 km. Over 20 broadcast camera crews successfully shared this network and reported stable performance. The reported experience was positive, and the network allowed for the delivery of live content that could not have otherwise been broadcast. The sharing of a single non-public network to support a number of international broadcast contributions is considered a very efficient use of radio </w:t>
      </w:r>
      <w:r w:rsidRPr="009456D8">
        <w:rPr>
          <w:rStyle w:val="ECCParagraph"/>
        </w:rPr>
        <w:lastRenderedPageBreak/>
        <w:t>spectrum, particularly for a major national event where other PMSE spectrum was fully utilised for the main event coverage.</w:t>
      </w:r>
    </w:p>
    <w:p w14:paraId="15C4E176" w14:textId="77777777" w:rsidR="00E02FD7" w:rsidRPr="009456D8" w:rsidRDefault="00E02FD7" w:rsidP="00E02FD7">
      <w:pPr>
        <w:rPr>
          <w:rStyle w:val="ECCParagraph"/>
        </w:rPr>
      </w:pPr>
      <w:r w:rsidRPr="009456D8">
        <w:rPr>
          <w:rStyle w:val="ECCParagraph"/>
        </w:rPr>
        <w:t>This trial of 5G NPN technology in standalone mode demonstrates a useful application of the Shared Licence Access scheme developed by Ofcom. Modems that can access the 5G n77 band are readily available and vendor equipment using Software Defined Radios running on commodity computers provide cost effective infrastructure.</w:t>
      </w:r>
    </w:p>
    <w:p w14:paraId="3D0A2437" w14:textId="77777777" w:rsidR="00E02FD7" w:rsidRPr="009456D8" w:rsidRDefault="00E02FD7" w:rsidP="00E02FD7">
      <w:pPr>
        <w:rPr>
          <w:rStyle w:val="ECCParagraph"/>
        </w:rPr>
      </w:pPr>
      <w:r w:rsidRPr="009456D8">
        <w:rPr>
          <w:rStyle w:val="ECCParagraph"/>
        </w:rPr>
        <w:t>The 5G standalone network technology is relatively new and has not been widely deployed by Mobile Network Operators (MNOs). Some issues with modem attachment delays were encountered, which appear to depend upon the firmware release used by the modem vendor. The cell handover characteristics of mobile are generally inferior to existing COFDM diversity receiver installs using maximum ratio combining but are fine for News feeds and will improve as the technology develops. Modems operation in MIMO is not yet available and early implementations do not appear to be sufficiently stable to support video streaming. Enhancements to the implementations are anticipated to address these short comings and further improve spectrum efficiency.</w:t>
      </w:r>
    </w:p>
    <w:p w14:paraId="2193E230" w14:textId="491C1C3C" w:rsidR="00A209C3" w:rsidRPr="009456D8" w:rsidRDefault="00E02FD7" w:rsidP="00E02FD7">
      <w:pPr>
        <w:rPr>
          <w:rStyle w:val="ECCParagraph"/>
        </w:rPr>
      </w:pPr>
      <w:r w:rsidRPr="009456D8">
        <w:rPr>
          <w:rStyle w:val="ECCParagraph"/>
        </w:rPr>
        <w:t>As 5G develops further, it is anticipated that the PMSE use case will continue to expand, limited only by achieving timely access to suitable spectrum, particularly in 3.8-4.2 GHz. This will facilitate the transition from traditional broadcast technology to IP operation supported by cloud services.</w:t>
      </w:r>
    </w:p>
    <w:p w14:paraId="038BCE76" w14:textId="3804E242" w:rsidR="008A54FC" w:rsidRPr="00FF6F2A" w:rsidRDefault="008A54FC" w:rsidP="00FF6F2A">
      <w:pPr>
        <w:pStyle w:val="ECCAnnexheading1"/>
        <w:rPr>
          <w:rStyle w:val="ECCParagraph"/>
        </w:rPr>
      </w:pPr>
      <w:bookmarkStart w:id="648" w:name="_Toc160031523"/>
      <w:bookmarkStart w:id="649" w:name="_Toc160181119"/>
      <w:bookmarkStart w:id="650" w:name="_Toc172791771"/>
      <w:r w:rsidRPr="00FF6F2A">
        <w:rPr>
          <w:rStyle w:val="ECCParagraph"/>
        </w:rPr>
        <w:lastRenderedPageBreak/>
        <w:t xml:space="preserve">List of </w:t>
      </w:r>
      <w:r w:rsidR="00C72D9E" w:rsidRPr="00FF6F2A">
        <w:rPr>
          <w:rStyle w:val="ECCParagraph"/>
        </w:rPr>
        <w:t>R</w:t>
      </w:r>
      <w:r w:rsidRPr="00FF6F2A">
        <w:rPr>
          <w:rStyle w:val="ECCParagraph"/>
        </w:rPr>
        <w:t>eference</w:t>
      </w:r>
      <w:bookmarkEnd w:id="624"/>
      <w:bookmarkEnd w:id="625"/>
      <w:bookmarkEnd w:id="626"/>
      <w:bookmarkEnd w:id="627"/>
      <w:bookmarkEnd w:id="628"/>
      <w:bookmarkEnd w:id="629"/>
      <w:bookmarkEnd w:id="630"/>
      <w:bookmarkEnd w:id="631"/>
      <w:r w:rsidR="00125845" w:rsidRPr="00FF6F2A">
        <w:rPr>
          <w:rStyle w:val="ECCParagraph"/>
        </w:rPr>
        <w:t>s</w:t>
      </w:r>
      <w:bookmarkEnd w:id="648"/>
      <w:bookmarkEnd w:id="649"/>
      <w:bookmarkEnd w:id="650"/>
    </w:p>
    <w:bookmarkStart w:id="651" w:name="_Ref166676201"/>
    <w:bookmarkStart w:id="652" w:name="_Ref156049297"/>
    <w:bookmarkStart w:id="653" w:name="_Ref160177968"/>
    <w:p w14:paraId="553D1B08" w14:textId="04BFD278" w:rsidR="00084A68" w:rsidRPr="004624EA" w:rsidRDefault="00F76AC3" w:rsidP="00DB478D">
      <w:pPr>
        <w:pStyle w:val="ECCReference"/>
        <w:spacing w:before="60" w:after="60"/>
        <w:rPr>
          <w:rStyle w:val="ECCParagraph"/>
        </w:rPr>
      </w:pPr>
      <w:r>
        <w:fldChar w:fldCharType="begin"/>
      </w:r>
      <w:r>
        <w:instrText>HYPERLINK "https://docdb.cept.org/document/28630"</w:instrText>
      </w:r>
      <w:r>
        <w:fldChar w:fldCharType="separate"/>
      </w:r>
      <w:r>
        <w:rPr>
          <w:rStyle w:val="Hyperlink"/>
        </w:rPr>
        <w:t>ECC Report 362</w:t>
      </w:r>
      <w:r>
        <w:fldChar w:fldCharType="end"/>
      </w:r>
      <w:r w:rsidR="005205B9" w:rsidRPr="004624EA">
        <w:rPr>
          <w:rStyle w:val="ECCParagraph"/>
        </w:rPr>
        <w:t>: “Compatibility between mobile or fixed communications networks (MFCN) operating in 3400-3800 MHz and wireless broadband systems in low/medium power (WBB LMP) operating in the frequency band 3800-4200 MHz with Radio Altimeters (RA) operating in 4200-4400 MHz”</w:t>
      </w:r>
      <w:bookmarkEnd w:id="651"/>
    </w:p>
    <w:bookmarkStart w:id="654" w:name="_Ref166678894"/>
    <w:p w14:paraId="384415CB" w14:textId="4CC3AAF4" w:rsidR="005C675B" w:rsidRPr="004624EA" w:rsidRDefault="000C380D" w:rsidP="00DB478D">
      <w:pPr>
        <w:pStyle w:val="ECCReference"/>
        <w:spacing w:before="60" w:after="60"/>
        <w:rPr>
          <w:rStyle w:val="ECCParagraph"/>
        </w:rPr>
      </w:pPr>
      <w:r>
        <w:rPr>
          <w:rStyle w:val="ECCParagraph"/>
        </w:rPr>
        <w:fldChar w:fldCharType="begin"/>
      </w:r>
      <w:r>
        <w:rPr>
          <w:rStyle w:val="ECCParagraph"/>
        </w:rPr>
        <w:instrText>HYPERLINK "https://docdb.cept.org/document/15492"</w:instrText>
      </w:r>
      <w:r>
        <w:rPr>
          <w:rStyle w:val="ECCParagraph"/>
        </w:rPr>
      </w:r>
      <w:r>
        <w:rPr>
          <w:rStyle w:val="ECCParagraph"/>
        </w:rPr>
        <w:fldChar w:fldCharType="separate"/>
      </w:r>
      <w:r>
        <w:rPr>
          <w:rStyle w:val="Hyperlink"/>
        </w:rPr>
        <w:t>ECC Recommendation (20)03</w:t>
      </w:r>
      <w:r>
        <w:rPr>
          <w:rStyle w:val="ECCParagraph"/>
        </w:rPr>
        <w:fldChar w:fldCharType="end"/>
      </w:r>
      <w:r w:rsidR="00531CF4" w:rsidRPr="004624EA">
        <w:rPr>
          <w:rStyle w:val="ECCParagraph"/>
        </w:rPr>
        <w:t>: "Frame structures to facilitate cross-border coordination of TDD MFCN in the frequency band 3400-3800 MHz" approved October 2020</w:t>
      </w:r>
      <w:bookmarkEnd w:id="652"/>
      <w:bookmarkEnd w:id="653"/>
      <w:bookmarkEnd w:id="654"/>
    </w:p>
    <w:bookmarkStart w:id="655" w:name="_Ref111467489"/>
    <w:p w14:paraId="56FD2C48" w14:textId="06E687ED" w:rsidR="00B32CF5" w:rsidRPr="004624EA" w:rsidRDefault="000C380D" w:rsidP="00DB478D">
      <w:pPr>
        <w:pStyle w:val="ECCReference"/>
        <w:spacing w:before="60" w:after="60"/>
        <w:rPr>
          <w:rStyle w:val="ECCParagraph"/>
        </w:rPr>
      </w:pPr>
      <w:r>
        <w:fldChar w:fldCharType="begin"/>
      </w:r>
      <w:r>
        <w:instrText>HYPERLINK "https://docdb.cept.org/document/593"</w:instrText>
      </w:r>
      <w:r>
        <w:fldChar w:fldCharType="separate"/>
      </w:r>
      <w:r>
        <w:rPr>
          <w:rStyle w:val="Hyperlink"/>
        </w:rPr>
        <w:t>ERC Report 025</w:t>
      </w:r>
      <w:r>
        <w:fldChar w:fldCharType="end"/>
      </w:r>
      <w:r>
        <w:t>: "</w:t>
      </w:r>
      <w:r w:rsidRPr="000B66E8">
        <w:t>The European table of frequency allocations and applications in the frequency range 8.3 kHz to 3000 GHz</w:t>
      </w:r>
      <w:r>
        <w:t>"</w:t>
      </w:r>
      <w:bookmarkEnd w:id="655"/>
      <w:r>
        <w:t>, approved June 1994, latest</w:t>
      </w:r>
      <w:r w:rsidDel="000C380D">
        <w:t xml:space="preserve"> </w:t>
      </w:r>
      <w:r>
        <w:t>editorial update March 2024</w:t>
      </w:r>
    </w:p>
    <w:bookmarkStart w:id="656" w:name="_Ref164764429"/>
    <w:bookmarkStart w:id="657" w:name="_Ref166679271"/>
    <w:p w14:paraId="36D0451F" w14:textId="5107B516" w:rsidR="00956987" w:rsidRPr="004624EA" w:rsidRDefault="000C380D" w:rsidP="00DB478D">
      <w:pPr>
        <w:pStyle w:val="ECCReference"/>
        <w:spacing w:before="60" w:after="60"/>
        <w:rPr>
          <w:rStyle w:val="ECCParagraph"/>
        </w:rPr>
      </w:pPr>
      <w:r>
        <w:rPr>
          <w:rStyle w:val="ECCParagraph"/>
        </w:rPr>
        <w:fldChar w:fldCharType="begin"/>
      </w:r>
      <w:r>
        <w:rPr>
          <w:rStyle w:val="ECCParagraph"/>
        </w:rPr>
        <w:instrText>HYPERLINK "https://docdb.cept.org/document/433"</w:instrText>
      </w:r>
      <w:r>
        <w:rPr>
          <w:rStyle w:val="ECCParagraph"/>
        </w:rPr>
      </w:r>
      <w:r>
        <w:rPr>
          <w:rStyle w:val="ECCParagraph"/>
        </w:rPr>
        <w:fldChar w:fldCharType="separate"/>
      </w:r>
      <w:r>
        <w:rPr>
          <w:rStyle w:val="Hyperlink"/>
        </w:rPr>
        <w:t>ECC Decision (11)06</w:t>
      </w:r>
      <w:r>
        <w:rPr>
          <w:rStyle w:val="ECCParagraph"/>
        </w:rPr>
        <w:fldChar w:fldCharType="end"/>
      </w:r>
      <w:bookmarkEnd w:id="656"/>
      <w:r w:rsidR="00956987" w:rsidRPr="004624EA">
        <w:rPr>
          <w:rStyle w:val="ECCParagraph"/>
        </w:rPr>
        <w:t xml:space="preserve">: "Harmonised frequency arrangements and least restrictive technical conditions (LRTC) for mobile/fixed communications networks (MFCN) operating in the band 3400-3800 MHz", approved </w:t>
      </w:r>
      <w:r w:rsidRPr="000C380D">
        <w:rPr>
          <w:rStyle w:val="ECCParagraph"/>
        </w:rPr>
        <w:t>December 2011</w:t>
      </w:r>
      <w:r>
        <w:rPr>
          <w:rStyle w:val="ECCParagraph"/>
        </w:rPr>
        <w:t xml:space="preserve">, </w:t>
      </w:r>
      <w:r w:rsidRPr="000C380D">
        <w:rPr>
          <w:rStyle w:val="ECCParagraph"/>
        </w:rPr>
        <w:t>latest amended October 2018</w:t>
      </w:r>
      <w:bookmarkEnd w:id="657"/>
    </w:p>
    <w:bookmarkStart w:id="658" w:name="_Ref156049478"/>
    <w:p w14:paraId="577C07FC" w14:textId="76D514DC" w:rsidR="007D25DD" w:rsidRPr="004624EA" w:rsidRDefault="000C380D" w:rsidP="00DB478D">
      <w:pPr>
        <w:pStyle w:val="ECCReference"/>
        <w:spacing w:before="60" w:after="60"/>
        <w:rPr>
          <w:rStyle w:val="ECCParagraph"/>
        </w:rPr>
      </w:pPr>
      <w:r w:rsidRPr="000C380D">
        <w:fldChar w:fldCharType="begin"/>
      </w:r>
      <w:r>
        <w:instrText>HYPERLINK "https://docdb.cept.org/document/821"</w:instrText>
      </w:r>
      <w:r w:rsidRPr="000C380D">
        <w:fldChar w:fldCharType="separate"/>
      </w:r>
      <w:r>
        <w:rPr>
          <w:rStyle w:val="Hyperlink"/>
        </w:rPr>
        <w:t>ERC Recommendation 12-08</w:t>
      </w:r>
      <w:r w:rsidRPr="000C380D">
        <w:fldChar w:fldCharType="end"/>
      </w:r>
      <w:r w:rsidR="00531CF4" w:rsidRPr="004624EA">
        <w:rPr>
          <w:rStyle w:val="ECCParagraph"/>
        </w:rPr>
        <w:t xml:space="preserve">: "Harmonised radio frequency channel arrangements and block allocations for low, medium and high capacity systems in the band 3600 MHz to 4200 MHz" </w:t>
      </w:r>
      <w:r w:rsidR="00CE75A7" w:rsidRPr="004624EA">
        <w:rPr>
          <w:rStyle w:val="ECCParagraph"/>
        </w:rPr>
        <w:t>approved 1997, revised on 14 May 1998</w:t>
      </w:r>
      <w:bookmarkEnd w:id="658"/>
      <w:r w:rsidR="00E308E9" w:rsidRPr="004624EA">
        <w:rPr>
          <w:rStyle w:val="ECCParagraph"/>
        </w:rPr>
        <w:t>, latest amended May 2024</w:t>
      </w:r>
    </w:p>
    <w:bookmarkStart w:id="659" w:name="_Ref156049600"/>
    <w:p w14:paraId="0948EEB3" w14:textId="5CB3184E" w:rsidR="007D25DD" w:rsidRPr="004624EA" w:rsidRDefault="00CE75A7" w:rsidP="00DB478D">
      <w:pPr>
        <w:pStyle w:val="ECCReference"/>
        <w:spacing w:before="60" w:after="60"/>
        <w:rPr>
          <w:rStyle w:val="ECCParagraph"/>
        </w:rPr>
      </w:pPr>
      <w:r w:rsidRPr="004624EA">
        <w:rPr>
          <w:rStyle w:val="ECCParagraph"/>
        </w:rPr>
        <w:fldChar w:fldCharType="begin"/>
      </w:r>
      <w:r w:rsidRPr="004624EA">
        <w:rPr>
          <w:rStyle w:val="ECCParagraph"/>
        </w:rPr>
        <w:instrText>HYPERLINK "https://www.itu.int/rec/R-REC-F.382/en"</w:instrText>
      </w:r>
      <w:r w:rsidRPr="004624EA">
        <w:rPr>
          <w:rStyle w:val="ECCParagraph"/>
        </w:rPr>
      </w:r>
      <w:r w:rsidRPr="004624EA">
        <w:rPr>
          <w:rStyle w:val="ECCParagraph"/>
        </w:rPr>
        <w:fldChar w:fldCharType="separate"/>
      </w:r>
      <w:r w:rsidRPr="004624EA">
        <w:rPr>
          <w:rStyle w:val="ECCParagraph"/>
        </w:rPr>
        <w:t>Recommendation ITU-R F.382</w:t>
      </w:r>
      <w:r w:rsidRPr="004624EA">
        <w:rPr>
          <w:rStyle w:val="ECCParagraph"/>
        </w:rPr>
        <w:fldChar w:fldCharType="end"/>
      </w:r>
      <w:r w:rsidRPr="004624EA">
        <w:rPr>
          <w:rStyle w:val="ECCParagraph"/>
        </w:rPr>
        <w:t>: "Radio-frequency channel arrangements for fixed wireless systems operating in the 2 and 4 GHz bands"</w:t>
      </w:r>
      <w:bookmarkEnd w:id="659"/>
    </w:p>
    <w:bookmarkStart w:id="660" w:name="_Ref156049809"/>
    <w:bookmarkStart w:id="661" w:name="_Ref156049665"/>
    <w:p w14:paraId="2A14E071" w14:textId="53A4D9D2" w:rsidR="00204934" w:rsidRPr="004624EA" w:rsidRDefault="00204934" w:rsidP="00DB478D">
      <w:pPr>
        <w:pStyle w:val="ECCReference"/>
        <w:spacing w:before="60" w:after="60"/>
        <w:rPr>
          <w:rStyle w:val="ECCParagraph"/>
        </w:rPr>
      </w:pPr>
      <w:r w:rsidRPr="004624EA">
        <w:rPr>
          <w:rStyle w:val="ECCParagraph"/>
        </w:rPr>
        <w:fldChar w:fldCharType="begin"/>
      </w:r>
      <w:r w:rsidRPr="004624EA">
        <w:rPr>
          <w:rStyle w:val="ECCParagraph"/>
        </w:rPr>
        <w:instrText>HYPERLINK "https://www.itu.int/pub/R-REP-RA.2507"</w:instrText>
      </w:r>
      <w:r w:rsidRPr="004624EA">
        <w:rPr>
          <w:rStyle w:val="ECCParagraph"/>
        </w:rPr>
      </w:r>
      <w:r w:rsidRPr="004624EA">
        <w:rPr>
          <w:rStyle w:val="ECCParagraph"/>
        </w:rPr>
        <w:fldChar w:fldCharType="separate"/>
      </w:r>
      <w:r w:rsidRPr="004624EA">
        <w:rPr>
          <w:rStyle w:val="ECCParagraph"/>
        </w:rPr>
        <w:t>Report ITU-R RA.2507</w:t>
      </w:r>
      <w:r w:rsidRPr="004624EA">
        <w:rPr>
          <w:rStyle w:val="ECCParagraph"/>
        </w:rPr>
        <w:fldChar w:fldCharType="end"/>
      </w:r>
      <w:r w:rsidRPr="004624EA">
        <w:rPr>
          <w:rStyle w:val="ECCParagraph"/>
        </w:rPr>
        <w:t>: "Technical and operational characteristics of the existing and planned Geodetic Very Long Baseline Interferometry"</w:t>
      </w:r>
      <w:bookmarkEnd w:id="660"/>
    </w:p>
    <w:p w14:paraId="1AC97BF6" w14:textId="565EF40C" w:rsidR="00BA38AC" w:rsidRPr="004624EA" w:rsidRDefault="00BA38AC" w:rsidP="00DB478D">
      <w:pPr>
        <w:pStyle w:val="ECCReference"/>
        <w:spacing w:before="60" w:after="60"/>
        <w:rPr>
          <w:rStyle w:val="ECCParagraph"/>
        </w:rPr>
      </w:pPr>
      <w:bookmarkStart w:id="662" w:name="_Ref166680023"/>
      <w:r w:rsidRPr="004624EA">
        <w:rPr>
          <w:rStyle w:val="ECCParagraph"/>
        </w:rPr>
        <w:t>Commission Implementing Decision (EU) 2019/235 of 24 January 2019 on amending Decision 2008/411/EC as regards an update of relevant technical conditions applicable to the 3400-3800 MHz frequency band</w:t>
      </w:r>
      <w:bookmarkEnd w:id="662"/>
    </w:p>
    <w:bookmarkStart w:id="663" w:name="_Ref166830974"/>
    <w:p w14:paraId="3972F956" w14:textId="22AA3846" w:rsidR="00A57BC8" w:rsidRPr="004624EA" w:rsidRDefault="000C380D" w:rsidP="00DB478D">
      <w:pPr>
        <w:pStyle w:val="ECCReference"/>
        <w:spacing w:before="60" w:after="60"/>
        <w:rPr>
          <w:rStyle w:val="ECCParagraph"/>
        </w:rPr>
      </w:pPr>
      <w:r w:rsidRPr="000C380D">
        <w:fldChar w:fldCharType="begin"/>
      </w:r>
      <w:r>
        <w:instrText>HYPERLINK "https://docdb.cept.org/document/939"</w:instrText>
      </w:r>
      <w:r w:rsidRPr="000C380D">
        <w:fldChar w:fldCharType="separate"/>
      </w:r>
      <w:r>
        <w:rPr>
          <w:rStyle w:val="Hyperlink"/>
        </w:rPr>
        <w:t>ECO Report 03</w:t>
      </w:r>
      <w:r w:rsidRPr="000C380D">
        <w:fldChar w:fldCharType="end"/>
      </w:r>
      <w:r w:rsidR="00A57BC8" w:rsidRPr="004624EA">
        <w:rPr>
          <w:rStyle w:val="ECCParagraph"/>
        </w:rPr>
        <w:t xml:space="preserve">: "The Licensing of "Mobile Bands" in CEPT", </w:t>
      </w:r>
      <w:r>
        <w:rPr>
          <w:rStyle w:val="ECCParagraph"/>
        </w:rPr>
        <w:t xml:space="preserve">version of </w:t>
      </w:r>
      <w:r w:rsidR="00A57BC8" w:rsidRPr="004624EA">
        <w:rPr>
          <w:rStyle w:val="ECCParagraph"/>
        </w:rPr>
        <w:t>19 February 2024</w:t>
      </w:r>
      <w:bookmarkEnd w:id="663"/>
    </w:p>
    <w:p w14:paraId="6EE85716" w14:textId="20D43494" w:rsidR="00A57BC8" w:rsidRPr="004624EA" w:rsidRDefault="00A57BC8" w:rsidP="00DB478D">
      <w:pPr>
        <w:pStyle w:val="ECCReference"/>
        <w:spacing w:before="60" w:after="60"/>
        <w:rPr>
          <w:rStyle w:val="ECCParagraph"/>
        </w:rPr>
      </w:pPr>
      <w:bookmarkStart w:id="664" w:name="_Ref166831073"/>
      <w:r w:rsidRPr="004624EA">
        <w:rPr>
          <w:rStyle w:val="ECCParagraph"/>
        </w:rPr>
        <w:t>EU 5G Observatory Report</w:t>
      </w:r>
      <w:bookmarkEnd w:id="664"/>
      <w:r w:rsidR="00343355" w:rsidRPr="004624EA">
        <w:rPr>
          <w:rStyle w:val="ECCParagraph"/>
        </w:rPr>
        <w:t xml:space="preserve">, </w:t>
      </w:r>
      <w:hyperlink r:id="rId71" w:history="1">
        <w:r w:rsidR="00343355" w:rsidRPr="004624EA">
          <w:rPr>
            <w:rStyle w:val="ECCParagraph"/>
          </w:rPr>
          <w:t>https://5gobservatory.eu/report-19-october-2023</w:t>
        </w:r>
      </w:hyperlink>
    </w:p>
    <w:bookmarkStart w:id="665" w:name="_Ref156051466"/>
    <w:p w14:paraId="6056B6D4" w14:textId="418B4A77" w:rsidR="00920F6D" w:rsidRPr="004624EA" w:rsidRDefault="00920F6D" w:rsidP="00DB478D">
      <w:pPr>
        <w:pStyle w:val="ECCReference"/>
        <w:spacing w:before="60" w:after="60"/>
        <w:rPr>
          <w:rStyle w:val="ECCParagraph"/>
        </w:rPr>
      </w:pPr>
      <w:r w:rsidRPr="004624EA">
        <w:rPr>
          <w:rStyle w:val="ECCParagraph"/>
        </w:rPr>
        <w:fldChar w:fldCharType="begin"/>
      </w:r>
      <w:r w:rsidRPr="004624EA">
        <w:rPr>
          <w:rStyle w:val="ECCParagraph"/>
        </w:rPr>
        <w:instrText>HYPERLINK "https://www.itu.int/pub/R-REP-M.2039"</w:instrText>
      </w:r>
      <w:r w:rsidRPr="004624EA">
        <w:rPr>
          <w:rStyle w:val="ECCParagraph"/>
        </w:rPr>
      </w:r>
      <w:r w:rsidRPr="004624EA">
        <w:rPr>
          <w:rStyle w:val="ECCParagraph"/>
        </w:rPr>
        <w:fldChar w:fldCharType="separate"/>
      </w:r>
      <w:r w:rsidRPr="004624EA">
        <w:rPr>
          <w:rStyle w:val="ECCParagraph"/>
        </w:rPr>
        <w:t>Report ITU-R M.2039</w:t>
      </w:r>
      <w:r w:rsidRPr="004624EA">
        <w:rPr>
          <w:rStyle w:val="ECCParagraph"/>
        </w:rPr>
        <w:fldChar w:fldCharType="end"/>
      </w:r>
      <w:r w:rsidRPr="004624EA">
        <w:rPr>
          <w:rStyle w:val="ECCParagraph"/>
        </w:rPr>
        <w:t>: "Characteristics of terrestrial IMT-2000 systems for frequency sharing/interference analyses"</w:t>
      </w:r>
      <w:bookmarkEnd w:id="665"/>
    </w:p>
    <w:bookmarkStart w:id="666" w:name="_Ref156051842"/>
    <w:p w14:paraId="49CD8281" w14:textId="7FC3E874" w:rsidR="00A87AE6" w:rsidRPr="004624EA" w:rsidRDefault="00A87AE6" w:rsidP="00DB478D">
      <w:pPr>
        <w:pStyle w:val="ECCReference"/>
        <w:spacing w:before="60" w:after="60"/>
        <w:rPr>
          <w:rStyle w:val="ECCParagraph"/>
        </w:rPr>
      </w:pPr>
      <w:r w:rsidRPr="004624EA">
        <w:rPr>
          <w:rStyle w:val="ECCParagraph"/>
        </w:rPr>
        <w:fldChar w:fldCharType="begin"/>
      </w:r>
      <w:r w:rsidRPr="004624EA">
        <w:rPr>
          <w:rStyle w:val="ECCParagraph"/>
        </w:rPr>
        <w:instrText>HYPERLINK "https://www.etsi.org/deliver/etsi_ts/103600_103699/10363602/01.04.01_60/ts_10363602v010401p.pdf"</w:instrText>
      </w:r>
      <w:r w:rsidRPr="004624EA">
        <w:rPr>
          <w:rStyle w:val="ECCParagraph"/>
        </w:rPr>
      </w:r>
      <w:r w:rsidRPr="004624EA">
        <w:rPr>
          <w:rStyle w:val="ECCParagraph"/>
        </w:rPr>
        <w:fldChar w:fldCharType="separate"/>
      </w:r>
      <w:r w:rsidRPr="004624EA">
        <w:rPr>
          <w:rStyle w:val="ECCParagraph"/>
        </w:rPr>
        <w:t>ETSI TS 103 636-2</w:t>
      </w:r>
      <w:r w:rsidRPr="004624EA">
        <w:rPr>
          <w:rStyle w:val="ECCParagraph"/>
        </w:rPr>
        <w:fldChar w:fldCharType="end"/>
      </w:r>
      <w:r w:rsidRPr="004624EA">
        <w:rPr>
          <w:rStyle w:val="ECCParagraph"/>
        </w:rPr>
        <w:t xml:space="preserve"> (V1.4.1, 2023-01): "DECT-2020 New Radio (NR); Part 2: Radio reception and transmission requirements; Release 1"</w:t>
      </w:r>
      <w:bookmarkEnd w:id="661"/>
      <w:bookmarkEnd w:id="666"/>
    </w:p>
    <w:p w14:paraId="29D24307" w14:textId="03D15197" w:rsidR="00634C07" w:rsidRPr="004624EA" w:rsidRDefault="00634C07" w:rsidP="00DB478D">
      <w:pPr>
        <w:pStyle w:val="ECCReference"/>
        <w:spacing w:before="60" w:after="60"/>
        <w:rPr>
          <w:rStyle w:val="ECCParagraph"/>
        </w:rPr>
      </w:pPr>
      <w:bookmarkStart w:id="667" w:name="_Ref160713841"/>
      <w:r w:rsidRPr="004624EA">
        <w:rPr>
          <w:rStyle w:val="ECCParagraph"/>
        </w:rPr>
        <w:t>ETSI TR 103 943 V1.1.1 (2024-01</w:t>
      </w:r>
      <w:bookmarkEnd w:id="667"/>
      <w:r w:rsidR="0060193F" w:rsidRPr="004624EA">
        <w:rPr>
          <w:rStyle w:val="ECCParagraph"/>
        </w:rPr>
        <w:t>):</w:t>
      </w:r>
      <w:r w:rsidR="00970C96" w:rsidRPr="004624EA">
        <w:rPr>
          <w:rStyle w:val="ECCParagraph"/>
        </w:rPr>
        <w:t xml:space="preserve"> “System Reference document (SRdoc); DECT-2020 NR technology operating in frequency bands below 6 GHz”</w:t>
      </w:r>
    </w:p>
    <w:p w14:paraId="72CDE266" w14:textId="16844C83" w:rsidR="00FD6E3B" w:rsidRPr="004624EA" w:rsidRDefault="0021256B" w:rsidP="00DB478D">
      <w:pPr>
        <w:pStyle w:val="ECCReference"/>
        <w:spacing w:before="60" w:after="60"/>
        <w:rPr>
          <w:rStyle w:val="ECCParagraph"/>
        </w:rPr>
      </w:pPr>
      <w:bookmarkStart w:id="668" w:name="_Ref160714413"/>
      <w:bookmarkStart w:id="669" w:name="_Ref161929491"/>
      <w:r w:rsidRPr="004624EA">
        <w:rPr>
          <w:rStyle w:val="ECCParagraph"/>
        </w:rPr>
        <w:t xml:space="preserve">Recommendation </w:t>
      </w:r>
      <w:r w:rsidR="00FD6E3B" w:rsidRPr="004624EA">
        <w:rPr>
          <w:rStyle w:val="ECCParagraph"/>
        </w:rPr>
        <w:t>ITU-R P.2108</w:t>
      </w:r>
      <w:bookmarkEnd w:id="668"/>
      <w:r w:rsidR="00ED6FBE" w:rsidRPr="004624EA">
        <w:rPr>
          <w:rStyle w:val="ECCParagraph"/>
        </w:rPr>
        <w:t>: “Prediction of clutter loss”</w:t>
      </w:r>
      <w:bookmarkEnd w:id="669"/>
    </w:p>
    <w:p w14:paraId="3092868B" w14:textId="0A169FF4" w:rsidR="00FD6E3B" w:rsidRPr="004624EA" w:rsidRDefault="00D71A5B" w:rsidP="00DB478D">
      <w:pPr>
        <w:pStyle w:val="ECCReference"/>
        <w:spacing w:before="60" w:after="60"/>
        <w:rPr>
          <w:rStyle w:val="ECCParagraph"/>
        </w:rPr>
      </w:pPr>
      <w:bookmarkStart w:id="670" w:name="_Ref160714626"/>
      <w:r w:rsidRPr="004624EA">
        <w:rPr>
          <w:rStyle w:val="ECCParagraph"/>
        </w:rPr>
        <w:t xml:space="preserve">Recommendation </w:t>
      </w:r>
      <w:r w:rsidR="00FD6E3B" w:rsidRPr="004624EA">
        <w:rPr>
          <w:rStyle w:val="ECCParagraph"/>
        </w:rPr>
        <w:t>ITU-R P.1546</w:t>
      </w:r>
      <w:bookmarkEnd w:id="670"/>
      <w:r w:rsidR="009E2D1F" w:rsidRPr="004624EA">
        <w:rPr>
          <w:rStyle w:val="ECCParagraph"/>
        </w:rPr>
        <w:t>: “Method for point-to-area predictions for terrestrial services in the frequency range 30 MHz to 4 000 MHz”</w:t>
      </w:r>
    </w:p>
    <w:p w14:paraId="6797A76E" w14:textId="2782F975" w:rsidR="00FD6E3B" w:rsidRPr="004624EA" w:rsidRDefault="00D71A5B" w:rsidP="00DB478D">
      <w:pPr>
        <w:pStyle w:val="ECCReference"/>
        <w:spacing w:before="60" w:after="60"/>
        <w:rPr>
          <w:rStyle w:val="ECCParagraph"/>
        </w:rPr>
      </w:pPr>
      <w:bookmarkStart w:id="671" w:name="_Ref160714814"/>
      <w:r w:rsidRPr="004624EA">
        <w:rPr>
          <w:rStyle w:val="ECCParagraph"/>
        </w:rPr>
        <w:t>Recommendation ITU</w:t>
      </w:r>
      <w:r w:rsidR="0060193F" w:rsidRPr="004624EA">
        <w:rPr>
          <w:rStyle w:val="ECCParagraph"/>
        </w:rPr>
        <w:t>-R</w:t>
      </w:r>
      <w:r w:rsidRPr="004624EA">
        <w:rPr>
          <w:rStyle w:val="ECCParagraph"/>
        </w:rPr>
        <w:t xml:space="preserve"> </w:t>
      </w:r>
      <w:r w:rsidR="0060193F" w:rsidRPr="004624EA">
        <w:rPr>
          <w:rStyle w:val="ECCParagraph"/>
        </w:rPr>
        <w:t>P.</w:t>
      </w:r>
      <w:r w:rsidR="00FD6E3B" w:rsidRPr="004624EA">
        <w:rPr>
          <w:rStyle w:val="ECCParagraph"/>
        </w:rPr>
        <w:t>1238</w:t>
      </w:r>
      <w:bookmarkEnd w:id="671"/>
      <w:r w:rsidR="00FC5444" w:rsidRPr="004624EA">
        <w:rPr>
          <w:rStyle w:val="ECCParagraph"/>
        </w:rPr>
        <w:t>: “Propagation data and prediction methods for the planning of indoor radiocommunication systems and radio local area networks in the frequency range 300 MHz to 450 GHz”</w:t>
      </w:r>
    </w:p>
    <w:p w14:paraId="734F8694" w14:textId="363036D4" w:rsidR="00FD6E3B" w:rsidRPr="004624EA" w:rsidRDefault="0060193F" w:rsidP="00DB478D">
      <w:pPr>
        <w:pStyle w:val="ECCReference"/>
        <w:spacing w:before="60" w:after="60"/>
        <w:rPr>
          <w:rStyle w:val="ECCParagraph"/>
        </w:rPr>
      </w:pPr>
      <w:bookmarkStart w:id="672" w:name="_Ref160714765"/>
      <w:r w:rsidRPr="004624EA">
        <w:rPr>
          <w:rStyle w:val="ECCParagraph"/>
        </w:rPr>
        <w:t xml:space="preserve">Recommendation ITU-R </w:t>
      </w:r>
      <w:hyperlink r:id="rId72" w:history="1">
        <w:r w:rsidR="0043755B" w:rsidRPr="004624EA">
          <w:rPr>
            <w:rStyle w:val="ECCParagraph"/>
          </w:rPr>
          <w:t>P.2109-2 (08/2023)</w:t>
        </w:r>
      </w:hyperlink>
      <w:bookmarkEnd w:id="672"/>
      <w:r w:rsidR="0043755B" w:rsidRPr="004624EA">
        <w:rPr>
          <w:rStyle w:val="ECCParagraph"/>
        </w:rPr>
        <w:t>: “Prediction of building entry loss”</w:t>
      </w:r>
    </w:p>
    <w:p w14:paraId="0852BB2D" w14:textId="5E56CA96" w:rsidR="00FD6E3B" w:rsidRPr="004624EA" w:rsidRDefault="0060193F" w:rsidP="00DB478D">
      <w:pPr>
        <w:pStyle w:val="ECCReference"/>
        <w:spacing w:before="60" w:after="60"/>
        <w:rPr>
          <w:rStyle w:val="ECCParagraph"/>
        </w:rPr>
      </w:pPr>
      <w:bookmarkStart w:id="673" w:name="_Ref160714619"/>
      <w:bookmarkStart w:id="674" w:name="_Ref161929483"/>
      <w:bookmarkStart w:id="675" w:name="_Ref164334923"/>
      <w:r w:rsidRPr="004624EA">
        <w:rPr>
          <w:rStyle w:val="ECCParagraph"/>
        </w:rPr>
        <w:t xml:space="preserve">Recommendation ITU-R </w:t>
      </w:r>
      <w:r w:rsidR="0019145A" w:rsidRPr="004624EA">
        <w:rPr>
          <w:rStyle w:val="ECCParagraph"/>
        </w:rPr>
        <w:t>P.</w:t>
      </w:r>
      <w:r w:rsidR="00FD6E3B" w:rsidRPr="004624EA">
        <w:rPr>
          <w:rStyle w:val="ECCParagraph"/>
        </w:rPr>
        <w:t>452</w:t>
      </w:r>
      <w:bookmarkEnd w:id="673"/>
      <w:r w:rsidR="00002ABD" w:rsidRPr="004624EA">
        <w:rPr>
          <w:rStyle w:val="ECCParagraph"/>
        </w:rPr>
        <w:t>: “Prediction procedure for the evaluation of interference between stations on the surface of the Earth at frequencies above about 0.1 GHz”</w:t>
      </w:r>
      <w:bookmarkEnd w:id="674"/>
      <w:bookmarkEnd w:id="675"/>
    </w:p>
    <w:p w14:paraId="6706E033" w14:textId="270FEA79" w:rsidR="008D1A88" w:rsidRPr="004624EA" w:rsidRDefault="008D1A88" w:rsidP="00DB478D">
      <w:pPr>
        <w:pStyle w:val="ECCReference"/>
        <w:spacing w:before="60" w:after="60"/>
        <w:rPr>
          <w:rStyle w:val="ECCParagraph"/>
        </w:rPr>
      </w:pPr>
      <w:bookmarkStart w:id="676" w:name="_Ref160779225"/>
      <w:bookmarkStart w:id="677" w:name="_Ref160798369"/>
      <w:r w:rsidRPr="004624EA">
        <w:rPr>
          <w:rStyle w:val="ECCParagraph"/>
        </w:rPr>
        <w:t>Recommendation ITU-R F.758-7</w:t>
      </w:r>
      <w:bookmarkEnd w:id="676"/>
      <w:r w:rsidR="000B6A10" w:rsidRPr="004624EA">
        <w:rPr>
          <w:rStyle w:val="ECCParagraph"/>
        </w:rPr>
        <w:t>: “System parameters and considerations in the development of criteria for sharing or compatibility between digital fixed wireless systems in the fixed service and systems in other services and other sources of interference”</w:t>
      </w:r>
      <w:bookmarkEnd w:id="677"/>
    </w:p>
    <w:p w14:paraId="539C554E" w14:textId="4D38505E" w:rsidR="00B726AE" w:rsidRPr="004624EA" w:rsidRDefault="00B726AE" w:rsidP="00DB478D">
      <w:pPr>
        <w:pStyle w:val="ECCReference"/>
        <w:spacing w:before="60" w:after="60"/>
        <w:rPr>
          <w:rStyle w:val="ECCParagraph"/>
        </w:rPr>
      </w:pPr>
      <w:hyperlink r:id="rId73" w:history="1">
        <w:bookmarkStart w:id="678" w:name="_Ref160779413"/>
        <w:r w:rsidRPr="004624EA">
          <w:rPr>
            <w:rStyle w:val="ECCParagraph"/>
          </w:rPr>
          <w:t>Report ITU-R M.2292</w:t>
        </w:r>
        <w:bookmarkEnd w:id="678"/>
      </w:hyperlink>
      <w:r w:rsidR="008C50BB" w:rsidRPr="004624EA">
        <w:rPr>
          <w:rStyle w:val="ECCParagraph"/>
        </w:rPr>
        <w:t>-0 (12/2013): “Characteristics of terrestrial IMT-Advanced systems for frequency sharing/interference analyses”</w:t>
      </w:r>
    </w:p>
    <w:p w14:paraId="5D8D9B47" w14:textId="7684314B" w:rsidR="00B726AE" w:rsidRPr="004624EA" w:rsidRDefault="0060193F" w:rsidP="00DB478D">
      <w:pPr>
        <w:pStyle w:val="ECCReference"/>
        <w:spacing w:before="60" w:after="60"/>
        <w:rPr>
          <w:rStyle w:val="ECCParagraph"/>
        </w:rPr>
      </w:pPr>
      <w:bookmarkStart w:id="679" w:name="_Ref160779806"/>
      <w:bookmarkStart w:id="680" w:name="_Ref160780372"/>
      <w:bookmarkEnd w:id="679"/>
      <w:r w:rsidRPr="004624EA">
        <w:rPr>
          <w:rStyle w:val="ECCParagraph"/>
        </w:rPr>
        <w:t xml:space="preserve">Recommendation ITU-R </w:t>
      </w:r>
      <w:r w:rsidR="0019145A" w:rsidRPr="004624EA">
        <w:rPr>
          <w:rStyle w:val="ECCParagraph"/>
        </w:rPr>
        <w:t>P.</w:t>
      </w:r>
      <w:r w:rsidR="003F4A72" w:rsidRPr="004624EA">
        <w:rPr>
          <w:rStyle w:val="ECCParagraph"/>
        </w:rPr>
        <w:t>2001-4</w:t>
      </w:r>
      <w:bookmarkEnd w:id="680"/>
      <w:r w:rsidR="00D821A3" w:rsidRPr="004624EA">
        <w:rPr>
          <w:rStyle w:val="ECCParagraph"/>
        </w:rPr>
        <w:t xml:space="preserve"> (09/2021): “A general purpose wide-range terrestrial propagation model in the frequency range 30 MHz to 50 GHz”</w:t>
      </w:r>
    </w:p>
    <w:p w14:paraId="7BBDE798" w14:textId="320440C5" w:rsidR="00B62348" w:rsidRPr="004624EA" w:rsidRDefault="00D821A3" w:rsidP="00DB478D">
      <w:pPr>
        <w:pStyle w:val="ECCReference"/>
        <w:spacing w:before="60" w:after="60"/>
        <w:rPr>
          <w:rStyle w:val="ECCParagraph"/>
        </w:rPr>
      </w:pPr>
      <w:r w:rsidRPr="004624EA">
        <w:rPr>
          <w:rStyle w:val="ECCParagraph"/>
        </w:rPr>
        <w:t>Ofcom, United Kingdom</w:t>
      </w:r>
      <w:r w:rsidR="001511F5" w:rsidRPr="004624EA">
        <w:rPr>
          <w:rStyle w:val="ECCParagraph"/>
        </w:rPr>
        <w:t>: “</w:t>
      </w:r>
      <w:bookmarkStart w:id="681" w:name="_Ref160779880"/>
      <w:r w:rsidR="00B62348" w:rsidRPr="004624EA">
        <w:rPr>
          <w:rStyle w:val="ECCParagraph"/>
        </w:rPr>
        <w:t>Enabling opportunities for innovation</w:t>
      </w:r>
      <w:bookmarkEnd w:id="681"/>
      <w:r w:rsidR="001511F5" w:rsidRPr="004624EA">
        <w:rPr>
          <w:rStyle w:val="ECCParagraph"/>
        </w:rPr>
        <w:t>”</w:t>
      </w:r>
    </w:p>
    <w:p w14:paraId="3A223901" w14:textId="4A33246E" w:rsidR="002179D0" w:rsidRPr="004624EA" w:rsidRDefault="002179D0" w:rsidP="00DB478D">
      <w:pPr>
        <w:pStyle w:val="ECCReference"/>
        <w:spacing w:before="60" w:after="60"/>
        <w:rPr>
          <w:rStyle w:val="ECCParagraph"/>
        </w:rPr>
      </w:pPr>
      <w:bookmarkStart w:id="682" w:name="_Ref160779969"/>
      <w:bookmarkStart w:id="683" w:name="_Ref160799798"/>
      <w:r w:rsidRPr="004624EA">
        <w:rPr>
          <w:rStyle w:val="ECCParagraph"/>
        </w:rPr>
        <w:t>Recommendation ITU-R M.2101</w:t>
      </w:r>
      <w:bookmarkEnd w:id="682"/>
      <w:r w:rsidR="00980A3C" w:rsidRPr="004624EA">
        <w:rPr>
          <w:rStyle w:val="ECCParagraph"/>
        </w:rPr>
        <w:t>: “Modelling and simulation of IMT networks and systems for use in sharing and compatibility studies”</w:t>
      </w:r>
      <w:bookmarkEnd w:id="683"/>
    </w:p>
    <w:p w14:paraId="4072A167" w14:textId="401C6DF8" w:rsidR="002179D0" w:rsidRPr="004624EA" w:rsidRDefault="002179D0" w:rsidP="00DB478D">
      <w:pPr>
        <w:pStyle w:val="ECCReference"/>
        <w:spacing w:before="60" w:after="60"/>
        <w:rPr>
          <w:rStyle w:val="ECCParagraph"/>
        </w:rPr>
      </w:pPr>
      <w:bookmarkStart w:id="684" w:name="_Ref160779977"/>
      <w:r w:rsidRPr="004624EA">
        <w:rPr>
          <w:rStyle w:val="ECCParagraph"/>
        </w:rPr>
        <w:t>3GPP TR 38.803</w:t>
      </w:r>
      <w:bookmarkEnd w:id="684"/>
      <w:r w:rsidR="00E67F0D" w:rsidRPr="004624EA">
        <w:rPr>
          <w:rStyle w:val="ECCParagraph"/>
        </w:rPr>
        <w:t>: “Study on new radio access technology: Radio Frequency (RF) and co-existence aspects”</w:t>
      </w:r>
    </w:p>
    <w:p w14:paraId="4E9D4D1C" w14:textId="2E91C9C1" w:rsidR="009F63DE" w:rsidRPr="004624EA" w:rsidRDefault="009F63DE" w:rsidP="00DB478D">
      <w:pPr>
        <w:pStyle w:val="ECCReference"/>
        <w:spacing w:before="60" w:after="60"/>
        <w:rPr>
          <w:rStyle w:val="ECCParagraph"/>
        </w:rPr>
      </w:pPr>
      <w:bookmarkStart w:id="685" w:name="_Ref160780032"/>
      <w:r w:rsidRPr="004624EA">
        <w:rPr>
          <w:rStyle w:val="ECCParagraph"/>
        </w:rPr>
        <w:t>Recommendation ITU-R F.1336</w:t>
      </w:r>
      <w:bookmarkEnd w:id="685"/>
      <w:r w:rsidR="00C45D16" w:rsidRPr="004624EA">
        <w:rPr>
          <w:rStyle w:val="ECCParagraph"/>
        </w:rPr>
        <w:t>: “Reference radiation patterns of omnidirectional, sectoral and other antennas for the fixed and mobile service for use in sharing studies in the frequency range from 400 MHz to about 70 GHz”</w:t>
      </w:r>
    </w:p>
    <w:p w14:paraId="348E94FB" w14:textId="3C1EEA6D" w:rsidR="00AC4AF6" w:rsidRPr="004624EA" w:rsidRDefault="00AC4AF6" w:rsidP="00DB478D">
      <w:pPr>
        <w:pStyle w:val="ECCReference"/>
        <w:spacing w:before="60" w:after="60"/>
        <w:rPr>
          <w:rStyle w:val="ECCParagraph"/>
        </w:rPr>
      </w:pPr>
      <w:bookmarkStart w:id="686" w:name="_Ref160780106"/>
      <w:r w:rsidRPr="004624EA">
        <w:rPr>
          <w:rStyle w:val="ECCParagraph"/>
        </w:rPr>
        <w:lastRenderedPageBreak/>
        <w:t xml:space="preserve">Recommendation ITU-R </w:t>
      </w:r>
      <w:r w:rsidR="0019145A" w:rsidRPr="004624EA">
        <w:rPr>
          <w:rStyle w:val="ECCParagraph"/>
        </w:rPr>
        <w:t>F.</w:t>
      </w:r>
      <w:r w:rsidRPr="004624EA">
        <w:rPr>
          <w:rStyle w:val="ECCParagraph"/>
        </w:rPr>
        <w:t>635</w:t>
      </w:r>
      <w:bookmarkEnd w:id="686"/>
      <w:r w:rsidR="004303B3" w:rsidRPr="004624EA">
        <w:rPr>
          <w:rStyle w:val="ECCParagraph"/>
        </w:rPr>
        <w:t>: “Radio-frequency channel arrangements based on a homogeneous pattern for fixed wireless systems operating in the 4 GHz (3 400-4 200 MHz) band”</w:t>
      </w:r>
    </w:p>
    <w:p w14:paraId="55C55BBD" w14:textId="3DE4C8A0" w:rsidR="00AC4AF6" w:rsidRPr="004624EA" w:rsidRDefault="00AC4AF6" w:rsidP="00DB478D">
      <w:pPr>
        <w:pStyle w:val="ECCReference"/>
        <w:spacing w:before="60" w:after="60"/>
        <w:rPr>
          <w:rStyle w:val="ECCParagraph"/>
        </w:rPr>
      </w:pPr>
      <w:bookmarkStart w:id="687" w:name="_Ref160780113"/>
      <w:r w:rsidRPr="004624EA">
        <w:rPr>
          <w:rStyle w:val="ECCParagraph"/>
        </w:rPr>
        <w:t xml:space="preserve">Recommendation ITU-R </w:t>
      </w:r>
      <w:r w:rsidR="0019145A" w:rsidRPr="004624EA">
        <w:rPr>
          <w:rStyle w:val="ECCParagraph"/>
        </w:rPr>
        <w:t>P.</w:t>
      </w:r>
      <w:r w:rsidRPr="004624EA">
        <w:rPr>
          <w:rStyle w:val="ECCParagraph"/>
        </w:rPr>
        <w:t>382</w:t>
      </w:r>
      <w:bookmarkEnd w:id="687"/>
      <w:r w:rsidR="00026856" w:rsidRPr="004624EA">
        <w:rPr>
          <w:rStyle w:val="ECCParagraph"/>
        </w:rPr>
        <w:t>: “Radio-frequency channel arrangements for fixed wireless systems operating in the 2 and 4 GHz bands”</w:t>
      </w:r>
    </w:p>
    <w:p w14:paraId="7220A6A4" w14:textId="12700D19" w:rsidR="00B82DA3" w:rsidRPr="004624EA" w:rsidRDefault="00B82DA3" w:rsidP="00DB478D">
      <w:pPr>
        <w:pStyle w:val="ECCReference"/>
        <w:spacing w:before="60" w:after="60"/>
        <w:rPr>
          <w:rStyle w:val="ECCParagraph"/>
        </w:rPr>
      </w:pPr>
      <w:bookmarkStart w:id="688" w:name="_Ref160780156"/>
      <w:r w:rsidRPr="004624EA">
        <w:rPr>
          <w:rStyle w:val="ECCParagraph"/>
        </w:rPr>
        <w:t>Recommendation ITU-R S.465</w:t>
      </w:r>
      <w:bookmarkEnd w:id="688"/>
      <w:r w:rsidR="004E00CE" w:rsidRPr="004624EA">
        <w:rPr>
          <w:rStyle w:val="ECCParagraph"/>
        </w:rPr>
        <w:t>: “Reference radiation pattern of earth station antennas in the fixed-satellite service for use in coordination and interference assessment in the frequency range from 2 to 31 GHz”</w:t>
      </w:r>
    </w:p>
    <w:sectPr w:rsidR="00B82DA3" w:rsidRPr="004624EA" w:rsidSect="005778A6">
      <w:headerReference w:type="even" r:id="rId74"/>
      <w:headerReference w:type="default" r:id="rId75"/>
      <w:footerReference w:type="even" r:id="rId76"/>
      <w:footerReference w:type="default" r:id="rId77"/>
      <w:headerReference w:type="first" r:id="rId78"/>
      <w:footerReference w:type="first" r:id="rId79"/>
      <w:pgSz w:w="11907" w:h="16840" w:code="9"/>
      <w:pgMar w:top="1440" w:right="1134" w:bottom="1440" w:left="1134"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1021569" w14:textId="77777777" w:rsidR="0013432F" w:rsidRPr="009456D8" w:rsidRDefault="0013432F" w:rsidP="004930E1">
      <w:r w:rsidRPr="009456D8">
        <w:separator/>
      </w:r>
    </w:p>
    <w:p w14:paraId="57FC369C" w14:textId="77777777" w:rsidR="0013432F" w:rsidRPr="009456D8" w:rsidRDefault="0013432F" w:rsidP="004930E1"/>
    <w:p w14:paraId="01C7D3DF" w14:textId="77777777" w:rsidR="0013432F" w:rsidRPr="009456D8" w:rsidRDefault="0013432F"/>
  </w:endnote>
  <w:endnote w:type="continuationSeparator" w:id="0">
    <w:p w14:paraId="2A459D83" w14:textId="77777777" w:rsidR="0013432F" w:rsidRPr="009456D8" w:rsidRDefault="0013432F" w:rsidP="004930E1">
      <w:r w:rsidRPr="009456D8">
        <w:continuationSeparator/>
      </w:r>
    </w:p>
    <w:p w14:paraId="4BB87897" w14:textId="77777777" w:rsidR="0013432F" w:rsidRPr="009456D8" w:rsidRDefault="0013432F" w:rsidP="004930E1"/>
    <w:p w14:paraId="7EF71610" w14:textId="77777777" w:rsidR="0013432F" w:rsidRPr="009456D8" w:rsidRDefault="0013432F"/>
  </w:endnote>
  <w:endnote w:type="continuationNotice" w:id="1">
    <w:p w14:paraId="3DCE41C9" w14:textId="77777777" w:rsidR="0013432F" w:rsidRPr="009456D8" w:rsidRDefault="0013432F">
      <w:pPr>
        <w:spacing w:before="0" w:after="0"/>
      </w:pPr>
    </w:p>
    <w:p w14:paraId="2CBEA213" w14:textId="77777777" w:rsidR="0013432F" w:rsidRPr="009456D8" w:rsidRDefault="0013432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Lucida Grande">
    <w:altName w:val="Times New Roman"/>
    <w:charset w:val="00"/>
    <w:family w:val="auto"/>
    <w:pitch w:val="variable"/>
    <w:sig w:usb0="E1000AEF" w:usb1="5000A1FF" w:usb2="00000000" w:usb3="00000000" w:csb0="000001B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EB46A6" w14:textId="77777777" w:rsidR="00BB1166" w:rsidRPr="009456D8" w:rsidRDefault="00BB1166">
    <w:pPr>
      <w:spacing w:before="0" w:after="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302EA0" w14:textId="77777777" w:rsidR="00BB1166" w:rsidRPr="009456D8" w:rsidRDefault="00BB1166">
    <w:pPr>
      <w:spacing w:before="0" w:after="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635B3D" w14:textId="77777777" w:rsidR="00BB1166" w:rsidRPr="009456D8" w:rsidRDefault="00BB1166">
    <w:pPr>
      <w:spacing w:before="0" w:after="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A8D5F3" w14:textId="77777777" w:rsidR="0013432F" w:rsidRPr="009456D8" w:rsidRDefault="0013432F" w:rsidP="004930E1">
      <w:pPr>
        <w:pStyle w:val="FootnoteText"/>
        <w:rPr>
          <w:lang w:val="en-GB"/>
        </w:rPr>
      </w:pPr>
      <w:r w:rsidRPr="009456D8">
        <w:rPr>
          <w:lang w:val="en-GB"/>
        </w:rPr>
        <w:separator/>
      </w:r>
    </w:p>
    <w:p w14:paraId="07249D41" w14:textId="77777777" w:rsidR="0013432F" w:rsidRPr="009456D8" w:rsidRDefault="0013432F"/>
  </w:footnote>
  <w:footnote w:type="continuationSeparator" w:id="0">
    <w:p w14:paraId="0C01E8EA" w14:textId="77777777" w:rsidR="0013432F" w:rsidRPr="009456D8" w:rsidRDefault="0013432F" w:rsidP="004930E1">
      <w:r w:rsidRPr="009456D8">
        <w:continuationSeparator/>
      </w:r>
    </w:p>
    <w:p w14:paraId="4050FFE5" w14:textId="77777777" w:rsidR="0013432F" w:rsidRPr="009456D8" w:rsidRDefault="0013432F"/>
  </w:footnote>
  <w:footnote w:type="continuationNotice" w:id="1">
    <w:p w14:paraId="09FD689B" w14:textId="77777777" w:rsidR="0013432F" w:rsidRPr="009456D8" w:rsidRDefault="0013432F" w:rsidP="004930E1"/>
    <w:p w14:paraId="59A2B808" w14:textId="77777777" w:rsidR="0013432F" w:rsidRPr="009456D8" w:rsidRDefault="0013432F"/>
  </w:footnote>
  <w:footnote w:id="2">
    <w:p w14:paraId="20F05960" w14:textId="77777777" w:rsidR="00BB1166" w:rsidRPr="009456D8" w:rsidRDefault="00BB1166" w:rsidP="0041790F">
      <w:pPr>
        <w:pStyle w:val="FootnoteText"/>
        <w:rPr>
          <w:lang w:val="en-GB"/>
        </w:rPr>
      </w:pPr>
      <w:r w:rsidRPr="009456D8">
        <w:rPr>
          <w:rStyle w:val="FootnoteReference"/>
          <w:lang w:val="en-GB"/>
        </w:rPr>
        <w:footnoteRef/>
      </w:r>
      <w:r w:rsidRPr="009456D8">
        <w:rPr>
          <w:lang w:val="en-GB"/>
        </w:rPr>
        <w:t xml:space="preserve"> such as transport, logistics, automotive, health, energy, smart factories, media and entertainment</w:t>
      </w:r>
    </w:p>
  </w:footnote>
  <w:footnote w:id="3">
    <w:p w14:paraId="2E23122B" w14:textId="73FD55DD" w:rsidR="00D557C3" w:rsidRPr="009456D8" w:rsidRDefault="00BB1166" w:rsidP="00F252B4">
      <w:pPr>
        <w:pStyle w:val="FootnoteText"/>
        <w:rPr>
          <w:highlight w:val="magenta"/>
          <w:lang w:val="en-GB"/>
        </w:rPr>
      </w:pPr>
      <w:r w:rsidRPr="009456D8">
        <w:rPr>
          <w:rStyle w:val="FootnoteReference"/>
          <w:rFonts w:eastAsiaTheme="majorEastAsia"/>
          <w:lang w:val="en-GB"/>
        </w:rPr>
        <w:footnoteRef/>
      </w:r>
      <w:r w:rsidRPr="009456D8">
        <w:rPr>
          <w:lang w:val="en-GB"/>
        </w:rPr>
        <w:t xml:space="preserve"> Document 5A/395, available at</w:t>
      </w:r>
      <w:r w:rsidR="00004E4C">
        <w:rPr>
          <w:lang w:val="en-GB"/>
        </w:rPr>
        <w:t xml:space="preserve"> </w:t>
      </w:r>
      <w:hyperlink r:id="rId1" w:history="1">
        <w:r w:rsidR="00F76AC3" w:rsidRPr="00F76AC3">
          <w:rPr>
            <w:rStyle w:val="Hyperlink"/>
            <w:lang w:val="en-GB"/>
          </w:rPr>
          <w:t>https://www.itu.int/md/meetingdoc.asp?lang=en&amp;parent=R19-WP5A-C-0395</w:t>
        </w:r>
      </w:hyperlink>
    </w:p>
  </w:footnote>
  <w:footnote w:id="4">
    <w:p w14:paraId="4A14048A" w14:textId="77777777" w:rsidR="00BB1166" w:rsidRPr="009456D8" w:rsidRDefault="00BB1166" w:rsidP="00862D06">
      <w:pPr>
        <w:pStyle w:val="FootnoteText"/>
        <w:rPr>
          <w:lang w:val="en-GB"/>
        </w:rPr>
      </w:pPr>
      <w:r w:rsidRPr="009456D8">
        <w:rPr>
          <w:rStyle w:val="FootnoteReference"/>
          <w:lang w:val="en-GB"/>
        </w:rPr>
        <w:footnoteRef/>
      </w:r>
      <w:r w:rsidRPr="009456D8">
        <w:rPr>
          <w:lang w:val="en-GB"/>
        </w:rPr>
        <w:t xml:space="preserve"> The NFD is calculated using the method given in ETSI TR 101 854. A bandwidth correction is applied if the interfering transmitter’s bandwidth is greater than that of the victim receiver. The NFD is included in the MCL as a loss on the radio interference path</w:t>
      </w:r>
    </w:p>
  </w:footnote>
  <w:footnote w:id="5">
    <w:p w14:paraId="241B5627" w14:textId="77777777" w:rsidR="00BB1166" w:rsidRPr="009456D8" w:rsidRDefault="00BB1166" w:rsidP="00B33D78">
      <w:pPr>
        <w:pStyle w:val="FootnoteText"/>
        <w:rPr>
          <w:lang w:val="en-GB"/>
        </w:rPr>
      </w:pPr>
      <w:r w:rsidRPr="009456D8">
        <w:rPr>
          <w:rStyle w:val="FootnoteReference"/>
          <w:lang w:val="en-GB"/>
        </w:rPr>
        <w:footnoteRef/>
      </w:r>
      <w:r w:rsidRPr="009456D8">
        <w:rPr>
          <w:lang w:val="en-GB"/>
        </w:rPr>
        <w:t xml:space="preserve"> Interfering signal level for a 6 dB desensitization, equivalent to -25.6 dBm level for 1 dB desensitization of the Macro BS AAS receiver.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8B8158" w14:textId="655FB656" w:rsidR="00BB1166" w:rsidRPr="009456D8" w:rsidRDefault="00BB1166" w:rsidP="00C12604">
    <w:pPr>
      <w:pStyle w:val="Header"/>
    </w:pPr>
    <w:r w:rsidRPr="009456D8">
      <w:t xml:space="preserve">ECC REPORT 358 - Page </w:t>
    </w:r>
    <w:r w:rsidRPr="009456D8">
      <w:fldChar w:fldCharType="begin"/>
    </w:r>
    <w:r w:rsidRPr="009456D8">
      <w:instrText xml:space="preserve"> PAGE  \* Arabic  \* MERGEFORMAT </w:instrText>
    </w:r>
    <w:r w:rsidRPr="009456D8">
      <w:fldChar w:fldCharType="separate"/>
    </w:r>
    <w:r w:rsidR="000C3179">
      <w:rPr>
        <w:noProof/>
      </w:rPr>
      <w:t>66</w:t>
    </w:r>
    <w:r w:rsidRPr="009456D8">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12CAC5" w14:textId="23E2F9F4" w:rsidR="00BB1166" w:rsidRPr="009456D8" w:rsidRDefault="00BB1166" w:rsidP="00C12604">
    <w:pPr>
      <w:pStyle w:val="Header"/>
      <w:jc w:val="right"/>
    </w:pPr>
    <w:r w:rsidRPr="009456D8">
      <w:t xml:space="preserve">ECC REPORT 358 - Page </w:t>
    </w:r>
    <w:r w:rsidRPr="009456D8">
      <w:fldChar w:fldCharType="begin"/>
    </w:r>
    <w:r w:rsidRPr="009456D8">
      <w:instrText xml:space="preserve"> PAGE  \* Arabic  \* MERGEFORMAT </w:instrText>
    </w:r>
    <w:r w:rsidRPr="009456D8">
      <w:fldChar w:fldCharType="separate"/>
    </w:r>
    <w:r w:rsidR="000C3179">
      <w:rPr>
        <w:noProof/>
      </w:rPr>
      <w:t>67</w:t>
    </w:r>
    <w:r w:rsidRPr="009456D8">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091D2F" w14:textId="44FAC7C6" w:rsidR="00BB1166" w:rsidRPr="009456D8" w:rsidRDefault="00BB1166" w:rsidP="00CA4832">
    <w:r w:rsidRPr="009456D8">
      <w:rPr>
        <w:noProof/>
        <w:lang w:val="de-DE" w:eastAsia="de-DE"/>
      </w:rPr>
      <w:drawing>
        <wp:anchor distT="0" distB="0" distL="114300" distR="114300" simplePos="0" relativeHeight="251658240" behindDoc="0" locked="0" layoutInCell="1" allowOverlap="1" wp14:anchorId="48FA66BD" wp14:editId="49443DB9">
          <wp:simplePos x="0" y="0"/>
          <wp:positionH relativeFrom="page">
            <wp:posOffset>5717540</wp:posOffset>
          </wp:positionH>
          <wp:positionV relativeFrom="page">
            <wp:posOffset>648335</wp:posOffset>
          </wp:positionV>
          <wp:extent cx="1461770" cy="546100"/>
          <wp:effectExtent l="25400" t="0" r="11430" b="0"/>
          <wp:wrapNone/>
          <wp:docPr id="1" name="Picture 2" descr="ecc_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ecc_logo"/>
                  <pic:cNvPicPr>
                    <a:picLocks noChangeAspect="1" noChangeArrowheads="1"/>
                  </pic:cNvPicPr>
                </pic:nvPicPr>
                <pic:blipFill>
                  <a:blip r:embed="rId1"/>
                  <a:srcRect/>
                  <a:stretch>
                    <a:fillRect/>
                  </a:stretch>
                </pic:blipFill>
                <pic:spPr bwMode="auto">
                  <a:xfrm>
                    <a:off x="0" y="0"/>
                    <a:ext cx="1461770" cy="546100"/>
                  </a:xfrm>
                  <a:prstGeom prst="rect">
                    <a:avLst/>
                  </a:prstGeom>
                  <a:noFill/>
                </pic:spPr>
              </pic:pic>
            </a:graphicData>
          </a:graphic>
        </wp:anchor>
      </w:drawing>
    </w:r>
  </w:p>
  <w:p w14:paraId="14B175DC" w14:textId="77777777" w:rsidR="00BB1166" w:rsidRPr="009456D8" w:rsidRDefault="00BB1166" w:rsidP="00CA4832">
    <w:r w:rsidRPr="009456D8">
      <w:rPr>
        <w:noProof/>
        <w:lang w:val="de-DE" w:eastAsia="de-DE"/>
      </w:rPr>
      <w:drawing>
        <wp:anchor distT="0" distB="0" distL="114300" distR="114300" simplePos="0" relativeHeight="251658241" behindDoc="0" locked="0" layoutInCell="1" allowOverlap="1" wp14:anchorId="5A00AC9C" wp14:editId="66EAC4AC">
          <wp:simplePos x="0" y="0"/>
          <wp:positionH relativeFrom="page">
            <wp:posOffset>572770</wp:posOffset>
          </wp:positionH>
          <wp:positionV relativeFrom="page">
            <wp:posOffset>457200</wp:posOffset>
          </wp:positionV>
          <wp:extent cx="889000" cy="889000"/>
          <wp:effectExtent l="25400" t="0" r="0" b="0"/>
          <wp:wrapNone/>
          <wp:docPr id="2" name="Picture 1" descr="cep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ept logo"/>
                  <pic:cNvPicPr>
                    <a:picLocks noChangeAspect="1" noChangeArrowheads="1"/>
                  </pic:cNvPicPr>
                </pic:nvPicPr>
                <pic:blipFill>
                  <a:blip r:embed="rId2"/>
                  <a:srcRect/>
                  <a:stretch>
                    <a:fillRect/>
                  </a:stretch>
                </pic:blipFill>
                <pic:spPr bwMode="auto">
                  <a:xfrm>
                    <a:off x="0" y="0"/>
                    <a:ext cx="889000" cy="889000"/>
                  </a:xfrm>
                  <a:prstGeom prst="rect">
                    <a:avLst/>
                  </a:prstGeom>
                  <a:noFill/>
                </pic:spPr>
              </pic:pic>
            </a:graphicData>
          </a:graphic>
        </wp:anchor>
      </w:drawing>
    </w:r>
  </w:p>
  <w:p w14:paraId="77032DF8" w14:textId="77777777" w:rsidR="00BB1166" w:rsidRPr="009456D8" w:rsidRDefault="00BB1166" w:rsidP="00CA4832">
    <w:pPr>
      <w:pStyle w:val="ECCpageHeader"/>
      <w:rPr>
        <w:lang w:val="en-GB"/>
      </w:rPr>
    </w:pPr>
  </w:p>
  <w:p w14:paraId="50077403" w14:textId="77777777" w:rsidR="00BB1166" w:rsidRPr="009456D8" w:rsidRDefault="00BB1166" w:rsidP="00CA4832">
    <w:pPr>
      <w:pStyle w:val="ECCpageHeader"/>
      <w:rPr>
        <w:lang w:val="en-GB"/>
      </w:rPr>
    </w:pPr>
  </w:p>
  <w:p w14:paraId="2FD832F3" w14:textId="5A3F86FE" w:rsidR="00BB1166" w:rsidRPr="009456D8" w:rsidRDefault="00BB1166" w:rsidP="00881FCB">
    <w:pPr>
      <w:pStyle w:val="ECCpageHeader"/>
      <w:jc w:val="right"/>
      <w:rPr>
        <w:lang w:val="en-GB"/>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FEB4A7C"/>
    <w:multiLevelType w:val="hybridMultilevel"/>
    <w:tmpl w:val="DC4E40FA"/>
    <w:lvl w:ilvl="0" w:tplc="1E4E1AAC">
      <w:start w:val="1"/>
      <w:numFmt w:val="bullet"/>
      <w:pStyle w:val="ECCBulletsLv1"/>
      <w:lvlText w:val=""/>
      <w:lvlJc w:val="left"/>
      <w:pPr>
        <w:ind w:left="360" w:hanging="360"/>
      </w:pPr>
      <w:rPr>
        <w:rFonts w:ascii="Wingdings" w:hAnsi="Wingdings" w:hint="default"/>
        <w:color w:val="D2232A"/>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 w15:restartNumberingAfterBreak="0">
    <w:nsid w:val="116D2A64"/>
    <w:multiLevelType w:val="hybridMultilevel"/>
    <w:tmpl w:val="E6FE206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212F4188"/>
    <w:multiLevelType w:val="multilevel"/>
    <w:tmpl w:val="19F8A642"/>
    <w:lvl w:ilvl="0">
      <w:start w:val="1"/>
      <w:numFmt w:val="decimal"/>
      <w:pStyle w:val="ECCAnnexheading1"/>
      <w:suff w:val="space"/>
      <w:lvlText w:val="ANNEX %1:"/>
      <w:lvlJc w:val="left"/>
      <w:pPr>
        <w:ind w:left="709" w:firstLine="0"/>
      </w:pPr>
      <w:rPr>
        <w:specVanish w:val="0"/>
      </w:rPr>
    </w:lvl>
    <w:lvl w:ilvl="1">
      <w:start w:val="1"/>
      <w:numFmt w:val="decimal"/>
      <w:pStyle w:val="ECCAnnexheading2"/>
      <w:suff w:val="space"/>
      <w:lvlText w:val="A%1.%2"/>
      <w:lvlJc w:val="left"/>
      <w:pPr>
        <w:ind w:left="-1125" w:hanging="576"/>
      </w:pPr>
      <w:rPr>
        <w:rFonts w:hint="default"/>
      </w:rPr>
    </w:lvl>
    <w:lvl w:ilvl="2">
      <w:start w:val="1"/>
      <w:numFmt w:val="decimal"/>
      <w:pStyle w:val="ECCAnnexheading3"/>
      <w:lvlText w:val="A%1.%2.%3"/>
      <w:lvlJc w:val="left"/>
      <w:pPr>
        <w:tabs>
          <w:tab w:val="num" w:pos="-981"/>
        </w:tabs>
        <w:ind w:left="-981" w:hanging="720"/>
      </w:pPr>
      <w:rPr>
        <w:rFonts w:hint="default"/>
      </w:rPr>
    </w:lvl>
    <w:lvl w:ilvl="3">
      <w:start w:val="1"/>
      <w:numFmt w:val="decimal"/>
      <w:pStyle w:val="ECCAnnexheading4"/>
      <w:lvlText w:val="A%1.%2.%3.%4"/>
      <w:lvlJc w:val="left"/>
      <w:pPr>
        <w:tabs>
          <w:tab w:val="num" w:pos="-837"/>
        </w:tabs>
        <w:ind w:left="-837" w:hanging="864"/>
      </w:pPr>
      <w:rPr>
        <w:rFonts w:hint="default"/>
      </w:rPr>
    </w:lvl>
    <w:lvl w:ilvl="4">
      <w:start w:val="1"/>
      <w:numFmt w:val="decimal"/>
      <w:lvlText w:val="%1.%2.%3.%4.%5"/>
      <w:lvlJc w:val="left"/>
      <w:pPr>
        <w:tabs>
          <w:tab w:val="num" w:pos="-693"/>
        </w:tabs>
        <w:ind w:left="-693" w:hanging="1008"/>
      </w:pPr>
      <w:rPr>
        <w:rFonts w:hint="default"/>
      </w:rPr>
    </w:lvl>
    <w:lvl w:ilvl="5">
      <w:start w:val="1"/>
      <w:numFmt w:val="decimal"/>
      <w:lvlText w:val="%1.%2.%3.%4.%5.%6"/>
      <w:lvlJc w:val="left"/>
      <w:pPr>
        <w:tabs>
          <w:tab w:val="num" w:pos="-549"/>
        </w:tabs>
        <w:ind w:left="-549" w:hanging="1152"/>
      </w:pPr>
      <w:rPr>
        <w:rFonts w:hint="default"/>
      </w:rPr>
    </w:lvl>
    <w:lvl w:ilvl="6">
      <w:start w:val="1"/>
      <w:numFmt w:val="decimal"/>
      <w:lvlText w:val="%1.%2.%3.%4.%5.%6.%7"/>
      <w:lvlJc w:val="left"/>
      <w:pPr>
        <w:tabs>
          <w:tab w:val="num" w:pos="-405"/>
        </w:tabs>
        <w:ind w:left="-405" w:hanging="1296"/>
      </w:pPr>
      <w:rPr>
        <w:rFonts w:hint="default"/>
      </w:rPr>
    </w:lvl>
    <w:lvl w:ilvl="7">
      <w:start w:val="1"/>
      <w:numFmt w:val="decimal"/>
      <w:lvlText w:val="%1.%2.%3.%4.%5.%6.%7.%8"/>
      <w:lvlJc w:val="left"/>
      <w:pPr>
        <w:tabs>
          <w:tab w:val="num" w:pos="-261"/>
        </w:tabs>
        <w:ind w:left="-261" w:hanging="1440"/>
      </w:pPr>
      <w:rPr>
        <w:rFonts w:hint="default"/>
      </w:rPr>
    </w:lvl>
    <w:lvl w:ilvl="8">
      <w:start w:val="1"/>
      <w:numFmt w:val="decimal"/>
      <w:lvlText w:val="%1.%2.%3.%4.%5.%6.%7.%8.%9"/>
      <w:lvlJc w:val="left"/>
      <w:pPr>
        <w:tabs>
          <w:tab w:val="num" w:pos="-117"/>
        </w:tabs>
        <w:ind w:left="-117" w:hanging="1584"/>
      </w:pPr>
      <w:rPr>
        <w:rFonts w:hint="default"/>
      </w:rPr>
    </w:lvl>
  </w:abstractNum>
  <w:abstractNum w:abstractNumId="3" w15:restartNumberingAfterBreak="0">
    <w:nsid w:val="26582B83"/>
    <w:multiLevelType w:val="multilevel"/>
    <w:tmpl w:val="CEECBCBC"/>
    <w:styleLink w:val="ECCLetteredListlevel2"/>
    <w:lvl w:ilvl="0">
      <w:start w:val="1"/>
      <w:numFmt w:val="lowerLetter"/>
      <w:lvlText w:val="%1)"/>
      <w:lvlJc w:val="left"/>
      <w:pPr>
        <w:tabs>
          <w:tab w:val="num" w:pos="340"/>
        </w:tabs>
        <w:ind w:left="340" w:hanging="340"/>
      </w:pPr>
      <w:rPr>
        <w:rFonts w:ascii="Arial" w:hAnsi="Arial" w:hint="default"/>
        <w:b w:val="0"/>
        <w:i w:val="0"/>
        <w:color w:val="D2232A"/>
        <w:sz w:val="20"/>
      </w:rPr>
    </w:lvl>
    <w:lvl w:ilvl="1">
      <w:start w:val="1"/>
      <w:numFmt w:val="lowerRoman"/>
      <w:lvlText w:val="%2)"/>
      <w:lvlJc w:val="left"/>
      <w:pPr>
        <w:tabs>
          <w:tab w:val="num" w:pos="680"/>
        </w:tabs>
        <w:ind w:left="680" w:hanging="340"/>
      </w:pPr>
      <w:rPr>
        <w:rFonts w:ascii="Arial" w:hAnsi="Arial" w:hint="default"/>
        <w:b w:val="0"/>
        <w:i w:val="0"/>
        <w:color w:val="D2232A"/>
        <w:sz w:val="20"/>
      </w:rPr>
    </w:lvl>
    <w:lvl w:ilvl="2">
      <w:start w:val="1"/>
      <w:numFmt w:val="bullet"/>
      <w:lvlText w:val=""/>
      <w:lvlJc w:val="left"/>
      <w:pPr>
        <w:tabs>
          <w:tab w:val="num" w:pos="1021"/>
        </w:tabs>
        <w:ind w:left="1021" w:hanging="341"/>
      </w:pPr>
      <w:rPr>
        <w:rFonts w:ascii="Wingdings" w:hAnsi="Wingdings" w:hint="default"/>
        <w:color w:val="D2232A"/>
      </w:rPr>
    </w:lvl>
    <w:lvl w:ilvl="3">
      <w:start w:val="1"/>
      <w:numFmt w:val="none"/>
      <w:lvlText w:val=""/>
      <w:lvlJc w:val="left"/>
      <w:pPr>
        <w:tabs>
          <w:tab w:val="num" w:pos="1077"/>
        </w:tabs>
        <w:ind w:left="1728" w:hanging="648"/>
      </w:pPr>
      <w:rPr>
        <w:rFonts w:hint="default"/>
      </w:rPr>
    </w:lvl>
    <w:lvl w:ilvl="4">
      <w:start w:val="1"/>
      <w:numFmt w:val="none"/>
      <w:lvlText w:val=""/>
      <w:lvlJc w:val="left"/>
      <w:pPr>
        <w:ind w:left="2232" w:hanging="792"/>
      </w:pPr>
      <w:rPr>
        <w:rFonts w:hint="default"/>
      </w:rPr>
    </w:lvl>
    <w:lvl w:ilvl="5">
      <w:start w:val="1"/>
      <w:numFmt w:val="none"/>
      <w:lvlText w:val=""/>
      <w:lvlJc w:val="left"/>
      <w:pPr>
        <w:ind w:left="2736" w:hanging="936"/>
      </w:pPr>
      <w:rPr>
        <w:rFonts w:hint="default"/>
      </w:rPr>
    </w:lvl>
    <w:lvl w:ilvl="6">
      <w:start w:val="1"/>
      <w:numFmt w:val="none"/>
      <w:lvlText w:val=""/>
      <w:lvlJc w:val="left"/>
      <w:pPr>
        <w:ind w:left="3240" w:hanging="1080"/>
      </w:pPr>
      <w:rPr>
        <w:rFonts w:hint="default"/>
      </w:rPr>
    </w:lvl>
    <w:lvl w:ilvl="7">
      <w:start w:val="1"/>
      <w:numFmt w:val="none"/>
      <w:lvlText w:val=""/>
      <w:lvlJc w:val="left"/>
      <w:pPr>
        <w:ind w:left="3744" w:hanging="1224"/>
      </w:pPr>
      <w:rPr>
        <w:rFonts w:hint="default"/>
      </w:rPr>
    </w:lvl>
    <w:lvl w:ilvl="8">
      <w:start w:val="1"/>
      <w:numFmt w:val="none"/>
      <w:lvlText w:val=""/>
      <w:lvlJc w:val="left"/>
      <w:pPr>
        <w:ind w:left="4320" w:hanging="1440"/>
      </w:pPr>
      <w:rPr>
        <w:rFonts w:hint="default"/>
      </w:rPr>
    </w:lvl>
  </w:abstractNum>
  <w:abstractNum w:abstractNumId="4" w15:restartNumberingAfterBreak="0">
    <w:nsid w:val="2A0A7C33"/>
    <w:multiLevelType w:val="hybridMultilevel"/>
    <w:tmpl w:val="3FA4DF84"/>
    <w:lvl w:ilvl="0" w:tplc="2718434E">
      <w:start w:val="1"/>
      <w:numFmt w:val="decimal"/>
      <w:pStyle w:val="ECCEditorsNote"/>
      <w:lvlText w:val="Editor's Note %1:"/>
      <w:lvlJc w:val="left"/>
      <w:pPr>
        <w:tabs>
          <w:tab w:val="num" w:pos="1559"/>
        </w:tabs>
        <w:ind w:left="1559" w:hanging="1559"/>
      </w:pPr>
      <w:rPr>
        <w:rFonts w:hint="default"/>
        <w:caps w:val="0"/>
        <w:strike w:val="0"/>
        <w:dstrike w:val="0"/>
        <w:vanish w:val="0"/>
        <w:color w:val="auto"/>
        <w:u w:color="FFFF00"/>
        <w:vertAlign w:val="baseline"/>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5" w15:restartNumberingAfterBreak="0">
    <w:nsid w:val="2F5A5E64"/>
    <w:multiLevelType w:val="hybridMultilevel"/>
    <w:tmpl w:val="C5B2EA20"/>
    <w:lvl w:ilvl="0" w:tplc="61B83010">
      <w:start w:val="1"/>
      <w:numFmt w:val="bullet"/>
      <w:lvlText w:val=""/>
      <w:lvlJc w:val="left"/>
      <w:pPr>
        <w:ind w:left="720" w:hanging="360"/>
      </w:pPr>
      <w:rPr>
        <w:rFonts w:ascii="Wingdings" w:hAnsi="Wingdings" w:hint="default"/>
        <w:color w:val="D2232A"/>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6" w15:restartNumberingAfterBreak="0">
    <w:nsid w:val="30E469FB"/>
    <w:multiLevelType w:val="hybridMultilevel"/>
    <w:tmpl w:val="09B028D2"/>
    <w:lvl w:ilvl="0" w:tplc="1E841D6C">
      <w:numFmt w:val="bullet"/>
      <w:lvlText w:val=""/>
      <w:lvlJc w:val="left"/>
      <w:pPr>
        <w:ind w:left="720" w:hanging="360"/>
      </w:pPr>
      <w:rPr>
        <w:rFonts w:ascii="Symbol" w:eastAsia="Calibri" w:hAnsi="Symbol"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7" w15:restartNumberingAfterBreak="0">
    <w:nsid w:val="331D2CAF"/>
    <w:multiLevelType w:val="multilevel"/>
    <w:tmpl w:val="F3F4632E"/>
    <w:lvl w:ilvl="0">
      <w:start w:val="1"/>
      <w:numFmt w:val="decimal"/>
      <w:pStyle w:val="ECCNumberedList"/>
      <w:lvlText w:val="%1"/>
      <w:lvlJc w:val="left"/>
      <w:pPr>
        <w:ind w:left="360" w:hanging="360"/>
      </w:pPr>
      <w:rPr>
        <w:rFonts w:hint="default"/>
        <w:b w:val="0"/>
        <w:i w:val="0"/>
        <w:color w:val="D2232A"/>
        <w:sz w:val="20"/>
      </w:rPr>
    </w:lvl>
    <w:lvl w:ilvl="1">
      <w:start w:val="1"/>
      <w:numFmt w:val="bullet"/>
      <w:pStyle w:val="ECCNumberedListlevel2"/>
      <w:lvlText w:val=""/>
      <w:lvlJc w:val="left"/>
      <w:pPr>
        <w:tabs>
          <w:tab w:val="num" w:pos="680"/>
        </w:tabs>
        <w:ind w:left="680" w:hanging="340"/>
      </w:pPr>
      <w:rPr>
        <w:rFonts w:ascii="Wingdings" w:hAnsi="Wingdings" w:hint="default"/>
        <w:color w:val="D2232A"/>
      </w:rPr>
    </w:lvl>
    <w:lvl w:ilvl="2">
      <w:start w:val="1"/>
      <w:numFmt w:val="bullet"/>
      <w:lvlText w:val=""/>
      <w:lvlJc w:val="left"/>
      <w:pPr>
        <w:tabs>
          <w:tab w:val="num" w:pos="1021"/>
        </w:tabs>
        <w:ind w:left="1021" w:hanging="341"/>
      </w:pPr>
      <w:rPr>
        <w:rFonts w:ascii="Wingdings" w:hAnsi="Wingdings" w:hint="default"/>
        <w:color w:val="D2232A"/>
      </w:rPr>
    </w:lvl>
    <w:lvl w:ilvl="3">
      <w:start w:val="1"/>
      <w:numFmt w:val="decimal"/>
      <w:lvlText w:val="(%4)"/>
      <w:lvlJc w:val="left"/>
      <w:pPr>
        <w:ind w:left="1043" w:hanging="360"/>
      </w:pPr>
      <w:rPr>
        <w:rFonts w:hint="default"/>
      </w:rPr>
    </w:lvl>
    <w:lvl w:ilvl="4">
      <w:start w:val="1"/>
      <w:numFmt w:val="lowerLetter"/>
      <w:lvlText w:val="(%5)"/>
      <w:lvlJc w:val="left"/>
      <w:pPr>
        <w:ind w:left="1403" w:hanging="360"/>
      </w:pPr>
      <w:rPr>
        <w:rFonts w:hint="default"/>
      </w:rPr>
    </w:lvl>
    <w:lvl w:ilvl="5">
      <w:start w:val="1"/>
      <w:numFmt w:val="lowerRoman"/>
      <w:lvlText w:val="(%6)"/>
      <w:lvlJc w:val="left"/>
      <w:pPr>
        <w:ind w:left="1763" w:hanging="360"/>
      </w:pPr>
      <w:rPr>
        <w:rFonts w:hint="default"/>
      </w:rPr>
    </w:lvl>
    <w:lvl w:ilvl="6">
      <w:start w:val="1"/>
      <w:numFmt w:val="decimal"/>
      <w:lvlText w:val="%7."/>
      <w:lvlJc w:val="left"/>
      <w:pPr>
        <w:ind w:left="2123" w:hanging="360"/>
      </w:pPr>
      <w:rPr>
        <w:rFonts w:hint="default"/>
      </w:rPr>
    </w:lvl>
    <w:lvl w:ilvl="7">
      <w:start w:val="1"/>
      <w:numFmt w:val="lowerLetter"/>
      <w:lvlText w:val="%8."/>
      <w:lvlJc w:val="left"/>
      <w:pPr>
        <w:ind w:left="2483" w:hanging="360"/>
      </w:pPr>
      <w:rPr>
        <w:rFonts w:hint="default"/>
      </w:rPr>
    </w:lvl>
    <w:lvl w:ilvl="8">
      <w:start w:val="1"/>
      <w:numFmt w:val="lowerRoman"/>
      <w:lvlText w:val="%9."/>
      <w:lvlJc w:val="left"/>
      <w:pPr>
        <w:ind w:left="2843" w:hanging="360"/>
      </w:pPr>
      <w:rPr>
        <w:rFonts w:hint="default"/>
      </w:rPr>
    </w:lvl>
  </w:abstractNum>
  <w:abstractNum w:abstractNumId="8" w15:restartNumberingAfterBreak="0">
    <w:nsid w:val="3D163F7A"/>
    <w:multiLevelType w:val="multilevel"/>
    <w:tmpl w:val="21587126"/>
    <w:lvl w:ilvl="0">
      <w:numFmt w:val="decimal"/>
      <w:pStyle w:val="Heading1"/>
      <w:lvlText w:val="%1"/>
      <w:lvlJc w:val="left"/>
      <w:pPr>
        <w:ind w:left="360" w:hanging="360"/>
      </w:pPr>
      <w:rPr>
        <w:rFonts w:hint="default"/>
        <w:b/>
        <w:i w:val="0"/>
        <w:color w:val="D2232A"/>
        <w:sz w:val="20"/>
        <w:szCs w:val="20"/>
      </w:rPr>
    </w:lvl>
    <w:lvl w:ilvl="1">
      <w:start w:val="1"/>
      <w:numFmt w:val="decimal"/>
      <w:pStyle w:val="Heading2"/>
      <w:lvlText w:val="%1.%2"/>
      <w:lvlJc w:val="left"/>
      <w:pPr>
        <w:tabs>
          <w:tab w:val="num" w:pos="576"/>
        </w:tabs>
        <w:ind w:left="576" w:hanging="576"/>
      </w:pPr>
      <w:rPr>
        <w:rFonts w:ascii="Arial" w:hAnsi="Arial" w:hint="default"/>
        <w:b/>
        <w:i w:val="0"/>
        <w:sz w:val="20"/>
      </w:rPr>
    </w:lvl>
    <w:lvl w:ilvl="2">
      <w:start w:val="1"/>
      <w:numFmt w:val="decimal"/>
      <w:pStyle w:val="Heading3"/>
      <w:lvlText w:val="%1.%2.%3"/>
      <w:lvlJc w:val="left"/>
      <w:pPr>
        <w:tabs>
          <w:tab w:val="num" w:pos="1288"/>
        </w:tabs>
        <w:ind w:left="1288" w:hanging="720"/>
      </w:pPr>
      <w:rPr>
        <w:rFonts w:ascii="Arial" w:hAnsi="Arial" w:hint="default"/>
        <w:b/>
        <w:i w:val="0"/>
        <w:caps w:val="0"/>
        <w:sz w:val="20"/>
        <w:szCs w:val="20"/>
      </w:rPr>
    </w:lvl>
    <w:lvl w:ilvl="3">
      <w:start w:val="1"/>
      <w:numFmt w:val="decimal"/>
      <w:pStyle w:val="Heading4"/>
      <w:lvlText w:val="%1.%2.%3.%4"/>
      <w:lvlJc w:val="left"/>
      <w:pPr>
        <w:tabs>
          <w:tab w:val="num" w:pos="864"/>
        </w:tabs>
        <w:ind w:left="864" w:hanging="864"/>
      </w:pPr>
      <w:rPr>
        <w:rFonts w:ascii="Arial" w:hAnsi="Arial" w:hint="default"/>
        <w:b w:val="0"/>
        <w:i/>
        <w:sz w:val="20"/>
      </w:rPr>
    </w:lvl>
    <w:lvl w:ilvl="4">
      <w:start w:val="1"/>
      <w:numFmt w:val="decimal"/>
      <w:pStyle w:val="Heading5"/>
      <w:lvlText w:val="%1.%2.%3.%4.%5"/>
      <w:lvlJc w:val="left"/>
      <w:pPr>
        <w:tabs>
          <w:tab w:val="num" w:pos="1008"/>
        </w:tabs>
        <w:ind w:left="1008" w:hanging="1008"/>
      </w:pPr>
      <w:rPr>
        <w:rFonts w:hint="default"/>
        <w:sz w:val="24"/>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9" w15:restartNumberingAfterBreak="0">
    <w:nsid w:val="46E6242A"/>
    <w:multiLevelType w:val="hybridMultilevel"/>
    <w:tmpl w:val="ADB8EBB2"/>
    <w:lvl w:ilvl="0" w:tplc="5D1C976A">
      <w:start w:val="1"/>
      <w:numFmt w:val="decimal"/>
      <w:pStyle w:val="ECCReference"/>
      <w:lvlText w:val="[%1]"/>
      <w:lvlJc w:val="left"/>
      <w:pPr>
        <w:tabs>
          <w:tab w:val="num" w:pos="397"/>
        </w:tabs>
        <w:ind w:left="397" w:hanging="397"/>
      </w:pPr>
      <w:rPr>
        <w:rFonts w:ascii="Arial" w:hAnsi="Arial" w:hint="default"/>
        <w:b w:val="0"/>
        <w:i w:val="0"/>
        <w:color w:val="D2232A"/>
        <w:sz w:val="18"/>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 w15:restartNumberingAfterBreak="0">
    <w:nsid w:val="474B58E7"/>
    <w:multiLevelType w:val="hybridMultilevel"/>
    <w:tmpl w:val="25C67214"/>
    <w:lvl w:ilvl="0" w:tplc="BEBE1EAC">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49BE4C9A"/>
    <w:multiLevelType w:val="multilevel"/>
    <w:tmpl w:val="D2886BDA"/>
    <w:lvl w:ilvl="0">
      <w:start w:val="1"/>
      <w:numFmt w:val="lowerLetter"/>
      <w:pStyle w:val="ECCLetteredList"/>
      <w:lvlText w:val="%1)"/>
      <w:lvlJc w:val="left"/>
      <w:pPr>
        <w:tabs>
          <w:tab w:val="num" w:pos="340"/>
        </w:tabs>
        <w:ind w:left="340" w:hanging="340"/>
      </w:pPr>
      <w:rPr>
        <w:rFonts w:ascii="Arial" w:hAnsi="Arial" w:hint="default"/>
        <w:b w:val="0"/>
        <w:i w:val="0"/>
        <w:color w:val="D2232A"/>
        <w:sz w:val="20"/>
      </w:rPr>
    </w:lvl>
    <w:lvl w:ilvl="1">
      <w:start w:val="1"/>
      <w:numFmt w:val="lowerRoman"/>
      <w:pStyle w:val="ECCLetteredListLevel20"/>
      <w:lvlText w:val="%2)"/>
      <w:lvlJc w:val="left"/>
      <w:pPr>
        <w:tabs>
          <w:tab w:val="num" w:pos="680"/>
        </w:tabs>
        <w:ind w:left="680" w:hanging="340"/>
      </w:pPr>
      <w:rPr>
        <w:rFonts w:ascii="Arial" w:hAnsi="Arial" w:hint="default"/>
        <w:b w:val="0"/>
        <w:i w:val="0"/>
        <w:color w:val="D2232A"/>
        <w:sz w:val="20"/>
      </w:rPr>
    </w:lvl>
    <w:lvl w:ilvl="2">
      <w:start w:val="1"/>
      <w:numFmt w:val="bullet"/>
      <w:lvlText w:val=""/>
      <w:lvlJc w:val="left"/>
      <w:pPr>
        <w:tabs>
          <w:tab w:val="num" w:pos="1021"/>
        </w:tabs>
        <w:ind w:left="1021" w:hanging="341"/>
      </w:pPr>
      <w:rPr>
        <w:rFonts w:ascii="Wingdings" w:hAnsi="Wingdings" w:hint="default"/>
        <w:color w:val="D2232A"/>
      </w:rPr>
    </w:lvl>
    <w:lvl w:ilvl="3">
      <w:start w:val="1"/>
      <w:numFmt w:val="none"/>
      <w:lvlText w:val=""/>
      <w:lvlJc w:val="left"/>
      <w:pPr>
        <w:tabs>
          <w:tab w:val="num" w:pos="1077"/>
        </w:tabs>
        <w:ind w:left="1728" w:hanging="648"/>
      </w:pPr>
      <w:rPr>
        <w:rFonts w:hint="default"/>
      </w:rPr>
    </w:lvl>
    <w:lvl w:ilvl="4">
      <w:start w:val="1"/>
      <w:numFmt w:val="none"/>
      <w:lvlText w:val=""/>
      <w:lvlJc w:val="left"/>
      <w:pPr>
        <w:ind w:left="2232" w:hanging="792"/>
      </w:pPr>
      <w:rPr>
        <w:rFonts w:hint="default"/>
      </w:rPr>
    </w:lvl>
    <w:lvl w:ilvl="5">
      <w:start w:val="1"/>
      <w:numFmt w:val="none"/>
      <w:lvlText w:val=""/>
      <w:lvlJc w:val="left"/>
      <w:pPr>
        <w:ind w:left="2736" w:hanging="936"/>
      </w:pPr>
      <w:rPr>
        <w:rFonts w:hint="default"/>
      </w:rPr>
    </w:lvl>
    <w:lvl w:ilvl="6">
      <w:start w:val="1"/>
      <w:numFmt w:val="none"/>
      <w:lvlText w:val=""/>
      <w:lvlJc w:val="left"/>
      <w:pPr>
        <w:ind w:left="3240" w:hanging="1080"/>
      </w:pPr>
      <w:rPr>
        <w:rFonts w:hint="default"/>
      </w:rPr>
    </w:lvl>
    <w:lvl w:ilvl="7">
      <w:start w:val="1"/>
      <w:numFmt w:val="none"/>
      <w:lvlText w:val=""/>
      <w:lvlJc w:val="left"/>
      <w:pPr>
        <w:ind w:left="3744" w:hanging="1224"/>
      </w:pPr>
      <w:rPr>
        <w:rFonts w:hint="default"/>
      </w:rPr>
    </w:lvl>
    <w:lvl w:ilvl="8">
      <w:start w:val="1"/>
      <w:numFmt w:val="none"/>
      <w:lvlText w:val=""/>
      <w:lvlJc w:val="left"/>
      <w:pPr>
        <w:ind w:left="4320" w:hanging="1440"/>
      </w:pPr>
      <w:rPr>
        <w:rFonts w:hint="default"/>
      </w:rPr>
    </w:lvl>
  </w:abstractNum>
  <w:abstractNum w:abstractNumId="12" w15:restartNumberingAfterBreak="0">
    <w:nsid w:val="522A5208"/>
    <w:multiLevelType w:val="hybridMultilevel"/>
    <w:tmpl w:val="76B69D8C"/>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3" w15:restartNumberingAfterBreak="0">
    <w:nsid w:val="563324D6"/>
    <w:multiLevelType w:val="hybridMultilevel"/>
    <w:tmpl w:val="6AFE0F5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572326EE"/>
    <w:multiLevelType w:val="multilevel"/>
    <w:tmpl w:val="B824E2F2"/>
    <w:styleLink w:val="ECCNumbers-Bullets"/>
    <w:lvl w:ilvl="0">
      <w:start w:val="1"/>
      <w:numFmt w:val="decimal"/>
      <w:lvlText w:val="%1."/>
      <w:lvlJc w:val="left"/>
      <w:pPr>
        <w:tabs>
          <w:tab w:val="num" w:pos="340"/>
        </w:tabs>
        <w:ind w:left="340" w:hanging="340"/>
      </w:pPr>
      <w:rPr>
        <w:rFonts w:ascii="Arial" w:hAnsi="Arial" w:hint="default"/>
        <w:b w:val="0"/>
        <w:i w:val="0"/>
        <w:color w:val="D2232A"/>
        <w:sz w:val="20"/>
      </w:rPr>
    </w:lvl>
    <w:lvl w:ilvl="1">
      <w:start w:val="1"/>
      <w:numFmt w:val="decimal"/>
      <w:lvlText w:val="%2."/>
      <w:lvlJc w:val="left"/>
      <w:pPr>
        <w:tabs>
          <w:tab w:val="num" w:pos="680"/>
        </w:tabs>
        <w:ind w:left="680" w:hanging="340"/>
      </w:pPr>
      <w:rPr>
        <w:rFonts w:hint="default"/>
        <w:color w:val="D2232A"/>
      </w:rPr>
    </w:lvl>
    <w:lvl w:ilvl="2">
      <w:start w:val="1"/>
      <w:numFmt w:val="bullet"/>
      <w:lvlText w:val=""/>
      <w:lvlJc w:val="left"/>
      <w:pPr>
        <w:tabs>
          <w:tab w:val="num" w:pos="1021"/>
        </w:tabs>
        <w:ind w:left="1021" w:hanging="341"/>
      </w:pPr>
      <w:rPr>
        <w:rFonts w:ascii="Wingdings" w:hAnsi="Wingdings" w:hint="default"/>
        <w:color w:val="D2232A"/>
      </w:rPr>
    </w:lvl>
    <w:lvl w:ilvl="3">
      <w:start w:val="1"/>
      <w:numFmt w:val="decimal"/>
      <w:lvlText w:val="(%4)"/>
      <w:lvlJc w:val="left"/>
      <w:pPr>
        <w:ind w:left="1043" w:hanging="360"/>
      </w:pPr>
      <w:rPr>
        <w:rFonts w:hint="default"/>
      </w:rPr>
    </w:lvl>
    <w:lvl w:ilvl="4">
      <w:start w:val="1"/>
      <w:numFmt w:val="lowerLetter"/>
      <w:lvlText w:val="(%5)"/>
      <w:lvlJc w:val="left"/>
      <w:pPr>
        <w:ind w:left="1403" w:hanging="360"/>
      </w:pPr>
      <w:rPr>
        <w:rFonts w:hint="default"/>
      </w:rPr>
    </w:lvl>
    <w:lvl w:ilvl="5">
      <w:start w:val="1"/>
      <w:numFmt w:val="lowerRoman"/>
      <w:lvlText w:val="(%6)"/>
      <w:lvlJc w:val="left"/>
      <w:pPr>
        <w:ind w:left="1763" w:hanging="360"/>
      </w:pPr>
      <w:rPr>
        <w:rFonts w:hint="default"/>
      </w:rPr>
    </w:lvl>
    <w:lvl w:ilvl="6">
      <w:start w:val="1"/>
      <w:numFmt w:val="decimal"/>
      <w:lvlText w:val="%7."/>
      <w:lvlJc w:val="left"/>
      <w:pPr>
        <w:ind w:left="2123" w:hanging="360"/>
      </w:pPr>
      <w:rPr>
        <w:rFonts w:hint="default"/>
      </w:rPr>
    </w:lvl>
    <w:lvl w:ilvl="7">
      <w:start w:val="1"/>
      <w:numFmt w:val="lowerLetter"/>
      <w:lvlText w:val="%8."/>
      <w:lvlJc w:val="left"/>
      <w:pPr>
        <w:ind w:left="2483" w:hanging="360"/>
      </w:pPr>
      <w:rPr>
        <w:rFonts w:hint="default"/>
      </w:rPr>
    </w:lvl>
    <w:lvl w:ilvl="8">
      <w:start w:val="1"/>
      <w:numFmt w:val="lowerRoman"/>
      <w:lvlText w:val="%9."/>
      <w:lvlJc w:val="left"/>
      <w:pPr>
        <w:ind w:left="2843" w:hanging="360"/>
      </w:pPr>
      <w:rPr>
        <w:rFonts w:hint="default"/>
      </w:rPr>
    </w:lvl>
  </w:abstractNum>
  <w:abstractNum w:abstractNumId="15" w15:restartNumberingAfterBreak="0">
    <w:nsid w:val="5AFA023D"/>
    <w:multiLevelType w:val="hybridMultilevel"/>
    <w:tmpl w:val="14683E74"/>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6" w15:restartNumberingAfterBreak="0">
    <w:nsid w:val="6038135D"/>
    <w:multiLevelType w:val="hybridMultilevel"/>
    <w:tmpl w:val="083E90C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7" w15:restartNumberingAfterBreak="0">
    <w:nsid w:val="6A5C1FDB"/>
    <w:multiLevelType w:val="hybridMultilevel"/>
    <w:tmpl w:val="87D2E6CA"/>
    <w:lvl w:ilvl="0" w:tplc="B8F03DD6">
      <w:start w:val="12"/>
      <w:numFmt w:val="bullet"/>
      <w:lvlText w:val="-"/>
      <w:lvlJc w:val="left"/>
      <w:pPr>
        <w:ind w:left="720" w:hanging="360"/>
      </w:pPr>
      <w:rPr>
        <w:rFonts w:ascii="Arial" w:eastAsia="Calibr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6D995255"/>
    <w:multiLevelType w:val="hybridMultilevel"/>
    <w:tmpl w:val="B42EF9C4"/>
    <w:lvl w:ilvl="0" w:tplc="674E7288">
      <w:start w:val="1"/>
      <w:numFmt w:val="bullet"/>
      <w:lvlText w:val=""/>
      <w:lvlJc w:val="left"/>
      <w:pPr>
        <w:ind w:left="1080" w:hanging="360"/>
      </w:pPr>
      <w:rPr>
        <w:rFonts w:ascii="Symbol" w:hAnsi="Symbol"/>
      </w:rPr>
    </w:lvl>
    <w:lvl w:ilvl="1" w:tplc="6AA2599E">
      <w:start w:val="1"/>
      <w:numFmt w:val="bullet"/>
      <w:lvlText w:val=""/>
      <w:lvlJc w:val="left"/>
      <w:pPr>
        <w:ind w:left="1080" w:hanging="360"/>
      </w:pPr>
      <w:rPr>
        <w:rFonts w:ascii="Symbol" w:hAnsi="Symbol"/>
      </w:rPr>
    </w:lvl>
    <w:lvl w:ilvl="2" w:tplc="5B6EF308">
      <w:start w:val="1"/>
      <w:numFmt w:val="bullet"/>
      <w:lvlText w:val=""/>
      <w:lvlJc w:val="left"/>
      <w:pPr>
        <w:ind w:left="1080" w:hanging="360"/>
      </w:pPr>
      <w:rPr>
        <w:rFonts w:ascii="Symbol" w:hAnsi="Symbol"/>
      </w:rPr>
    </w:lvl>
    <w:lvl w:ilvl="3" w:tplc="0B32F41E">
      <w:start w:val="1"/>
      <w:numFmt w:val="bullet"/>
      <w:lvlText w:val=""/>
      <w:lvlJc w:val="left"/>
      <w:pPr>
        <w:ind w:left="1080" w:hanging="360"/>
      </w:pPr>
      <w:rPr>
        <w:rFonts w:ascii="Symbol" w:hAnsi="Symbol"/>
      </w:rPr>
    </w:lvl>
    <w:lvl w:ilvl="4" w:tplc="DC4C05FC">
      <w:start w:val="1"/>
      <w:numFmt w:val="bullet"/>
      <w:lvlText w:val=""/>
      <w:lvlJc w:val="left"/>
      <w:pPr>
        <w:ind w:left="1080" w:hanging="360"/>
      </w:pPr>
      <w:rPr>
        <w:rFonts w:ascii="Symbol" w:hAnsi="Symbol"/>
      </w:rPr>
    </w:lvl>
    <w:lvl w:ilvl="5" w:tplc="062621FE">
      <w:start w:val="1"/>
      <w:numFmt w:val="bullet"/>
      <w:lvlText w:val=""/>
      <w:lvlJc w:val="left"/>
      <w:pPr>
        <w:ind w:left="1080" w:hanging="360"/>
      </w:pPr>
      <w:rPr>
        <w:rFonts w:ascii="Symbol" w:hAnsi="Symbol"/>
      </w:rPr>
    </w:lvl>
    <w:lvl w:ilvl="6" w:tplc="760E5922">
      <w:start w:val="1"/>
      <w:numFmt w:val="bullet"/>
      <w:lvlText w:val=""/>
      <w:lvlJc w:val="left"/>
      <w:pPr>
        <w:ind w:left="1080" w:hanging="360"/>
      </w:pPr>
      <w:rPr>
        <w:rFonts w:ascii="Symbol" w:hAnsi="Symbol"/>
      </w:rPr>
    </w:lvl>
    <w:lvl w:ilvl="7" w:tplc="DFE6FD38">
      <w:start w:val="1"/>
      <w:numFmt w:val="bullet"/>
      <w:lvlText w:val=""/>
      <w:lvlJc w:val="left"/>
      <w:pPr>
        <w:ind w:left="1080" w:hanging="360"/>
      </w:pPr>
      <w:rPr>
        <w:rFonts w:ascii="Symbol" w:hAnsi="Symbol"/>
      </w:rPr>
    </w:lvl>
    <w:lvl w:ilvl="8" w:tplc="EC228770">
      <w:start w:val="1"/>
      <w:numFmt w:val="bullet"/>
      <w:lvlText w:val=""/>
      <w:lvlJc w:val="left"/>
      <w:pPr>
        <w:ind w:left="1080" w:hanging="360"/>
      </w:pPr>
      <w:rPr>
        <w:rFonts w:ascii="Symbol" w:hAnsi="Symbol"/>
      </w:rPr>
    </w:lvl>
  </w:abstractNum>
  <w:abstractNum w:abstractNumId="19" w15:restartNumberingAfterBreak="0">
    <w:nsid w:val="72C65D31"/>
    <w:multiLevelType w:val="hybridMultilevel"/>
    <w:tmpl w:val="7BCE0C1E"/>
    <w:lvl w:ilvl="0" w:tplc="18C8FAF0">
      <w:numFmt w:val="bullet"/>
      <w:lvlText w:val=""/>
      <w:lvlJc w:val="left"/>
      <w:pPr>
        <w:ind w:left="720" w:hanging="360"/>
      </w:pPr>
      <w:rPr>
        <w:rFonts w:ascii="Symbol" w:eastAsia="Calibri"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77901AE4"/>
    <w:multiLevelType w:val="hybridMultilevel"/>
    <w:tmpl w:val="9A3ECDF4"/>
    <w:lvl w:ilvl="0" w:tplc="91C4760E">
      <w:start w:val="1"/>
      <w:numFmt w:val="bullet"/>
      <w:lvlText w:val=""/>
      <w:lvlJc w:val="left"/>
      <w:pPr>
        <w:ind w:left="720" w:hanging="360"/>
      </w:pPr>
      <w:rPr>
        <w:rFonts w:ascii="Wingdings" w:hAnsi="Wingdings" w:hint="default"/>
        <w:color w:val="D2232A"/>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1" w15:restartNumberingAfterBreak="0">
    <w:nsid w:val="7C0101E8"/>
    <w:multiLevelType w:val="hybridMultilevel"/>
    <w:tmpl w:val="A2BEF1F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726993003">
    <w:abstractNumId w:val="2"/>
  </w:num>
  <w:num w:numId="2" w16cid:durableId="1405178229">
    <w:abstractNumId w:val="0"/>
  </w:num>
  <w:num w:numId="3" w16cid:durableId="197402519">
    <w:abstractNumId w:val="11"/>
  </w:num>
  <w:num w:numId="4" w16cid:durableId="1099983706">
    <w:abstractNumId w:val="7"/>
  </w:num>
  <w:num w:numId="5" w16cid:durableId="1074622816">
    <w:abstractNumId w:val="9"/>
  </w:num>
  <w:num w:numId="6" w16cid:durableId="525944975">
    <w:abstractNumId w:val="8"/>
  </w:num>
  <w:num w:numId="7" w16cid:durableId="587662254">
    <w:abstractNumId w:val="4"/>
  </w:num>
  <w:num w:numId="8" w16cid:durableId="1543328136">
    <w:abstractNumId w:val="14"/>
  </w:num>
  <w:num w:numId="9" w16cid:durableId="199439014">
    <w:abstractNumId w:val="7"/>
    <w:lvlOverride w:ilvl="0">
      <w:lvl w:ilvl="0">
        <w:start w:val="1"/>
        <w:numFmt w:val="decimal"/>
        <w:pStyle w:val="ECCNumberedList"/>
        <w:lvlText w:val="%1"/>
        <w:lvlJc w:val="left"/>
        <w:pPr>
          <w:ind w:left="360" w:hanging="360"/>
        </w:pPr>
        <w:rPr>
          <w:rFonts w:hint="default"/>
          <w:b w:val="0"/>
          <w:i w:val="0"/>
          <w:color w:val="D2232A"/>
          <w:sz w:val="20"/>
        </w:rPr>
      </w:lvl>
    </w:lvlOverride>
    <w:lvlOverride w:ilvl="1">
      <w:lvl w:ilvl="1">
        <w:start w:val="1"/>
        <w:numFmt w:val="lowerLetter"/>
        <w:pStyle w:val="ECCNumberedListlevel2"/>
        <w:lvlText w:val="%2"/>
        <w:lvlJc w:val="left"/>
        <w:pPr>
          <w:tabs>
            <w:tab w:val="num" w:pos="680"/>
          </w:tabs>
          <w:ind w:left="680" w:hanging="340"/>
        </w:pPr>
        <w:rPr>
          <w:rFonts w:hint="default"/>
          <w:color w:val="C00000"/>
        </w:rPr>
      </w:lvl>
    </w:lvlOverride>
    <w:lvlOverride w:ilvl="2">
      <w:lvl w:ilvl="2">
        <w:start w:val="1"/>
        <w:numFmt w:val="bullet"/>
        <w:lvlText w:val=""/>
        <w:lvlJc w:val="left"/>
        <w:pPr>
          <w:tabs>
            <w:tab w:val="num" w:pos="1021"/>
          </w:tabs>
          <w:ind w:left="1021" w:hanging="341"/>
        </w:pPr>
        <w:rPr>
          <w:rFonts w:ascii="Wingdings" w:hAnsi="Wingdings" w:hint="default"/>
          <w:color w:val="D2232A"/>
        </w:rPr>
      </w:lvl>
    </w:lvlOverride>
    <w:lvlOverride w:ilvl="3">
      <w:lvl w:ilvl="3">
        <w:start w:val="1"/>
        <w:numFmt w:val="decimal"/>
        <w:lvlText w:val="(%4)"/>
        <w:lvlJc w:val="left"/>
        <w:pPr>
          <w:ind w:left="1043" w:hanging="360"/>
        </w:pPr>
        <w:rPr>
          <w:rFonts w:hint="default"/>
        </w:rPr>
      </w:lvl>
    </w:lvlOverride>
    <w:lvlOverride w:ilvl="4">
      <w:lvl w:ilvl="4">
        <w:start w:val="1"/>
        <w:numFmt w:val="lowerLetter"/>
        <w:lvlText w:val="(%5)"/>
        <w:lvlJc w:val="left"/>
        <w:pPr>
          <w:ind w:left="1403" w:hanging="360"/>
        </w:pPr>
        <w:rPr>
          <w:rFonts w:hint="default"/>
        </w:rPr>
      </w:lvl>
    </w:lvlOverride>
    <w:lvlOverride w:ilvl="5">
      <w:lvl w:ilvl="5">
        <w:start w:val="1"/>
        <w:numFmt w:val="lowerRoman"/>
        <w:lvlText w:val="(%6)"/>
        <w:lvlJc w:val="left"/>
        <w:pPr>
          <w:ind w:left="1763" w:hanging="360"/>
        </w:pPr>
        <w:rPr>
          <w:rFonts w:hint="default"/>
        </w:rPr>
      </w:lvl>
    </w:lvlOverride>
    <w:lvlOverride w:ilvl="6">
      <w:lvl w:ilvl="6">
        <w:start w:val="1"/>
        <w:numFmt w:val="decimal"/>
        <w:lvlText w:val="%7."/>
        <w:lvlJc w:val="left"/>
        <w:pPr>
          <w:ind w:left="2123" w:hanging="360"/>
        </w:pPr>
        <w:rPr>
          <w:rFonts w:hint="default"/>
        </w:rPr>
      </w:lvl>
    </w:lvlOverride>
    <w:lvlOverride w:ilvl="7">
      <w:lvl w:ilvl="7">
        <w:start w:val="1"/>
        <w:numFmt w:val="lowerLetter"/>
        <w:lvlText w:val="%8."/>
        <w:lvlJc w:val="left"/>
        <w:pPr>
          <w:ind w:left="2483" w:hanging="360"/>
        </w:pPr>
        <w:rPr>
          <w:rFonts w:hint="default"/>
        </w:rPr>
      </w:lvl>
    </w:lvlOverride>
    <w:lvlOverride w:ilvl="8">
      <w:lvl w:ilvl="8">
        <w:start w:val="1"/>
        <w:numFmt w:val="lowerRoman"/>
        <w:lvlText w:val="%9."/>
        <w:lvlJc w:val="left"/>
        <w:pPr>
          <w:ind w:left="2843" w:hanging="360"/>
        </w:pPr>
        <w:rPr>
          <w:rFonts w:hint="default"/>
        </w:rPr>
      </w:lvl>
    </w:lvlOverride>
  </w:num>
  <w:num w:numId="10" w16cid:durableId="1060439537">
    <w:abstractNumId w:val="3"/>
  </w:num>
  <w:num w:numId="11" w16cid:durableId="30764791">
    <w:abstractNumId w:val="11"/>
    <w:lvlOverride w:ilvl="0">
      <w:lvl w:ilvl="0">
        <w:start w:val="1"/>
        <w:numFmt w:val="lowerLetter"/>
        <w:pStyle w:val="ECCLetteredList"/>
        <w:lvlText w:val="%1)"/>
        <w:lvlJc w:val="left"/>
        <w:pPr>
          <w:tabs>
            <w:tab w:val="num" w:pos="340"/>
          </w:tabs>
          <w:ind w:left="340" w:hanging="340"/>
        </w:pPr>
        <w:rPr>
          <w:rFonts w:ascii="Arial" w:hAnsi="Arial" w:hint="default"/>
          <w:b w:val="0"/>
          <w:i w:val="0"/>
          <w:color w:val="D2232A"/>
          <w:sz w:val="20"/>
        </w:rPr>
      </w:lvl>
    </w:lvlOverride>
    <w:lvlOverride w:ilvl="1">
      <w:lvl w:ilvl="1">
        <w:start w:val="1"/>
        <w:numFmt w:val="lowerRoman"/>
        <w:pStyle w:val="ECCLetteredListLevel20"/>
        <w:lvlText w:val="%2)"/>
        <w:lvlJc w:val="left"/>
        <w:pPr>
          <w:tabs>
            <w:tab w:val="num" w:pos="680"/>
          </w:tabs>
          <w:ind w:left="680" w:hanging="340"/>
        </w:pPr>
        <w:rPr>
          <w:rFonts w:ascii="Arial" w:hAnsi="Arial" w:hint="default"/>
          <w:b w:val="0"/>
          <w:i w:val="0"/>
          <w:color w:val="D2232A"/>
          <w:sz w:val="20"/>
        </w:rPr>
      </w:lvl>
    </w:lvlOverride>
    <w:lvlOverride w:ilvl="2">
      <w:lvl w:ilvl="2">
        <w:start w:val="1"/>
        <w:numFmt w:val="bullet"/>
        <w:lvlText w:val=""/>
        <w:lvlJc w:val="left"/>
        <w:pPr>
          <w:tabs>
            <w:tab w:val="num" w:pos="1021"/>
          </w:tabs>
          <w:ind w:left="1021" w:hanging="341"/>
        </w:pPr>
        <w:rPr>
          <w:rFonts w:ascii="Wingdings" w:hAnsi="Wingdings" w:hint="default"/>
          <w:color w:val="D2232A"/>
        </w:rPr>
      </w:lvl>
    </w:lvlOverride>
    <w:lvlOverride w:ilvl="3">
      <w:lvl w:ilvl="3">
        <w:start w:val="1"/>
        <w:numFmt w:val="none"/>
        <w:lvlText w:val=""/>
        <w:lvlJc w:val="left"/>
        <w:pPr>
          <w:tabs>
            <w:tab w:val="num" w:pos="1077"/>
          </w:tabs>
          <w:ind w:left="1728" w:hanging="648"/>
        </w:pPr>
        <w:rPr>
          <w:rFonts w:hint="default"/>
        </w:rPr>
      </w:lvl>
    </w:lvlOverride>
    <w:lvlOverride w:ilvl="4">
      <w:lvl w:ilvl="4">
        <w:start w:val="1"/>
        <w:numFmt w:val="none"/>
        <w:lvlText w:val=""/>
        <w:lvlJc w:val="left"/>
        <w:pPr>
          <w:ind w:left="2232" w:hanging="792"/>
        </w:pPr>
        <w:rPr>
          <w:rFonts w:hint="default"/>
        </w:rPr>
      </w:lvl>
    </w:lvlOverride>
    <w:lvlOverride w:ilvl="5">
      <w:lvl w:ilvl="5">
        <w:start w:val="1"/>
        <w:numFmt w:val="none"/>
        <w:lvlText w:val=""/>
        <w:lvlJc w:val="left"/>
        <w:pPr>
          <w:ind w:left="2736" w:hanging="936"/>
        </w:pPr>
        <w:rPr>
          <w:rFonts w:hint="default"/>
        </w:rPr>
      </w:lvl>
    </w:lvlOverride>
    <w:lvlOverride w:ilvl="6">
      <w:lvl w:ilvl="6">
        <w:start w:val="1"/>
        <w:numFmt w:val="none"/>
        <w:lvlText w:val=""/>
        <w:lvlJc w:val="left"/>
        <w:pPr>
          <w:ind w:left="3240" w:hanging="1080"/>
        </w:pPr>
        <w:rPr>
          <w:rFonts w:hint="default"/>
        </w:rPr>
      </w:lvl>
    </w:lvlOverride>
    <w:lvlOverride w:ilvl="7">
      <w:lvl w:ilvl="7">
        <w:start w:val="1"/>
        <w:numFmt w:val="none"/>
        <w:lvlText w:val=""/>
        <w:lvlJc w:val="left"/>
        <w:pPr>
          <w:ind w:left="3744" w:hanging="1224"/>
        </w:pPr>
        <w:rPr>
          <w:rFonts w:hint="default"/>
        </w:rPr>
      </w:lvl>
    </w:lvlOverride>
    <w:lvlOverride w:ilvl="8">
      <w:lvl w:ilvl="8">
        <w:start w:val="1"/>
        <w:numFmt w:val="none"/>
        <w:lvlText w:val=""/>
        <w:lvlJc w:val="left"/>
        <w:pPr>
          <w:ind w:left="4320" w:hanging="1440"/>
        </w:pPr>
        <w:rPr>
          <w:rFonts w:hint="default"/>
        </w:rPr>
      </w:lvl>
    </w:lvlOverride>
  </w:num>
  <w:num w:numId="12" w16cid:durableId="327907305">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886183184">
    <w:abstractNumId w:val="17"/>
  </w:num>
  <w:num w:numId="14" w16cid:durableId="811289489">
    <w:abstractNumId w:val="4"/>
    <w:lvlOverride w:ilvl="0">
      <w:startOverride w:val="1"/>
    </w:lvlOverride>
  </w:num>
  <w:num w:numId="15" w16cid:durableId="442188427">
    <w:abstractNumId w:val="4"/>
    <w:lvlOverride w:ilvl="0">
      <w:startOverride w:val="1"/>
    </w:lvlOverride>
  </w:num>
  <w:num w:numId="16" w16cid:durableId="803741385">
    <w:abstractNumId w:val="4"/>
    <w:lvlOverride w:ilvl="0">
      <w:startOverride w:val="1"/>
    </w:lvlOverride>
  </w:num>
  <w:num w:numId="17" w16cid:durableId="848444291">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530070620">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2030644540">
    <w:abstractNumId w:val="19"/>
  </w:num>
  <w:num w:numId="20" w16cid:durableId="2043631763">
    <w:abstractNumId w:val="20"/>
  </w:num>
  <w:num w:numId="21" w16cid:durableId="894049009">
    <w:abstractNumId w:val="12"/>
  </w:num>
  <w:num w:numId="22" w16cid:durableId="1802844182">
    <w:abstractNumId w:val="0"/>
  </w:num>
  <w:num w:numId="23" w16cid:durableId="590046030">
    <w:abstractNumId w:val="6"/>
  </w:num>
  <w:num w:numId="24" w16cid:durableId="605423477">
    <w:abstractNumId w:val="16"/>
  </w:num>
  <w:num w:numId="25" w16cid:durableId="290985462">
    <w:abstractNumId w:val="15"/>
  </w:num>
  <w:num w:numId="26" w16cid:durableId="1788349125">
    <w:abstractNumId w:val="13"/>
  </w:num>
  <w:num w:numId="27" w16cid:durableId="125123972">
    <w:abstractNumId w:val="1"/>
  </w:num>
  <w:num w:numId="28" w16cid:durableId="1583686292">
    <w:abstractNumId w:val="21"/>
  </w:num>
  <w:num w:numId="29" w16cid:durableId="219875485">
    <w:abstractNumId w:val="7"/>
    <w:lvlOverride w:ilvl="0">
      <w:startOverride w:val="1"/>
      <w:lvl w:ilvl="0">
        <w:start w:val="1"/>
        <w:numFmt w:val="decimal"/>
        <w:pStyle w:val="ECCNumberedList"/>
        <w:lvlText w:val="%1"/>
        <w:lvlJc w:val="left"/>
        <w:pPr>
          <w:ind w:left="360" w:hanging="360"/>
        </w:pPr>
        <w:rPr>
          <w:rFonts w:hint="default"/>
          <w:b w:val="0"/>
          <w:i w:val="0"/>
          <w:color w:val="D2232A"/>
          <w:sz w:val="20"/>
        </w:rPr>
      </w:lvl>
    </w:lvlOverride>
    <w:lvlOverride w:ilvl="1">
      <w:startOverride w:val="1"/>
      <w:lvl w:ilvl="1">
        <w:start w:val="1"/>
        <w:numFmt w:val="lowerLetter"/>
        <w:pStyle w:val="ECCNumberedListlevel2"/>
        <w:lvlText w:val="%2"/>
        <w:lvlJc w:val="left"/>
        <w:pPr>
          <w:tabs>
            <w:tab w:val="num" w:pos="680"/>
          </w:tabs>
          <w:ind w:left="680" w:hanging="340"/>
        </w:pPr>
        <w:rPr>
          <w:rFonts w:hint="default"/>
          <w:color w:val="C00000"/>
        </w:rPr>
      </w:lvl>
    </w:lvlOverride>
    <w:lvlOverride w:ilvl="2">
      <w:startOverride w:val="1"/>
      <w:lvl w:ilvl="2">
        <w:start w:val="1"/>
        <w:numFmt w:val="bullet"/>
        <w:lvlText w:val=""/>
        <w:lvlJc w:val="left"/>
        <w:pPr>
          <w:tabs>
            <w:tab w:val="num" w:pos="1021"/>
          </w:tabs>
          <w:ind w:left="1021" w:hanging="341"/>
        </w:pPr>
        <w:rPr>
          <w:rFonts w:ascii="Wingdings" w:hAnsi="Wingdings" w:hint="default"/>
          <w:color w:val="D2232A"/>
        </w:rPr>
      </w:lvl>
    </w:lvlOverride>
    <w:lvlOverride w:ilvl="3">
      <w:startOverride w:val="1"/>
      <w:lvl w:ilvl="3">
        <w:start w:val="1"/>
        <w:numFmt w:val="decimal"/>
        <w:lvlText w:val="(%4)"/>
        <w:lvlJc w:val="left"/>
        <w:pPr>
          <w:ind w:left="1043" w:hanging="360"/>
        </w:pPr>
        <w:rPr>
          <w:rFonts w:hint="default"/>
        </w:rPr>
      </w:lvl>
    </w:lvlOverride>
    <w:lvlOverride w:ilvl="4">
      <w:startOverride w:val="1"/>
      <w:lvl w:ilvl="4">
        <w:start w:val="1"/>
        <w:numFmt w:val="lowerLetter"/>
        <w:lvlText w:val="(%5)"/>
        <w:lvlJc w:val="left"/>
        <w:pPr>
          <w:ind w:left="1403" w:hanging="360"/>
        </w:pPr>
        <w:rPr>
          <w:rFonts w:hint="default"/>
        </w:rPr>
      </w:lvl>
    </w:lvlOverride>
    <w:lvlOverride w:ilvl="5">
      <w:startOverride w:val="1"/>
      <w:lvl w:ilvl="5">
        <w:start w:val="1"/>
        <w:numFmt w:val="lowerRoman"/>
        <w:lvlText w:val="(%6)"/>
        <w:lvlJc w:val="left"/>
        <w:pPr>
          <w:ind w:left="1763" w:hanging="360"/>
        </w:pPr>
        <w:rPr>
          <w:rFonts w:hint="default"/>
        </w:rPr>
      </w:lvl>
    </w:lvlOverride>
    <w:lvlOverride w:ilvl="6">
      <w:startOverride w:val="1"/>
      <w:lvl w:ilvl="6">
        <w:start w:val="1"/>
        <w:numFmt w:val="decimal"/>
        <w:lvlText w:val="%7."/>
        <w:lvlJc w:val="left"/>
        <w:pPr>
          <w:ind w:left="2123" w:hanging="360"/>
        </w:pPr>
        <w:rPr>
          <w:rFonts w:hint="default"/>
        </w:rPr>
      </w:lvl>
    </w:lvlOverride>
    <w:lvlOverride w:ilvl="7">
      <w:startOverride w:val="1"/>
      <w:lvl w:ilvl="7">
        <w:start w:val="1"/>
        <w:numFmt w:val="lowerLetter"/>
        <w:lvlText w:val="%8."/>
        <w:lvlJc w:val="left"/>
        <w:pPr>
          <w:ind w:left="2483" w:hanging="360"/>
        </w:pPr>
        <w:rPr>
          <w:rFonts w:hint="default"/>
        </w:rPr>
      </w:lvl>
    </w:lvlOverride>
    <w:lvlOverride w:ilvl="8">
      <w:startOverride w:val="1"/>
      <w:lvl w:ilvl="8">
        <w:start w:val="1"/>
        <w:numFmt w:val="lowerRoman"/>
        <w:lvlText w:val="%9."/>
        <w:lvlJc w:val="left"/>
        <w:pPr>
          <w:ind w:left="2843" w:hanging="360"/>
        </w:pPr>
        <w:rPr>
          <w:rFonts w:hint="default"/>
        </w:rPr>
      </w:lvl>
    </w:lvlOverride>
  </w:num>
  <w:num w:numId="30" w16cid:durableId="2020422956">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104961849">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656835906">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842472484">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302396662">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957055885">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265191034">
    <w:abstractNumId w:val="10"/>
  </w:num>
  <w:num w:numId="37" w16cid:durableId="1417435145">
    <w:abstractNumId w:val="5"/>
  </w:num>
  <w:num w:numId="38" w16cid:durableId="475728917">
    <w:abstractNumId w:val="7"/>
    <w:lvlOverride w:ilvl="0">
      <w:lvl w:ilvl="0">
        <w:start w:val="1"/>
        <w:numFmt w:val="decimal"/>
        <w:pStyle w:val="ECCNumberedList"/>
        <w:lvlText w:val="%1"/>
        <w:lvlJc w:val="left"/>
        <w:pPr>
          <w:ind w:left="360" w:hanging="360"/>
        </w:pPr>
        <w:rPr>
          <w:rFonts w:hint="default"/>
          <w:b w:val="0"/>
          <w:i w:val="0"/>
          <w:color w:val="D2232A"/>
          <w:sz w:val="20"/>
        </w:rPr>
      </w:lvl>
    </w:lvlOverride>
    <w:lvlOverride w:ilvl="1">
      <w:lvl w:ilvl="1">
        <w:start w:val="1"/>
        <w:numFmt w:val="lowerLetter"/>
        <w:pStyle w:val="ECCNumberedListlevel2"/>
        <w:lvlText w:val="%2"/>
        <w:lvlJc w:val="left"/>
        <w:pPr>
          <w:tabs>
            <w:tab w:val="num" w:pos="680"/>
          </w:tabs>
          <w:ind w:left="680" w:hanging="340"/>
        </w:pPr>
        <w:rPr>
          <w:rFonts w:hint="default"/>
          <w:color w:val="C00000"/>
        </w:rPr>
      </w:lvl>
    </w:lvlOverride>
    <w:lvlOverride w:ilvl="2">
      <w:lvl w:ilvl="2">
        <w:start w:val="1"/>
        <w:numFmt w:val="bullet"/>
        <w:lvlText w:val=""/>
        <w:lvlJc w:val="left"/>
        <w:pPr>
          <w:tabs>
            <w:tab w:val="num" w:pos="1021"/>
          </w:tabs>
          <w:ind w:left="1021" w:hanging="341"/>
        </w:pPr>
        <w:rPr>
          <w:rFonts w:ascii="Wingdings" w:hAnsi="Wingdings" w:hint="default"/>
          <w:color w:val="D2232A"/>
        </w:rPr>
      </w:lvl>
    </w:lvlOverride>
    <w:lvlOverride w:ilvl="3">
      <w:lvl w:ilvl="3">
        <w:start w:val="1"/>
        <w:numFmt w:val="decimal"/>
        <w:lvlText w:val="(%4)"/>
        <w:lvlJc w:val="left"/>
        <w:pPr>
          <w:ind w:left="1043" w:hanging="360"/>
        </w:pPr>
        <w:rPr>
          <w:rFonts w:hint="default"/>
        </w:rPr>
      </w:lvl>
    </w:lvlOverride>
    <w:lvlOverride w:ilvl="4">
      <w:lvl w:ilvl="4">
        <w:start w:val="1"/>
        <w:numFmt w:val="lowerLetter"/>
        <w:lvlText w:val="(%5)"/>
        <w:lvlJc w:val="left"/>
        <w:pPr>
          <w:ind w:left="1403" w:hanging="360"/>
        </w:pPr>
        <w:rPr>
          <w:rFonts w:hint="default"/>
        </w:rPr>
      </w:lvl>
    </w:lvlOverride>
    <w:lvlOverride w:ilvl="5">
      <w:lvl w:ilvl="5">
        <w:start w:val="1"/>
        <w:numFmt w:val="lowerRoman"/>
        <w:lvlText w:val="(%6)"/>
        <w:lvlJc w:val="left"/>
        <w:pPr>
          <w:ind w:left="1763" w:hanging="360"/>
        </w:pPr>
        <w:rPr>
          <w:rFonts w:hint="default"/>
        </w:rPr>
      </w:lvl>
    </w:lvlOverride>
    <w:lvlOverride w:ilvl="6">
      <w:lvl w:ilvl="6">
        <w:start w:val="1"/>
        <w:numFmt w:val="decimal"/>
        <w:lvlText w:val="%7."/>
        <w:lvlJc w:val="left"/>
        <w:pPr>
          <w:ind w:left="2123" w:hanging="360"/>
        </w:pPr>
        <w:rPr>
          <w:rFonts w:hint="default"/>
        </w:rPr>
      </w:lvl>
    </w:lvlOverride>
    <w:lvlOverride w:ilvl="7">
      <w:lvl w:ilvl="7">
        <w:start w:val="1"/>
        <w:numFmt w:val="lowerLetter"/>
        <w:lvlText w:val="%8."/>
        <w:lvlJc w:val="left"/>
        <w:pPr>
          <w:ind w:left="2483" w:hanging="360"/>
        </w:pPr>
        <w:rPr>
          <w:rFonts w:hint="default"/>
        </w:rPr>
      </w:lvl>
    </w:lvlOverride>
    <w:lvlOverride w:ilvl="8">
      <w:lvl w:ilvl="8">
        <w:start w:val="1"/>
        <w:numFmt w:val="lowerRoman"/>
        <w:lvlText w:val="%9."/>
        <w:lvlJc w:val="left"/>
        <w:pPr>
          <w:ind w:left="2843" w:hanging="360"/>
        </w:pPr>
        <w:rPr>
          <w:rFonts w:hint="default"/>
        </w:rPr>
      </w:lvl>
    </w:lvlOverride>
  </w:num>
  <w:num w:numId="39" w16cid:durableId="789250891">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926186684">
    <w:abstractNumId w:val="18"/>
  </w:num>
  <w:num w:numId="41" w16cid:durableId="1689210330">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222640899">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080059305">
    <w:abstractNumId w:val="9"/>
    <w:lvlOverride w:ilvl="0">
      <w:startOverride w:val="1"/>
    </w:lvlOverride>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47"/>
  <w:activeWritingStyle w:appName="MSWord" w:lang="it-IT" w:vendorID="64" w:dllVersion="6" w:nlCheck="1" w:checkStyle="0"/>
  <w:activeWritingStyle w:appName="MSWord" w:lang="en-GB" w:vendorID="64" w:dllVersion="6" w:nlCheck="1" w:checkStyle="1"/>
  <w:activeWritingStyle w:appName="MSWord" w:lang="en-GB" w:vendorID="64" w:dllVersion="0" w:nlCheck="1" w:checkStyle="0"/>
  <w:activeWritingStyle w:appName="MSWord" w:lang="en-US" w:vendorID="64" w:dllVersion="0" w:nlCheck="1" w:checkStyle="0"/>
  <w:activeWritingStyle w:appName="MSWord" w:lang="de-DE" w:vendorID="64" w:dllVersion="0" w:nlCheck="1" w:checkStyle="0"/>
  <w:activeWritingStyle w:appName="MSWord" w:lang="da-DK" w:vendorID="64" w:dllVersion="0" w:nlCheck="1" w:checkStyle="0"/>
  <w:activeWritingStyle w:appName="MSWord" w:lang="fr-FR" w:vendorID="64" w:dllVersion="0" w:nlCheck="1" w:checkStyle="0"/>
  <w:activeWritingStyle w:appName="MSWord" w:lang="de-DE" w:vendorID="64" w:dllVersion="6" w:nlCheck="1" w:checkStyle="0"/>
  <w:activeWritingStyle w:appName="MSWord" w:lang="en-US" w:vendorID="64" w:dllVersion="6" w:nlCheck="1" w:checkStyle="1"/>
  <w:attachedTemplate r:id="rId1"/>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stylePaneSortMethod w:val="0000"/>
  <w:documentProtection w:formatting="1" w:enforcement="1" w:cryptProviderType="rsaAES" w:cryptAlgorithmClass="hash" w:cryptAlgorithmType="typeAny" w:cryptAlgorithmSid="14" w:cryptSpinCount="100000" w:hash="lGX1wIstXsU+Syip0dB6yWruk2/MO6hxbqu2CFu1qeff2VpJap5JnWcnaFLuzDSSPi84JyHBIDG16JS0SyKMeg==" w:salt="8oocUVLltvlBy7jwEOZl2g=="/>
  <w:styleLockTheme/>
  <w:defaultTabStop w:val="56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9656C"/>
    <w:rsid w:val="00000D38"/>
    <w:rsid w:val="00001780"/>
    <w:rsid w:val="000023D2"/>
    <w:rsid w:val="00002ABD"/>
    <w:rsid w:val="00002D44"/>
    <w:rsid w:val="00002FC7"/>
    <w:rsid w:val="00003AE1"/>
    <w:rsid w:val="00003BA5"/>
    <w:rsid w:val="000042C5"/>
    <w:rsid w:val="00004DFB"/>
    <w:rsid w:val="00004E4C"/>
    <w:rsid w:val="00004FBD"/>
    <w:rsid w:val="000050B3"/>
    <w:rsid w:val="00005F3B"/>
    <w:rsid w:val="00006285"/>
    <w:rsid w:val="00006E3E"/>
    <w:rsid w:val="0000773C"/>
    <w:rsid w:val="00007CA6"/>
    <w:rsid w:val="00007F18"/>
    <w:rsid w:val="000101B9"/>
    <w:rsid w:val="000102A2"/>
    <w:rsid w:val="00010DCC"/>
    <w:rsid w:val="0001112E"/>
    <w:rsid w:val="00011BC8"/>
    <w:rsid w:val="00012115"/>
    <w:rsid w:val="00012E3B"/>
    <w:rsid w:val="000134CC"/>
    <w:rsid w:val="00013E1F"/>
    <w:rsid w:val="00013F6F"/>
    <w:rsid w:val="00014C6B"/>
    <w:rsid w:val="0001535A"/>
    <w:rsid w:val="00016107"/>
    <w:rsid w:val="00016C28"/>
    <w:rsid w:val="0001726C"/>
    <w:rsid w:val="000175A7"/>
    <w:rsid w:val="00017AC7"/>
    <w:rsid w:val="00020C1F"/>
    <w:rsid w:val="00021CBB"/>
    <w:rsid w:val="0002217A"/>
    <w:rsid w:val="00022637"/>
    <w:rsid w:val="000232DC"/>
    <w:rsid w:val="00023751"/>
    <w:rsid w:val="00023897"/>
    <w:rsid w:val="00023976"/>
    <w:rsid w:val="000244D4"/>
    <w:rsid w:val="0002469A"/>
    <w:rsid w:val="00024EFA"/>
    <w:rsid w:val="00024FC3"/>
    <w:rsid w:val="00025522"/>
    <w:rsid w:val="00026856"/>
    <w:rsid w:val="00026A57"/>
    <w:rsid w:val="00027136"/>
    <w:rsid w:val="00027345"/>
    <w:rsid w:val="000275BC"/>
    <w:rsid w:val="00027CCD"/>
    <w:rsid w:val="00027D78"/>
    <w:rsid w:val="00030151"/>
    <w:rsid w:val="00030359"/>
    <w:rsid w:val="000308D4"/>
    <w:rsid w:val="0003171C"/>
    <w:rsid w:val="000317E0"/>
    <w:rsid w:val="0003287E"/>
    <w:rsid w:val="0003289F"/>
    <w:rsid w:val="00034C19"/>
    <w:rsid w:val="00034E13"/>
    <w:rsid w:val="00034F0A"/>
    <w:rsid w:val="00035A23"/>
    <w:rsid w:val="00036C39"/>
    <w:rsid w:val="00036ECC"/>
    <w:rsid w:val="00036F06"/>
    <w:rsid w:val="00040716"/>
    <w:rsid w:val="00041286"/>
    <w:rsid w:val="00041910"/>
    <w:rsid w:val="00041A18"/>
    <w:rsid w:val="00041C05"/>
    <w:rsid w:val="000421BA"/>
    <w:rsid w:val="000424A5"/>
    <w:rsid w:val="00042968"/>
    <w:rsid w:val="00043EDB"/>
    <w:rsid w:val="0004427B"/>
    <w:rsid w:val="000444C2"/>
    <w:rsid w:val="00044522"/>
    <w:rsid w:val="00044744"/>
    <w:rsid w:val="00044748"/>
    <w:rsid w:val="00044AC3"/>
    <w:rsid w:val="000462BE"/>
    <w:rsid w:val="00046686"/>
    <w:rsid w:val="00046F50"/>
    <w:rsid w:val="0005070A"/>
    <w:rsid w:val="00050991"/>
    <w:rsid w:val="00050A8C"/>
    <w:rsid w:val="00050B29"/>
    <w:rsid w:val="0005131D"/>
    <w:rsid w:val="0005153F"/>
    <w:rsid w:val="00051A1E"/>
    <w:rsid w:val="00051C89"/>
    <w:rsid w:val="00051CF2"/>
    <w:rsid w:val="00053DA4"/>
    <w:rsid w:val="00053E97"/>
    <w:rsid w:val="00053EB4"/>
    <w:rsid w:val="0005400C"/>
    <w:rsid w:val="0005409F"/>
    <w:rsid w:val="00054115"/>
    <w:rsid w:val="0005442C"/>
    <w:rsid w:val="000556BE"/>
    <w:rsid w:val="0006140B"/>
    <w:rsid w:val="000617FB"/>
    <w:rsid w:val="00061E6F"/>
    <w:rsid w:val="0006487D"/>
    <w:rsid w:val="00064C60"/>
    <w:rsid w:val="0006754A"/>
    <w:rsid w:val="00067793"/>
    <w:rsid w:val="00067EE2"/>
    <w:rsid w:val="000702A7"/>
    <w:rsid w:val="000706EC"/>
    <w:rsid w:val="00070B19"/>
    <w:rsid w:val="00070C06"/>
    <w:rsid w:val="00072329"/>
    <w:rsid w:val="00072408"/>
    <w:rsid w:val="00072D52"/>
    <w:rsid w:val="00073836"/>
    <w:rsid w:val="00073B9A"/>
    <w:rsid w:val="000741F4"/>
    <w:rsid w:val="00074BEA"/>
    <w:rsid w:val="00074E3C"/>
    <w:rsid w:val="0007526D"/>
    <w:rsid w:val="00075328"/>
    <w:rsid w:val="0007571D"/>
    <w:rsid w:val="00076160"/>
    <w:rsid w:val="000763F6"/>
    <w:rsid w:val="00076C1D"/>
    <w:rsid w:val="0007703C"/>
    <w:rsid w:val="000779A2"/>
    <w:rsid w:val="00077F1F"/>
    <w:rsid w:val="000803EB"/>
    <w:rsid w:val="000804F9"/>
    <w:rsid w:val="00080D4D"/>
    <w:rsid w:val="00080D86"/>
    <w:rsid w:val="000810E7"/>
    <w:rsid w:val="00081248"/>
    <w:rsid w:val="000818DF"/>
    <w:rsid w:val="00081D91"/>
    <w:rsid w:val="0008210F"/>
    <w:rsid w:val="0008235C"/>
    <w:rsid w:val="000827F4"/>
    <w:rsid w:val="00082AAC"/>
    <w:rsid w:val="00082DD7"/>
    <w:rsid w:val="00082EDA"/>
    <w:rsid w:val="0008325F"/>
    <w:rsid w:val="000839E0"/>
    <w:rsid w:val="00083C7A"/>
    <w:rsid w:val="0008429E"/>
    <w:rsid w:val="00084422"/>
    <w:rsid w:val="000845F4"/>
    <w:rsid w:val="00084A3F"/>
    <w:rsid w:val="00084A68"/>
    <w:rsid w:val="000856DE"/>
    <w:rsid w:val="00085762"/>
    <w:rsid w:val="000859D5"/>
    <w:rsid w:val="00085E9D"/>
    <w:rsid w:val="000862DB"/>
    <w:rsid w:val="0008673B"/>
    <w:rsid w:val="00086AEB"/>
    <w:rsid w:val="00087190"/>
    <w:rsid w:val="00087A64"/>
    <w:rsid w:val="00090083"/>
    <w:rsid w:val="00090394"/>
    <w:rsid w:val="00091DC5"/>
    <w:rsid w:val="000929AE"/>
    <w:rsid w:val="000929D0"/>
    <w:rsid w:val="00092DCD"/>
    <w:rsid w:val="00093038"/>
    <w:rsid w:val="00093D5F"/>
    <w:rsid w:val="000944FB"/>
    <w:rsid w:val="000949FE"/>
    <w:rsid w:val="00094A95"/>
    <w:rsid w:val="00095408"/>
    <w:rsid w:val="00095620"/>
    <w:rsid w:val="00095764"/>
    <w:rsid w:val="00096106"/>
    <w:rsid w:val="00096242"/>
    <w:rsid w:val="00096474"/>
    <w:rsid w:val="0009656C"/>
    <w:rsid w:val="000968F8"/>
    <w:rsid w:val="000969E6"/>
    <w:rsid w:val="00096E8F"/>
    <w:rsid w:val="0009722F"/>
    <w:rsid w:val="00097370"/>
    <w:rsid w:val="000975E9"/>
    <w:rsid w:val="00097DF4"/>
    <w:rsid w:val="000A0C46"/>
    <w:rsid w:val="000A0D42"/>
    <w:rsid w:val="000A1227"/>
    <w:rsid w:val="000A14D9"/>
    <w:rsid w:val="000A1794"/>
    <w:rsid w:val="000A19D0"/>
    <w:rsid w:val="000A19DD"/>
    <w:rsid w:val="000A2317"/>
    <w:rsid w:val="000A2BB3"/>
    <w:rsid w:val="000A2C88"/>
    <w:rsid w:val="000A3316"/>
    <w:rsid w:val="000A3940"/>
    <w:rsid w:val="000A3C77"/>
    <w:rsid w:val="000A46CE"/>
    <w:rsid w:val="000A4E60"/>
    <w:rsid w:val="000A5D8D"/>
    <w:rsid w:val="000A6F42"/>
    <w:rsid w:val="000A6F43"/>
    <w:rsid w:val="000B0657"/>
    <w:rsid w:val="000B0BF7"/>
    <w:rsid w:val="000B0CD9"/>
    <w:rsid w:val="000B0D1D"/>
    <w:rsid w:val="000B0FCF"/>
    <w:rsid w:val="000B3B12"/>
    <w:rsid w:val="000B49C3"/>
    <w:rsid w:val="000B5642"/>
    <w:rsid w:val="000B5C05"/>
    <w:rsid w:val="000B6395"/>
    <w:rsid w:val="000B6966"/>
    <w:rsid w:val="000B6A10"/>
    <w:rsid w:val="000B6D45"/>
    <w:rsid w:val="000B7105"/>
    <w:rsid w:val="000B7271"/>
    <w:rsid w:val="000B7F27"/>
    <w:rsid w:val="000C002E"/>
    <w:rsid w:val="000C028F"/>
    <w:rsid w:val="000C04CE"/>
    <w:rsid w:val="000C07C8"/>
    <w:rsid w:val="000C1362"/>
    <w:rsid w:val="000C1AFE"/>
    <w:rsid w:val="000C1C29"/>
    <w:rsid w:val="000C2952"/>
    <w:rsid w:val="000C2B09"/>
    <w:rsid w:val="000C2C9D"/>
    <w:rsid w:val="000C3179"/>
    <w:rsid w:val="000C3275"/>
    <w:rsid w:val="000C380D"/>
    <w:rsid w:val="000C4137"/>
    <w:rsid w:val="000C43F1"/>
    <w:rsid w:val="000C4A09"/>
    <w:rsid w:val="000C5931"/>
    <w:rsid w:val="000C5A4D"/>
    <w:rsid w:val="000C602C"/>
    <w:rsid w:val="000C6A82"/>
    <w:rsid w:val="000C6D1D"/>
    <w:rsid w:val="000C6D61"/>
    <w:rsid w:val="000D004F"/>
    <w:rsid w:val="000D0182"/>
    <w:rsid w:val="000D040E"/>
    <w:rsid w:val="000D06AE"/>
    <w:rsid w:val="000D06B6"/>
    <w:rsid w:val="000D1088"/>
    <w:rsid w:val="000D1710"/>
    <w:rsid w:val="000D1DE1"/>
    <w:rsid w:val="000D1EBF"/>
    <w:rsid w:val="000D2D57"/>
    <w:rsid w:val="000D2FEF"/>
    <w:rsid w:val="000D43BB"/>
    <w:rsid w:val="000D4EC3"/>
    <w:rsid w:val="000D5343"/>
    <w:rsid w:val="000D5754"/>
    <w:rsid w:val="000D5B6F"/>
    <w:rsid w:val="000D62D1"/>
    <w:rsid w:val="000E082E"/>
    <w:rsid w:val="000E0FDF"/>
    <w:rsid w:val="000E10ED"/>
    <w:rsid w:val="000E1523"/>
    <w:rsid w:val="000E1692"/>
    <w:rsid w:val="000E1927"/>
    <w:rsid w:val="000E2464"/>
    <w:rsid w:val="000E274B"/>
    <w:rsid w:val="000E2966"/>
    <w:rsid w:val="000E2DB3"/>
    <w:rsid w:val="000E42F5"/>
    <w:rsid w:val="000E4431"/>
    <w:rsid w:val="000E447A"/>
    <w:rsid w:val="000E44E0"/>
    <w:rsid w:val="000E453A"/>
    <w:rsid w:val="000E45DC"/>
    <w:rsid w:val="000E49AC"/>
    <w:rsid w:val="000E51F3"/>
    <w:rsid w:val="000E6136"/>
    <w:rsid w:val="000E6D2C"/>
    <w:rsid w:val="000F0594"/>
    <w:rsid w:val="000F060C"/>
    <w:rsid w:val="000F07A2"/>
    <w:rsid w:val="000F0A57"/>
    <w:rsid w:val="000F0CA8"/>
    <w:rsid w:val="000F17BC"/>
    <w:rsid w:val="000F19A5"/>
    <w:rsid w:val="000F21A6"/>
    <w:rsid w:val="000F21CE"/>
    <w:rsid w:val="000F24F5"/>
    <w:rsid w:val="000F2C23"/>
    <w:rsid w:val="000F2ED9"/>
    <w:rsid w:val="000F30DA"/>
    <w:rsid w:val="000F3943"/>
    <w:rsid w:val="000F4A1A"/>
    <w:rsid w:val="000F4B07"/>
    <w:rsid w:val="000F5CEE"/>
    <w:rsid w:val="000F7232"/>
    <w:rsid w:val="000F747C"/>
    <w:rsid w:val="00100209"/>
    <w:rsid w:val="0010033F"/>
    <w:rsid w:val="001004FE"/>
    <w:rsid w:val="00100585"/>
    <w:rsid w:val="001006CA"/>
    <w:rsid w:val="00100F8B"/>
    <w:rsid w:val="0010141A"/>
    <w:rsid w:val="00101697"/>
    <w:rsid w:val="00102172"/>
    <w:rsid w:val="001022EC"/>
    <w:rsid w:val="00102595"/>
    <w:rsid w:val="00103011"/>
    <w:rsid w:val="0010315E"/>
    <w:rsid w:val="00103449"/>
    <w:rsid w:val="00103A23"/>
    <w:rsid w:val="001040C4"/>
    <w:rsid w:val="0010412D"/>
    <w:rsid w:val="00104560"/>
    <w:rsid w:val="00105FB7"/>
    <w:rsid w:val="00106F2E"/>
    <w:rsid w:val="0010766B"/>
    <w:rsid w:val="00110615"/>
    <w:rsid w:val="00110652"/>
    <w:rsid w:val="001119E9"/>
    <w:rsid w:val="001127DE"/>
    <w:rsid w:val="00113CB7"/>
    <w:rsid w:val="00113CCC"/>
    <w:rsid w:val="00113D2F"/>
    <w:rsid w:val="00113F1C"/>
    <w:rsid w:val="00114148"/>
    <w:rsid w:val="00114B52"/>
    <w:rsid w:val="0011775F"/>
    <w:rsid w:val="00120538"/>
    <w:rsid w:val="0012090F"/>
    <w:rsid w:val="00120A17"/>
    <w:rsid w:val="00120F91"/>
    <w:rsid w:val="00121B69"/>
    <w:rsid w:val="00121FD5"/>
    <w:rsid w:val="00122BBB"/>
    <w:rsid w:val="0012305B"/>
    <w:rsid w:val="001230AD"/>
    <w:rsid w:val="0012318E"/>
    <w:rsid w:val="0012456F"/>
    <w:rsid w:val="00124F08"/>
    <w:rsid w:val="0012523E"/>
    <w:rsid w:val="00125845"/>
    <w:rsid w:val="00125BD0"/>
    <w:rsid w:val="00126D31"/>
    <w:rsid w:val="00126E6F"/>
    <w:rsid w:val="00126FAB"/>
    <w:rsid w:val="001271B3"/>
    <w:rsid w:val="00130CB9"/>
    <w:rsid w:val="00130DBD"/>
    <w:rsid w:val="001314FB"/>
    <w:rsid w:val="00131C08"/>
    <w:rsid w:val="00133C6C"/>
    <w:rsid w:val="00134172"/>
    <w:rsid w:val="0013432F"/>
    <w:rsid w:val="00135192"/>
    <w:rsid w:val="0013765F"/>
    <w:rsid w:val="001376D6"/>
    <w:rsid w:val="00137BB2"/>
    <w:rsid w:val="00137E78"/>
    <w:rsid w:val="00140338"/>
    <w:rsid w:val="001406B2"/>
    <w:rsid w:val="00140C05"/>
    <w:rsid w:val="00141AF7"/>
    <w:rsid w:val="00141B57"/>
    <w:rsid w:val="00141DB8"/>
    <w:rsid w:val="001422E0"/>
    <w:rsid w:val="00142331"/>
    <w:rsid w:val="001426F6"/>
    <w:rsid w:val="00142EAE"/>
    <w:rsid w:val="00142FED"/>
    <w:rsid w:val="001431FF"/>
    <w:rsid w:val="00143662"/>
    <w:rsid w:val="00144D66"/>
    <w:rsid w:val="00145D5E"/>
    <w:rsid w:val="00146D36"/>
    <w:rsid w:val="001474EA"/>
    <w:rsid w:val="00147BCF"/>
    <w:rsid w:val="00147C57"/>
    <w:rsid w:val="00147D8C"/>
    <w:rsid w:val="00150AB7"/>
    <w:rsid w:val="001511F5"/>
    <w:rsid w:val="00151E7C"/>
    <w:rsid w:val="001520C4"/>
    <w:rsid w:val="001526A2"/>
    <w:rsid w:val="00152B6E"/>
    <w:rsid w:val="00153078"/>
    <w:rsid w:val="001539CA"/>
    <w:rsid w:val="00153C85"/>
    <w:rsid w:val="00153E1A"/>
    <w:rsid w:val="00154216"/>
    <w:rsid w:val="001554D2"/>
    <w:rsid w:val="001555E1"/>
    <w:rsid w:val="00156314"/>
    <w:rsid w:val="00156C5D"/>
    <w:rsid w:val="001572DC"/>
    <w:rsid w:val="00157C3E"/>
    <w:rsid w:val="00157C8D"/>
    <w:rsid w:val="00157D4D"/>
    <w:rsid w:val="0016091C"/>
    <w:rsid w:val="00161499"/>
    <w:rsid w:val="00161E6D"/>
    <w:rsid w:val="001621DF"/>
    <w:rsid w:val="0016365A"/>
    <w:rsid w:val="0016453B"/>
    <w:rsid w:val="00164E71"/>
    <w:rsid w:val="00165218"/>
    <w:rsid w:val="00165F8C"/>
    <w:rsid w:val="00166F07"/>
    <w:rsid w:val="001670D7"/>
    <w:rsid w:val="00167443"/>
    <w:rsid w:val="00167A19"/>
    <w:rsid w:val="00167B5E"/>
    <w:rsid w:val="0017064A"/>
    <w:rsid w:val="001707AC"/>
    <w:rsid w:val="00170BF3"/>
    <w:rsid w:val="00170D59"/>
    <w:rsid w:val="00171102"/>
    <w:rsid w:val="00171BE6"/>
    <w:rsid w:val="00171EA8"/>
    <w:rsid w:val="00172B28"/>
    <w:rsid w:val="001733CD"/>
    <w:rsid w:val="00174449"/>
    <w:rsid w:val="00174594"/>
    <w:rsid w:val="001760C7"/>
    <w:rsid w:val="0017688C"/>
    <w:rsid w:val="00176BE1"/>
    <w:rsid w:val="00176EB4"/>
    <w:rsid w:val="0017790A"/>
    <w:rsid w:val="0018002A"/>
    <w:rsid w:val="00180A3F"/>
    <w:rsid w:val="00180FBD"/>
    <w:rsid w:val="00181ACE"/>
    <w:rsid w:val="00181F93"/>
    <w:rsid w:val="00182EAC"/>
    <w:rsid w:val="00183912"/>
    <w:rsid w:val="00183E10"/>
    <w:rsid w:val="00183FE0"/>
    <w:rsid w:val="00184B76"/>
    <w:rsid w:val="0018553F"/>
    <w:rsid w:val="0018592E"/>
    <w:rsid w:val="00186D36"/>
    <w:rsid w:val="00187115"/>
    <w:rsid w:val="001872BF"/>
    <w:rsid w:val="0018738E"/>
    <w:rsid w:val="00187D6F"/>
    <w:rsid w:val="0019002A"/>
    <w:rsid w:val="001904AB"/>
    <w:rsid w:val="00190930"/>
    <w:rsid w:val="0019134A"/>
    <w:rsid w:val="0019145A"/>
    <w:rsid w:val="00191665"/>
    <w:rsid w:val="00191BCF"/>
    <w:rsid w:val="00191F8C"/>
    <w:rsid w:val="001922ED"/>
    <w:rsid w:val="00192870"/>
    <w:rsid w:val="001932CC"/>
    <w:rsid w:val="0019365F"/>
    <w:rsid w:val="001951BC"/>
    <w:rsid w:val="001956BF"/>
    <w:rsid w:val="0019594E"/>
    <w:rsid w:val="00195E68"/>
    <w:rsid w:val="00196702"/>
    <w:rsid w:val="00196821"/>
    <w:rsid w:val="001A02FB"/>
    <w:rsid w:val="001A0AD6"/>
    <w:rsid w:val="001A0D5C"/>
    <w:rsid w:val="001A14B0"/>
    <w:rsid w:val="001A1775"/>
    <w:rsid w:val="001A2578"/>
    <w:rsid w:val="001A33AA"/>
    <w:rsid w:val="001A3896"/>
    <w:rsid w:val="001A3C0B"/>
    <w:rsid w:val="001A3E61"/>
    <w:rsid w:val="001A5E4E"/>
    <w:rsid w:val="001A615D"/>
    <w:rsid w:val="001A7063"/>
    <w:rsid w:val="001A73EE"/>
    <w:rsid w:val="001A7E36"/>
    <w:rsid w:val="001B0269"/>
    <w:rsid w:val="001B0E0C"/>
    <w:rsid w:val="001B16FA"/>
    <w:rsid w:val="001B18C7"/>
    <w:rsid w:val="001B190A"/>
    <w:rsid w:val="001B1B7F"/>
    <w:rsid w:val="001B22A2"/>
    <w:rsid w:val="001B27C5"/>
    <w:rsid w:val="001B2A93"/>
    <w:rsid w:val="001B2C4B"/>
    <w:rsid w:val="001B3CA2"/>
    <w:rsid w:val="001B3D6B"/>
    <w:rsid w:val="001B4EF1"/>
    <w:rsid w:val="001B5BBD"/>
    <w:rsid w:val="001B6AF8"/>
    <w:rsid w:val="001B7458"/>
    <w:rsid w:val="001B7543"/>
    <w:rsid w:val="001B776C"/>
    <w:rsid w:val="001B7D88"/>
    <w:rsid w:val="001C151A"/>
    <w:rsid w:val="001C1D62"/>
    <w:rsid w:val="001C30A8"/>
    <w:rsid w:val="001C561E"/>
    <w:rsid w:val="001C5FCD"/>
    <w:rsid w:val="001C6805"/>
    <w:rsid w:val="001C76EA"/>
    <w:rsid w:val="001C7969"/>
    <w:rsid w:val="001C7AF0"/>
    <w:rsid w:val="001C7CF2"/>
    <w:rsid w:val="001D0581"/>
    <w:rsid w:val="001D18CA"/>
    <w:rsid w:val="001D1A61"/>
    <w:rsid w:val="001D1FD1"/>
    <w:rsid w:val="001D4521"/>
    <w:rsid w:val="001D4895"/>
    <w:rsid w:val="001D4BB1"/>
    <w:rsid w:val="001D4C76"/>
    <w:rsid w:val="001D516B"/>
    <w:rsid w:val="001D5719"/>
    <w:rsid w:val="001D5E93"/>
    <w:rsid w:val="001D6903"/>
    <w:rsid w:val="001D6BAD"/>
    <w:rsid w:val="001D7847"/>
    <w:rsid w:val="001E0293"/>
    <w:rsid w:val="001E09F4"/>
    <w:rsid w:val="001E1581"/>
    <w:rsid w:val="001E4E2A"/>
    <w:rsid w:val="001E5FDE"/>
    <w:rsid w:val="001E6056"/>
    <w:rsid w:val="001E614A"/>
    <w:rsid w:val="001E631A"/>
    <w:rsid w:val="001E6BB5"/>
    <w:rsid w:val="001E6C27"/>
    <w:rsid w:val="001E78AF"/>
    <w:rsid w:val="001F04D3"/>
    <w:rsid w:val="001F0B1B"/>
    <w:rsid w:val="001F0FF5"/>
    <w:rsid w:val="001F186C"/>
    <w:rsid w:val="001F1B50"/>
    <w:rsid w:val="001F1D12"/>
    <w:rsid w:val="001F22C1"/>
    <w:rsid w:val="001F2AA6"/>
    <w:rsid w:val="001F3091"/>
    <w:rsid w:val="001F342B"/>
    <w:rsid w:val="001F4621"/>
    <w:rsid w:val="001F47A0"/>
    <w:rsid w:val="001F4BBE"/>
    <w:rsid w:val="001F4E6A"/>
    <w:rsid w:val="001F515F"/>
    <w:rsid w:val="001F549E"/>
    <w:rsid w:val="001F56F5"/>
    <w:rsid w:val="001F64B8"/>
    <w:rsid w:val="001F69A2"/>
    <w:rsid w:val="001F7145"/>
    <w:rsid w:val="001F7AF5"/>
    <w:rsid w:val="001F7FB7"/>
    <w:rsid w:val="0020044C"/>
    <w:rsid w:val="0020079A"/>
    <w:rsid w:val="00200815"/>
    <w:rsid w:val="00201192"/>
    <w:rsid w:val="00201958"/>
    <w:rsid w:val="00202934"/>
    <w:rsid w:val="00202A7F"/>
    <w:rsid w:val="00202B90"/>
    <w:rsid w:val="0020384A"/>
    <w:rsid w:val="00204708"/>
    <w:rsid w:val="00204934"/>
    <w:rsid w:val="002050C2"/>
    <w:rsid w:val="00205F80"/>
    <w:rsid w:val="0020705B"/>
    <w:rsid w:val="00207463"/>
    <w:rsid w:val="00207BAF"/>
    <w:rsid w:val="00210414"/>
    <w:rsid w:val="0021066E"/>
    <w:rsid w:val="00211073"/>
    <w:rsid w:val="0021167D"/>
    <w:rsid w:val="00212151"/>
    <w:rsid w:val="0021256B"/>
    <w:rsid w:val="002128DA"/>
    <w:rsid w:val="00213342"/>
    <w:rsid w:val="0021342D"/>
    <w:rsid w:val="0021453E"/>
    <w:rsid w:val="002147D1"/>
    <w:rsid w:val="002153F2"/>
    <w:rsid w:val="00215564"/>
    <w:rsid w:val="00215ED8"/>
    <w:rsid w:val="00216644"/>
    <w:rsid w:val="0021782B"/>
    <w:rsid w:val="002179D0"/>
    <w:rsid w:val="00220299"/>
    <w:rsid w:val="00220464"/>
    <w:rsid w:val="00220FB7"/>
    <w:rsid w:val="00221019"/>
    <w:rsid w:val="0022111C"/>
    <w:rsid w:val="00221165"/>
    <w:rsid w:val="002229C2"/>
    <w:rsid w:val="00222D1A"/>
    <w:rsid w:val="00222E5D"/>
    <w:rsid w:val="00222F9E"/>
    <w:rsid w:val="002233D2"/>
    <w:rsid w:val="00223726"/>
    <w:rsid w:val="00223BFF"/>
    <w:rsid w:val="0022496D"/>
    <w:rsid w:val="00224D97"/>
    <w:rsid w:val="00224E78"/>
    <w:rsid w:val="0022523E"/>
    <w:rsid w:val="00226C96"/>
    <w:rsid w:val="002271EA"/>
    <w:rsid w:val="0022788A"/>
    <w:rsid w:val="00227E62"/>
    <w:rsid w:val="002302A9"/>
    <w:rsid w:val="00230438"/>
    <w:rsid w:val="002314AF"/>
    <w:rsid w:val="002315EE"/>
    <w:rsid w:val="00232BE9"/>
    <w:rsid w:val="00233152"/>
    <w:rsid w:val="00233C39"/>
    <w:rsid w:val="00233D9E"/>
    <w:rsid w:val="00233DF5"/>
    <w:rsid w:val="00233FE0"/>
    <w:rsid w:val="002350D5"/>
    <w:rsid w:val="00235467"/>
    <w:rsid w:val="0023574E"/>
    <w:rsid w:val="002358B1"/>
    <w:rsid w:val="00236012"/>
    <w:rsid w:val="00236541"/>
    <w:rsid w:val="00236DDA"/>
    <w:rsid w:val="00237C14"/>
    <w:rsid w:val="0024087F"/>
    <w:rsid w:val="00241207"/>
    <w:rsid w:val="002416D0"/>
    <w:rsid w:val="0024189E"/>
    <w:rsid w:val="00242B73"/>
    <w:rsid w:val="00243184"/>
    <w:rsid w:val="00243833"/>
    <w:rsid w:val="00243976"/>
    <w:rsid w:val="00244A1D"/>
    <w:rsid w:val="0024546C"/>
    <w:rsid w:val="00245781"/>
    <w:rsid w:val="00245F18"/>
    <w:rsid w:val="002466EB"/>
    <w:rsid w:val="00247D9D"/>
    <w:rsid w:val="00247F75"/>
    <w:rsid w:val="00250407"/>
    <w:rsid w:val="0025043D"/>
    <w:rsid w:val="00250912"/>
    <w:rsid w:val="00251CC6"/>
    <w:rsid w:val="00251CD0"/>
    <w:rsid w:val="00251D03"/>
    <w:rsid w:val="00251EBC"/>
    <w:rsid w:val="00252779"/>
    <w:rsid w:val="00252B4D"/>
    <w:rsid w:val="00252D46"/>
    <w:rsid w:val="002532B6"/>
    <w:rsid w:val="00253DA5"/>
    <w:rsid w:val="002541C4"/>
    <w:rsid w:val="00254ED7"/>
    <w:rsid w:val="00255A43"/>
    <w:rsid w:val="0025768B"/>
    <w:rsid w:val="00257A77"/>
    <w:rsid w:val="002602BD"/>
    <w:rsid w:val="002603C4"/>
    <w:rsid w:val="00261B55"/>
    <w:rsid w:val="00261D05"/>
    <w:rsid w:val="00261F7E"/>
    <w:rsid w:val="00262E71"/>
    <w:rsid w:val="0026325D"/>
    <w:rsid w:val="00263A20"/>
    <w:rsid w:val="00264464"/>
    <w:rsid w:val="00264491"/>
    <w:rsid w:val="002644CC"/>
    <w:rsid w:val="00264508"/>
    <w:rsid w:val="00264533"/>
    <w:rsid w:val="00264C75"/>
    <w:rsid w:val="002668D6"/>
    <w:rsid w:val="00266C43"/>
    <w:rsid w:val="00267992"/>
    <w:rsid w:val="002700E5"/>
    <w:rsid w:val="00270165"/>
    <w:rsid w:val="0027056F"/>
    <w:rsid w:val="00270ACA"/>
    <w:rsid w:val="00270E8F"/>
    <w:rsid w:val="00271C0D"/>
    <w:rsid w:val="00272DFF"/>
    <w:rsid w:val="00274894"/>
    <w:rsid w:val="00274F84"/>
    <w:rsid w:val="0027510A"/>
    <w:rsid w:val="0027689C"/>
    <w:rsid w:val="00276A5C"/>
    <w:rsid w:val="00276DE1"/>
    <w:rsid w:val="00276EFD"/>
    <w:rsid w:val="0027787F"/>
    <w:rsid w:val="00277BCA"/>
    <w:rsid w:val="00280609"/>
    <w:rsid w:val="0028060B"/>
    <w:rsid w:val="002806AA"/>
    <w:rsid w:val="00280E2B"/>
    <w:rsid w:val="0028120C"/>
    <w:rsid w:val="0028168A"/>
    <w:rsid w:val="00281874"/>
    <w:rsid w:val="00282ECA"/>
    <w:rsid w:val="00283417"/>
    <w:rsid w:val="00284669"/>
    <w:rsid w:val="00284712"/>
    <w:rsid w:val="00284842"/>
    <w:rsid w:val="00284D0B"/>
    <w:rsid w:val="00284E72"/>
    <w:rsid w:val="00284F98"/>
    <w:rsid w:val="00285109"/>
    <w:rsid w:val="002855E6"/>
    <w:rsid w:val="00286D21"/>
    <w:rsid w:val="00286DBD"/>
    <w:rsid w:val="0028709D"/>
    <w:rsid w:val="00287325"/>
    <w:rsid w:val="00287AE9"/>
    <w:rsid w:val="00290961"/>
    <w:rsid w:val="00290EB9"/>
    <w:rsid w:val="002926FC"/>
    <w:rsid w:val="00292FB8"/>
    <w:rsid w:val="0029389E"/>
    <w:rsid w:val="00294235"/>
    <w:rsid w:val="00294263"/>
    <w:rsid w:val="002949E8"/>
    <w:rsid w:val="00295827"/>
    <w:rsid w:val="00295A0D"/>
    <w:rsid w:val="00295F16"/>
    <w:rsid w:val="002960DF"/>
    <w:rsid w:val="00296A03"/>
    <w:rsid w:val="00296C44"/>
    <w:rsid w:val="002971B6"/>
    <w:rsid w:val="00297469"/>
    <w:rsid w:val="002A033F"/>
    <w:rsid w:val="002A0782"/>
    <w:rsid w:val="002A0878"/>
    <w:rsid w:val="002A0C12"/>
    <w:rsid w:val="002A0E0F"/>
    <w:rsid w:val="002A1E55"/>
    <w:rsid w:val="002A2D2C"/>
    <w:rsid w:val="002A2F2B"/>
    <w:rsid w:val="002A34BF"/>
    <w:rsid w:val="002A3703"/>
    <w:rsid w:val="002A404B"/>
    <w:rsid w:val="002A4210"/>
    <w:rsid w:val="002A45B9"/>
    <w:rsid w:val="002A5062"/>
    <w:rsid w:val="002A543D"/>
    <w:rsid w:val="002A6ED7"/>
    <w:rsid w:val="002A709B"/>
    <w:rsid w:val="002A76D4"/>
    <w:rsid w:val="002B065A"/>
    <w:rsid w:val="002B0CD4"/>
    <w:rsid w:val="002B1590"/>
    <w:rsid w:val="002B20E6"/>
    <w:rsid w:val="002B2429"/>
    <w:rsid w:val="002B2AF4"/>
    <w:rsid w:val="002B346C"/>
    <w:rsid w:val="002B35CA"/>
    <w:rsid w:val="002B42A0"/>
    <w:rsid w:val="002B448C"/>
    <w:rsid w:val="002B4BCE"/>
    <w:rsid w:val="002B59DD"/>
    <w:rsid w:val="002B5AE8"/>
    <w:rsid w:val="002B6DA0"/>
    <w:rsid w:val="002B703F"/>
    <w:rsid w:val="002B73C2"/>
    <w:rsid w:val="002B746A"/>
    <w:rsid w:val="002B7AE9"/>
    <w:rsid w:val="002B7BCC"/>
    <w:rsid w:val="002B7C91"/>
    <w:rsid w:val="002C082C"/>
    <w:rsid w:val="002C0842"/>
    <w:rsid w:val="002C09CE"/>
    <w:rsid w:val="002C2196"/>
    <w:rsid w:val="002C25DF"/>
    <w:rsid w:val="002C2820"/>
    <w:rsid w:val="002C33C0"/>
    <w:rsid w:val="002C618C"/>
    <w:rsid w:val="002C62A0"/>
    <w:rsid w:val="002C6515"/>
    <w:rsid w:val="002C6DC3"/>
    <w:rsid w:val="002C7561"/>
    <w:rsid w:val="002C7E54"/>
    <w:rsid w:val="002C7F58"/>
    <w:rsid w:val="002D073F"/>
    <w:rsid w:val="002D1932"/>
    <w:rsid w:val="002D1943"/>
    <w:rsid w:val="002D1FA9"/>
    <w:rsid w:val="002D22B3"/>
    <w:rsid w:val="002D26B5"/>
    <w:rsid w:val="002D2A55"/>
    <w:rsid w:val="002D2C52"/>
    <w:rsid w:val="002D2F3B"/>
    <w:rsid w:val="002D35F1"/>
    <w:rsid w:val="002D3BD8"/>
    <w:rsid w:val="002D412D"/>
    <w:rsid w:val="002D4847"/>
    <w:rsid w:val="002D48C1"/>
    <w:rsid w:val="002D50A3"/>
    <w:rsid w:val="002D552A"/>
    <w:rsid w:val="002D5FF7"/>
    <w:rsid w:val="002D6927"/>
    <w:rsid w:val="002D7013"/>
    <w:rsid w:val="002D713D"/>
    <w:rsid w:val="002D7561"/>
    <w:rsid w:val="002E007F"/>
    <w:rsid w:val="002E07B1"/>
    <w:rsid w:val="002E0BF6"/>
    <w:rsid w:val="002E19FA"/>
    <w:rsid w:val="002E276A"/>
    <w:rsid w:val="002E371E"/>
    <w:rsid w:val="002E4649"/>
    <w:rsid w:val="002E4817"/>
    <w:rsid w:val="002E4896"/>
    <w:rsid w:val="002E4C41"/>
    <w:rsid w:val="002E4D05"/>
    <w:rsid w:val="002E4DFC"/>
    <w:rsid w:val="002E55C0"/>
    <w:rsid w:val="002E596E"/>
    <w:rsid w:val="002E5C71"/>
    <w:rsid w:val="002E5D54"/>
    <w:rsid w:val="002E62B1"/>
    <w:rsid w:val="002E6463"/>
    <w:rsid w:val="002E6AF5"/>
    <w:rsid w:val="002E6DE7"/>
    <w:rsid w:val="002F052C"/>
    <w:rsid w:val="002F067A"/>
    <w:rsid w:val="002F1080"/>
    <w:rsid w:val="002F10FF"/>
    <w:rsid w:val="002F14D6"/>
    <w:rsid w:val="002F1D7A"/>
    <w:rsid w:val="002F1E73"/>
    <w:rsid w:val="002F1EFC"/>
    <w:rsid w:val="002F2648"/>
    <w:rsid w:val="002F3104"/>
    <w:rsid w:val="002F35D6"/>
    <w:rsid w:val="002F38DA"/>
    <w:rsid w:val="002F3A49"/>
    <w:rsid w:val="002F50D9"/>
    <w:rsid w:val="002F570D"/>
    <w:rsid w:val="002F6FCC"/>
    <w:rsid w:val="002F7450"/>
    <w:rsid w:val="00300953"/>
    <w:rsid w:val="00300F73"/>
    <w:rsid w:val="00301474"/>
    <w:rsid w:val="00301BB1"/>
    <w:rsid w:val="00302C5C"/>
    <w:rsid w:val="00302DE3"/>
    <w:rsid w:val="00303ABC"/>
    <w:rsid w:val="00304A49"/>
    <w:rsid w:val="003057ED"/>
    <w:rsid w:val="00305D1D"/>
    <w:rsid w:val="00306945"/>
    <w:rsid w:val="00306EA6"/>
    <w:rsid w:val="003072DA"/>
    <w:rsid w:val="003077E3"/>
    <w:rsid w:val="00307A79"/>
    <w:rsid w:val="00310521"/>
    <w:rsid w:val="0031107C"/>
    <w:rsid w:val="00311459"/>
    <w:rsid w:val="00311817"/>
    <w:rsid w:val="00311C15"/>
    <w:rsid w:val="00311D7A"/>
    <w:rsid w:val="0031257D"/>
    <w:rsid w:val="00313656"/>
    <w:rsid w:val="0031366E"/>
    <w:rsid w:val="00313856"/>
    <w:rsid w:val="00313D3E"/>
    <w:rsid w:val="00314A7D"/>
    <w:rsid w:val="00315666"/>
    <w:rsid w:val="00315674"/>
    <w:rsid w:val="00315992"/>
    <w:rsid w:val="00316EED"/>
    <w:rsid w:val="00317142"/>
    <w:rsid w:val="003204D5"/>
    <w:rsid w:val="00320658"/>
    <w:rsid w:val="00321A1C"/>
    <w:rsid w:val="00322262"/>
    <w:rsid w:val="003223D2"/>
    <w:rsid w:val="00322544"/>
    <w:rsid w:val="003226D8"/>
    <w:rsid w:val="00322E6A"/>
    <w:rsid w:val="00323C3C"/>
    <w:rsid w:val="00323CA6"/>
    <w:rsid w:val="00325AD5"/>
    <w:rsid w:val="003274BF"/>
    <w:rsid w:val="00327CD2"/>
    <w:rsid w:val="0033003C"/>
    <w:rsid w:val="00330934"/>
    <w:rsid w:val="00330C9E"/>
    <w:rsid w:val="003314A0"/>
    <w:rsid w:val="00331C5D"/>
    <w:rsid w:val="0033217F"/>
    <w:rsid w:val="00332592"/>
    <w:rsid w:val="003330BC"/>
    <w:rsid w:val="00334691"/>
    <w:rsid w:val="00334E3B"/>
    <w:rsid w:val="003355F6"/>
    <w:rsid w:val="00335972"/>
    <w:rsid w:val="00336CD0"/>
    <w:rsid w:val="00336F26"/>
    <w:rsid w:val="00337893"/>
    <w:rsid w:val="00337AB4"/>
    <w:rsid w:val="00337AE7"/>
    <w:rsid w:val="00340A87"/>
    <w:rsid w:val="00340B38"/>
    <w:rsid w:val="00340BBB"/>
    <w:rsid w:val="003411A8"/>
    <w:rsid w:val="00341A28"/>
    <w:rsid w:val="00341CB9"/>
    <w:rsid w:val="00341E27"/>
    <w:rsid w:val="00342230"/>
    <w:rsid w:val="00343193"/>
    <w:rsid w:val="00343355"/>
    <w:rsid w:val="003438DD"/>
    <w:rsid w:val="00343AF6"/>
    <w:rsid w:val="00344418"/>
    <w:rsid w:val="00344D02"/>
    <w:rsid w:val="00345930"/>
    <w:rsid w:val="00345B80"/>
    <w:rsid w:val="00347E86"/>
    <w:rsid w:val="00350162"/>
    <w:rsid w:val="003505FE"/>
    <w:rsid w:val="00350B88"/>
    <w:rsid w:val="00352C77"/>
    <w:rsid w:val="00352E69"/>
    <w:rsid w:val="00353B09"/>
    <w:rsid w:val="00354BBF"/>
    <w:rsid w:val="00354E13"/>
    <w:rsid w:val="003550B2"/>
    <w:rsid w:val="003557DC"/>
    <w:rsid w:val="00356FE2"/>
    <w:rsid w:val="00357C66"/>
    <w:rsid w:val="00360206"/>
    <w:rsid w:val="00360370"/>
    <w:rsid w:val="003606A5"/>
    <w:rsid w:val="00360708"/>
    <w:rsid w:val="00360FFF"/>
    <w:rsid w:val="00361C8F"/>
    <w:rsid w:val="00361E04"/>
    <w:rsid w:val="0036225C"/>
    <w:rsid w:val="003625E6"/>
    <w:rsid w:val="003631AC"/>
    <w:rsid w:val="00363B8D"/>
    <w:rsid w:val="00363BDD"/>
    <w:rsid w:val="00363EBF"/>
    <w:rsid w:val="003641D4"/>
    <w:rsid w:val="00364266"/>
    <w:rsid w:val="00364288"/>
    <w:rsid w:val="00365EE4"/>
    <w:rsid w:val="00366355"/>
    <w:rsid w:val="00367403"/>
    <w:rsid w:val="00367692"/>
    <w:rsid w:val="00367B38"/>
    <w:rsid w:val="00367C1E"/>
    <w:rsid w:val="0037243F"/>
    <w:rsid w:val="003726A7"/>
    <w:rsid w:val="00374A7C"/>
    <w:rsid w:val="00375311"/>
    <w:rsid w:val="003758E2"/>
    <w:rsid w:val="00375961"/>
    <w:rsid w:val="0037691D"/>
    <w:rsid w:val="00377119"/>
    <w:rsid w:val="0037786B"/>
    <w:rsid w:val="00377DB6"/>
    <w:rsid w:val="00380CD8"/>
    <w:rsid w:val="00381169"/>
    <w:rsid w:val="003814A3"/>
    <w:rsid w:val="00381A37"/>
    <w:rsid w:val="00381E24"/>
    <w:rsid w:val="00381F9A"/>
    <w:rsid w:val="0038358E"/>
    <w:rsid w:val="00384450"/>
    <w:rsid w:val="00385672"/>
    <w:rsid w:val="00385E65"/>
    <w:rsid w:val="003861B5"/>
    <w:rsid w:val="003867C7"/>
    <w:rsid w:val="00386843"/>
    <w:rsid w:val="0038696F"/>
    <w:rsid w:val="0038784E"/>
    <w:rsid w:val="00387AB8"/>
    <w:rsid w:val="00387DDE"/>
    <w:rsid w:val="00387FE1"/>
    <w:rsid w:val="0039114D"/>
    <w:rsid w:val="00391A01"/>
    <w:rsid w:val="00391CBC"/>
    <w:rsid w:val="00391F42"/>
    <w:rsid w:val="00392415"/>
    <w:rsid w:val="00392958"/>
    <w:rsid w:val="00392998"/>
    <w:rsid w:val="00393A09"/>
    <w:rsid w:val="00393BD3"/>
    <w:rsid w:val="003940A5"/>
    <w:rsid w:val="00394260"/>
    <w:rsid w:val="00394ABB"/>
    <w:rsid w:val="00394EBD"/>
    <w:rsid w:val="00395307"/>
    <w:rsid w:val="003A00DE"/>
    <w:rsid w:val="003A0EB5"/>
    <w:rsid w:val="003A20DE"/>
    <w:rsid w:val="003A212E"/>
    <w:rsid w:val="003A2C74"/>
    <w:rsid w:val="003A38E0"/>
    <w:rsid w:val="003A3CA0"/>
    <w:rsid w:val="003A3F43"/>
    <w:rsid w:val="003A3FCC"/>
    <w:rsid w:val="003A454F"/>
    <w:rsid w:val="003A47A4"/>
    <w:rsid w:val="003A5694"/>
    <w:rsid w:val="003A5711"/>
    <w:rsid w:val="003A5BA8"/>
    <w:rsid w:val="003A5CE2"/>
    <w:rsid w:val="003A6172"/>
    <w:rsid w:val="003A65EB"/>
    <w:rsid w:val="003A6825"/>
    <w:rsid w:val="003A68EA"/>
    <w:rsid w:val="003A756D"/>
    <w:rsid w:val="003A774B"/>
    <w:rsid w:val="003A7C5C"/>
    <w:rsid w:val="003B0AA4"/>
    <w:rsid w:val="003B1238"/>
    <w:rsid w:val="003B1553"/>
    <w:rsid w:val="003B1F07"/>
    <w:rsid w:val="003B27CF"/>
    <w:rsid w:val="003B2D12"/>
    <w:rsid w:val="003B30FB"/>
    <w:rsid w:val="003B354A"/>
    <w:rsid w:val="003B4161"/>
    <w:rsid w:val="003B4387"/>
    <w:rsid w:val="003B5BC6"/>
    <w:rsid w:val="003B5CE6"/>
    <w:rsid w:val="003B5F03"/>
    <w:rsid w:val="003B683D"/>
    <w:rsid w:val="003B73C3"/>
    <w:rsid w:val="003B7471"/>
    <w:rsid w:val="003C0462"/>
    <w:rsid w:val="003C06AC"/>
    <w:rsid w:val="003C0BAF"/>
    <w:rsid w:val="003C0BD7"/>
    <w:rsid w:val="003C13FD"/>
    <w:rsid w:val="003C1D25"/>
    <w:rsid w:val="003C2F81"/>
    <w:rsid w:val="003C3287"/>
    <w:rsid w:val="003C33CF"/>
    <w:rsid w:val="003C3918"/>
    <w:rsid w:val="003C44A7"/>
    <w:rsid w:val="003C4541"/>
    <w:rsid w:val="003C4B46"/>
    <w:rsid w:val="003C4C4E"/>
    <w:rsid w:val="003C5103"/>
    <w:rsid w:val="003C5104"/>
    <w:rsid w:val="003C5371"/>
    <w:rsid w:val="003C591F"/>
    <w:rsid w:val="003C5ECF"/>
    <w:rsid w:val="003C64D9"/>
    <w:rsid w:val="003C6A7E"/>
    <w:rsid w:val="003C6BC4"/>
    <w:rsid w:val="003C6DBE"/>
    <w:rsid w:val="003C777F"/>
    <w:rsid w:val="003D0532"/>
    <w:rsid w:val="003D0A0C"/>
    <w:rsid w:val="003D122C"/>
    <w:rsid w:val="003D139B"/>
    <w:rsid w:val="003D23E7"/>
    <w:rsid w:val="003D2A36"/>
    <w:rsid w:val="003D2AC0"/>
    <w:rsid w:val="003D309B"/>
    <w:rsid w:val="003D35C7"/>
    <w:rsid w:val="003D4521"/>
    <w:rsid w:val="003D57CA"/>
    <w:rsid w:val="003D6277"/>
    <w:rsid w:val="003D6756"/>
    <w:rsid w:val="003D687D"/>
    <w:rsid w:val="003E004D"/>
    <w:rsid w:val="003E0101"/>
    <w:rsid w:val="003E02F1"/>
    <w:rsid w:val="003E03C4"/>
    <w:rsid w:val="003E0D86"/>
    <w:rsid w:val="003E0F19"/>
    <w:rsid w:val="003E0FC5"/>
    <w:rsid w:val="003E1BE6"/>
    <w:rsid w:val="003E1F70"/>
    <w:rsid w:val="003E224A"/>
    <w:rsid w:val="003E2C85"/>
    <w:rsid w:val="003E2E42"/>
    <w:rsid w:val="003E3150"/>
    <w:rsid w:val="003E46BE"/>
    <w:rsid w:val="003E47CE"/>
    <w:rsid w:val="003E4B33"/>
    <w:rsid w:val="003E4B60"/>
    <w:rsid w:val="003E5660"/>
    <w:rsid w:val="003E5754"/>
    <w:rsid w:val="003E70E0"/>
    <w:rsid w:val="003E72DB"/>
    <w:rsid w:val="003E757C"/>
    <w:rsid w:val="003E7D4F"/>
    <w:rsid w:val="003F076B"/>
    <w:rsid w:val="003F1516"/>
    <w:rsid w:val="003F1573"/>
    <w:rsid w:val="003F2737"/>
    <w:rsid w:val="003F2917"/>
    <w:rsid w:val="003F3582"/>
    <w:rsid w:val="003F3B1A"/>
    <w:rsid w:val="003F4044"/>
    <w:rsid w:val="003F4163"/>
    <w:rsid w:val="003F4A31"/>
    <w:rsid w:val="003F4A72"/>
    <w:rsid w:val="003F5B91"/>
    <w:rsid w:val="003F6FBB"/>
    <w:rsid w:val="0040059A"/>
    <w:rsid w:val="00400826"/>
    <w:rsid w:val="00400A7A"/>
    <w:rsid w:val="00400CA9"/>
    <w:rsid w:val="0040119A"/>
    <w:rsid w:val="0040256C"/>
    <w:rsid w:val="00402A82"/>
    <w:rsid w:val="00402FEC"/>
    <w:rsid w:val="004030BA"/>
    <w:rsid w:val="004031E8"/>
    <w:rsid w:val="0040391C"/>
    <w:rsid w:val="00403CE6"/>
    <w:rsid w:val="00403E2E"/>
    <w:rsid w:val="004040F0"/>
    <w:rsid w:val="00404137"/>
    <w:rsid w:val="00404FEC"/>
    <w:rsid w:val="0040531E"/>
    <w:rsid w:val="00405FCE"/>
    <w:rsid w:val="00407174"/>
    <w:rsid w:val="004079A0"/>
    <w:rsid w:val="00410A3F"/>
    <w:rsid w:val="00410CD7"/>
    <w:rsid w:val="004110CA"/>
    <w:rsid w:val="0041160E"/>
    <w:rsid w:val="0041185D"/>
    <w:rsid w:val="004119D2"/>
    <w:rsid w:val="00412289"/>
    <w:rsid w:val="00412376"/>
    <w:rsid w:val="004125C6"/>
    <w:rsid w:val="00413607"/>
    <w:rsid w:val="00414147"/>
    <w:rsid w:val="00414496"/>
    <w:rsid w:val="00414F00"/>
    <w:rsid w:val="0041574A"/>
    <w:rsid w:val="004159D6"/>
    <w:rsid w:val="00416041"/>
    <w:rsid w:val="00416141"/>
    <w:rsid w:val="00416A5A"/>
    <w:rsid w:val="00416AF0"/>
    <w:rsid w:val="00416DEA"/>
    <w:rsid w:val="00417068"/>
    <w:rsid w:val="00417315"/>
    <w:rsid w:val="00417626"/>
    <w:rsid w:val="0041790F"/>
    <w:rsid w:val="00417ABA"/>
    <w:rsid w:val="004200B8"/>
    <w:rsid w:val="00420984"/>
    <w:rsid w:val="00421031"/>
    <w:rsid w:val="00421E0F"/>
    <w:rsid w:val="0042203F"/>
    <w:rsid w:val="00422299"/>
    <w:rsid w:val="0042286F"/>
    <w:rsid w:val="00422C51"/>
    <w:rsid w:val="00422EC1"/>
    <w:rsid w:val="004230A6"/>
    <w:rsid w:val="0042338E"/>
    <w:rsid w:val="00424102"/>
    <w:rsid w:val="0042440C"/>
    <w:rsid w:val="00425417"/>
    <w:rsid w:val="00425B32"/>
    <w:rsid w:val="00427691"/>
    <w:rsid w:val="00427772"/>
    <w:rsid w:val="00427D9E"/>
    <w:rsid w:val="004303B3"/>
    <w:rsid w:val="00431162"/>
    <w:rsid w:val="0043135C"/>
    <w:rsid w:val="004314E5"/>
    <w:rsid w:val="004322C6"/>
    <w:rsid w:val="00432E65"/>
    <w:rsid w:val="00433D32"/>
    <w:rsid w:val="00435352"/>
    <w:rsid w:val="00436441"/>
    <w:rsid w:val="004366C7"/>
    <w:rsid w:val="0043686A"/>
    <w:rsid w:val="00436928"/>
    <w:rsid w:val="004370FF"/>
    <w:rsid w:val="0043740D"/>
    <w:rsid w:val="0043755B"/>
    <w:rsid w:val="00437914"/>
    <w:rsid w:val="00437BED"/>
    <w:rsid w:val="00437CA9"/>
    <w:rsid w:val="00437E04"/>
    <w:rsid w:val="004400EB"/>
    <w:rsid w:val="004404DF"/>
    <w:rsid w:val="00440CC5"/>
    <w:rsid w:val="00440CE7"/>
    <w:rsid w:val="00440D1D"/>
    <w:rsid w:val="00441F56"/>
    <w:rsid w:val="00442683"/>
    <w:rsid w:val="00442828"/>
    <w:rsid w:val="00442D13"/>
    <w:rsid w:val="00443458"/>
    <w:rsid w:val="00443482"/>
    <w:rsid w:val="00444E86"/>
    <w:rsid w:val="00444E96"/>
    <w:rsid w:val="00444F21"/>
    <w:rsid w:val="00446377"/>
    <w:rsid w:val="004468F4"/>
    <w:rsid w:val="00446BCF"/>
    <w:rsid w:val="00446F0B"/>
    <w:rsid w:val="004474E6"/>
    <w:rsid w:val="004475DD"/>
    <w:rsid w:val="0044770A"/>
    <w:rsid w:val="00447BCF"/>
    <w:rsid w:val="00450308"/>
    <w:rsid w:val="00450471"/>
    <w:rsid w:val="004506E3"/>
    <w:rsid w:val="004510CD"/>
    <w:rsid w:val="0045161E"/>
    <w:rsid w:val="00451BA7"/>
    <w:rsid w:val="00452173"/>
    <w:rsid w:val="00452297"/>
    <w:rsid w:val="00452575"/>
    <w:rsid w:val="00452E1A"/>
    <w:rsid w:val="00452FA5"/>
    <w:rsid w:val="004537BF"/>
    <w:rsid w:val="00453C4B"/>
    <w:rsid w:val="004540C7"/>
    <w:rsid w:val="00454897"/>
    <w:rsid w:val="00454DF4"/>
    <w:rsid w:val="00455258"/>
    <w:rsid w:val="004552B9"/>
    <w:rsid w:val="004555A4"/>
    <w:rsid w:val="0045652E"/>
    <w:rsid w:val="00456F0A"/>
    <w:rsid w:val="0045774E"/>
    <w:rsid w:val="00457AD1"/>
    <w:rsid w:val="00460181"/>
    <w:rsid w:val="0046148B"/>
    <w:rsid w:val="00461851"/>
    <w:rsid w:val="00461A44"/>
    <w:rsid w:val="0046213B"/>
    <w:rsid w:val="004624EA"/>
    <w:rsid w:val="00462A3D"/>
    <w:rsid w:val="00462AB6"/>
    <w:rsid w:val="00462D65"/>
    <w:rsid w:val="00462DE6"/>
    <w:rsid w:val="0046427F"/>
    <w:rsid w:val="00464629"/>
    <w:rsid w:val="00464854"/>
    <w:rsid w:val="00464ACD"/>
    <w:rsid w:val="00464C70"/>
    <w:rsid w:val="00465239"/>
    <w:rsid w:val="00465A46"/>
    <w:rsid w:val="00465F13"/>
    <w:rsid w:val="0046600A"/>
    <w:rsid w:val="00466A12"/>
    <w:rsid w:val="00467A24"/>
    <w:rsid w:val="004711DE"/>
    <w:rsid w:val="00471F0A"/>
    <w:rsid w:val="0047261E"/>
    <w:rsid w:val="00472F0E"/>
    <w:rsid w:val="004736F0"/>
    <w:rsid w:val="00473FB0"/>
    <w:rsid w:val="00474D1B"/>
    <w:rsid w:val="00474D28"/>
    <w:rsid w:val="00475067"/>
    <w:rsid w:val="00475132"/>
    <w:rsid w:val="004760E2"/>
    <w:rsid w:val="00476B53"/>
    <w:rsid w:val="00476BA8"/>
    <w:rsid w:val="004770B2"/>
    <w:rsid w:val="0047784A"/>
    <w:rsid w:val="00477A30"/>
    <w:rsid w:val="00477DF2"/>
    <w:rsid w:val="00483942"/>
    <w:rsid w:val="004841D3"/>
    <w:rsid w:val="004845AD"/>
    <w:rsid w:val="00484A53"/>
    <w:rsid w:val="00484AA4"/>
    <w:rsid w:val="00484EF0"/>
    <w:rsid w:val="004852E2"/>
    <w:rsid w:val="0048556C"/>
    <w:rsid w:val="00485665"/>
    <w:rsid w:val="00485C17"/>
    <w:rsid w:val="00485FB5"/>
    <w:rsid w:val="004864E7"/>
    <w:rsid w:val="004868E0"/>
    <w:rsid w:val="004870FC"/>
    <w:rsid w:val="00487D95"/>
    <w:rsid w:val="0049006B"/>
    <w:rsid w:val="00490D7E"/>
    <w:rsid w:val="00491462"/>
    <w:rsid w:val="00491977"/>
    <w:rsid w:val="00491C4B"/>
    <w:rsid w:val="00492A18"/>
    <w:rsid w:val="00492E67"/>
    <w:rsid w:val="004930E1"/>
    <w:rsid w:val="00493BA3"/>
    <w:rsid w:val="00495323"/>
    <w:rsid w:val="0049545E"/>
    <w:rsid w:val="00496159"/>
    <w:rsid w:val="004975BB"/>
    <w:rsid w:val="004976DD"/>
    <w:rsid w:val="004A0BA3"/>
    <w:rsid w:val="004A0E86"/>
    <w:rsid w:val="004A1329"/>
    <w:rsid w:val="004A15D8"/>
    <w:rsid w:val="004A1B55"/>
    <w:rsid w:val="004A203B"/>
    <w:rsid w:val="004A282F"/>
    <w:rsid w:val="004A340C"/>
    <w:rsid w:val="004A3915"/>
    <w:rsid w:val="004A46E1"/>
    <w:rsid w:val="004A509E"/>
    <w:rsid w:val="004A592A"/>
    <w:rsid w:val="004A5CBF"/>
    <w:rsid w:val="004A5E53"/>
    <w:rsid w:val="004A6E2E"/>
    <w:rsid w:val="004B07D7"/>
    <w:rsid w:val="004B0C3D"/>
    <w:rsid w:val="004B21FF"/>
    <w:rsid w:val="004B27FD"/>
    <w:rsid w:val="004B44A4"/>
    <w:rsid w:val="004B47D2"/>
    <w:rsid w:val="004B498F"/>
    <w:rsid w:val="004B5580"/>
    <w:rsid w:val="004B64EB"/>
    <w:rsid w:val="004B7291"/>
    <w:rsid w:val="004C062F"/>
    <w:rsid w:val="004C1652"/>
    <w:rsid w:val="004C1969"/>
    <w:rsid w:val="004C1CD2"/>
    <w:rsid w:val="004C1FF4"/>
    <w:rsid w:val="004C20D9"/>
    <w:rsid w:val="004C2571"/>
    <w:rsid w:val="004C28BB"/>
    <w:rsid w:val="004C2BE8"/>
    <w:rsid w:val="004C3C6A"/>
    <w:rsid w:val="004C4480"/>
    <w:rsid w:val="004C4A2E"/>
    <w:rsid w:val="004C50D6"/>
    <w:rsid w:val="004C63D0"/>
    <w:rsid w:val="004C7540"/>
    <w:rsid w:val="004D0D3D"/>
    <w:rsid w:val="004D13DC"/>
    <w:rsid w:val="004D14BE"/>
    <w:rsid w:val="004D18D3"/>
    <w:rsid w:val="004D3868"/>
    <w:rsid w:val="004D3910"/>
    <w:rsid w:val="004D40F8"/>
    <w:rsid w:val="004D41D3"/>
    <w:rsid w:val="004D4766"/>
    <w:rsid w:val="004D47EF"/>
    <w:rsid w:val="004D4A14"/>
    <w:rsid w:val="004D6405"/>
    <w:rsid w:val="004D64ED"/>
    <w:rsid w:val="004D67E1"/>
    <w:rsid w:val="004D681A"/>
    <w:rsid w:val="004D6870"/>
    <w:rsid w:val="004D7EBE"/>
    <w:rsid w:val="004E00CE"/>
    <w:rsid w:val="004E057E"/>
    <w:rsid w:val="004E0ED2"/>
    <w:rsid w:val="004E1519"/>
    <w:rsid w:val="004E1D43"/>
    <w:rsid w:val="004E1D70"/>
    <w:rsid w:val="004E284F"/>
    <w:rsid w:val="004E2B2F"/>
    <w:rsid w:val="004E44C8"/>
    <w:rsid w:val="004E4C77"/>
    <w:rsid w:val="004E4E67"/>
    <w:rsid w:val="004E53BE"/>
    <w:rsid w:val="004E6FE4"/>
    <w:rsid w:val="004E74E1"/>
    <w:rsid w:val="004E7F82"/>
    <w:rsid w:val="004F00C4"/>
    <w:rsid w:val="004F0EE3"/>
    <w:rsid w:val="004F2291"/>
    <w:rsid w:val="004F3B15"/>
    <w:rsid w:val="004F45E9"/>
    <w:rsid w:val="004F4A15"/>
    <w:rsid w:val="004F4AEE"/>
    <w:rsid w:val="004F4D81"/>
    <w:rsid w:val="004F4DB0"/>
    <w:rsid w:val="004F50A2"/>
    <w:rsid w:val="004F54F4"/>
    <w:rsid w:val="004F5CFD"/>
    <w:rsid w:val="004F69F6"/>
    <w:rsid w:val="004F780E"/>
    <w:rsid w:val="00500336"/>
    <w:rsid w:val="005003C2"/>
    <w:rsid w:val="005003D8"/>
    <w:rsid w:val="005009B4"/>
    <w:rsid w:val="00501278"/>
    <w:rsid w:val="00501992"/>
    <w:rsid w:val="005022D2"/>
    <w:rsid w:val="005025CE"/>
    <w:rsid w:val="0050317A"/>
    <w:rsid w:val="00503D92"/>
    <w:rsid w:val="005040C7"/>
    <w:rsid w:val="00504110"/>
    <w:rsid w:val="005043A9"/>
    <w:rsid w:val="005045C1"/>
    <w:rsid w:val="005047D6"/>
    <w:rsid w:val="00505901"/>
    <w:rsid w:val="00505F9A"/>
    <w:rsid w:val="0050630E"/>
    <w:rsid w:val="0050726B"/>
    <w:rsid w:val="005078CE"/>
    <w:rsid w:val="00510252"/>
    <w:rsid w:val="0051136A"/>
    <w:rsid w:val="00513B53"/>
    <w:rsid w:val="00513DD0"/>
    <w:rsid w:val="00514178"/>
    <w:rsid w:val="0051557A"/>
    <w:rsid w:val="00515652"/>
    <w:rsid w:val="005156C9"/>
    <w:rsid w:val="00516129"/>
    <w:rsid w:val="00516219"/>
    <w:rsid w:val="00516587"/>
    <w:rsid w:val="005177E6"/>
    <w:rsid w:val="005179D6"/>
    <w:rsid w:val="005205B9"/>
    <w:rsid w:val="00521550"/>
    <w:rsid w:val="00521D9D"/>
    <w:rsid w:val="00521EE8"/>
    <w:rsid w:val="0052275A"/>
    <w:rsid w:val="005231D4"/>
    <w:rsid w:val="005237B0"/>
    <w:rsid w:val="00523BC6"/>
    <w:rsid w:val="00524589"/>
    <w:rsid w:val="005249D2"/>
    <w:rsid w:val="0052570C"/>
    <w:rsid w:val="0052662C"/>
    <w:rsid w:val="0052698A"/>
    <w:rsid w:val="00526BED"/>
    <w:rsid w:val="00526F84"/>
    <w:rsid w:val="0052711C"/>
    <w:rsid w:val="00530171"/>
    <w:rsid w:val="0053062A"/>
    <w:rsid w:val="00530F71"/>
    <w:rsid w:val="00530F96"/>
    <w:rsid w:val="0053100D"/>
    <w:rsid w:val="00531228"/>
    <w:rsid w:val="00531CF4"/>
    <w:rsid w:val="00532106"/>
    <w:rsid w:val="00533949"/>
    <w:rsid w:val="00533B39"/>
    <w:rsid w:val="005348F1"/>
    <w:rsid w:val="00535050"/>
    <w:rsid w:val="0053610D"/>
    <w:rsid w:val="005361F6"/>
    <w:rsid w:val="005366B4"/>
    <w:rsid w:val="00536F3C"/>
    <w:rsid w:val="0053746E"/>
    <w:rsid w:val="0053772F"/>
    <w:rsid w:val="0053773C"/>
    <w:rsid w:val="00537C0D"/>
    <w:rsid w:val="00537F4E"/>
    <w:rsid w:val="00540271"/>
    <w:rsid w:val="00540351"/>
    <w:rsid w:val="00540F16"/>
    <w:rsid w:val="00541636"/>
    <w:rsid w:val="005418A0"/>
    <w:rsid w:val="0054230C"/>
    <w:rsid w:val="0054260E"/>
    <w:rsid w:val="0054348F"/>
    <w:rsid w:val="0054459A"/>
    <w:rsid w:val="005448C0"/>
    <w:rsid w:val="00544BD2"/>
    <w:rsid w:val="00545CA8"/>
    <w:rsid w:val="00545E97"/>
    <w:rsid w:val="00546638"/>
    <w:rsid w:val="00546BAE"/>
    <w:rsid w:val="00547986"/>
    <w:rsid w:val="00550D79"/>
    <w:rsid w:val="005513C5"/>
    <w:rsid w:val="00551D1B"/>
    <w:rsid w:val="00551FBF"/>
    <w:rsid w:val="0055297C"/>
    <w:rsid w:val="00552A1F"/>
    <w:rsid w:val="00552BD1"/>
    <w:rsid w:val="00552FC7"/>
    <w:rsid w:val="00553026"/>
    <w:rsid w:val="00553093"/>
    <w:rsid w:val="005539CA"/>
    <w:rsid w:val="0055405E"/>
    <w:rsid w:val="0055420F"/>
    <w:rsid w:val="005542B2"/>
    <w:rsid w:val="005543A7"/>
    <w:rsid w:val="00554CBD"/>
    <w:rsid w:val="005559AC"/>
    <w:rsid w:val="00555D43"/>
    <w:rsid w:val="00555FB3"/>
    <w:rsid w:val="00556583"/>
    <w:rsid w:val="005568C1"/>
    <w:rsid w:val="00557B5A"/>
    <w:rsid w:val="00557D6E"/>
    <w:rsid w:val="005611D0"/>
    <w:rsid w:val="00562A9A"/>
    <w:rsid w:val="00562C68"/>
    <w:rsid w:val="00563A31"/>
    <w:rsid w:val="0056498E"/>
    <w:rsid w:val="00565311"/>
    <w:rsid w:val="00565497"/>
    <w:rsid w:val="00565FD9"/>
    <w:rsid w:val="005665CD"/>
    <w:rsid w:val="00566BD4"/>
    <w:rsid w:val="00566DA4"/>
    <w:rsid w:val="00566DE2"/>
    <w:rsid w:val="00566F08"/>
    <w:rsid w:val="00567153"/>
    <w:rsid w:val="00570118"/>
    <w:rsid w:val="00571D8E"/>
    <w:rsid w:val="00572E77"/>
    <w:rsid w:val="00573B4D"/>
    <w:rsid w:val="0057440A"/>
    <w:rsid w:val="005747AD"/>
    <w:rsid w:val="005756CD"/>
    <w:rsid w:val="00575C37"/>
    <w:rsid w:val="005769BC"/>
    <w:rsid w:val="00576B88"/>
    <w:rsid w:val="0057714C"/>
    <w:rsid w:val="0057747E"/>
    <w:rsid w:val="00577532"/>
    <w:rsid w:val="00577626"/>
    <w:rsid w:val="005778A6"/>
    <w:rsid w:val="00577CAF"/>
    <w:rsid w:val="00580223"/>
    <w:rsid w:val="0058047C"/>
    <w:rsid w:val="00580F5D"/>
    <w:rsid w:val="0058131B"/>
    <w:rsid w:val="00581C6B"/>
    <w:rsid w:val="00582603"/>
    <w:rsid w:val="0058273F"/>
    <w:rsid w:val="00582CDA"/>
    <w:rsid w:val="00585B4A"/>
    <w:rsid w:val="00587C24"/>
    <w:rsid w:val="00587E08"/>
    <w:rsid w:val="0059029F"/>
    <w:rsid w:val="005902C1"/>
    <w:rsid w:val="00590728"/>
    <w:rsid w:val="00592147"/>
    <w:rsid w:val="0059239C"/>
    <w:rsid w:val="00593266"/>
    <w:rsid w:val="00593EA8"/>
    <w:rsid w:val="00594186"/>
    <w:rsid w:val="00594ACA"/>
    <w:rsid w:val="00594F95"/>
    <w:rsid w:val="00596716"/>
    <w:rsid w:val="0059689C"/>
    <w:rsid w:val="00597119"/>
    <w:rsid w:val="00597263"/>
    <w:rsid w:val="005973F7"/>
    <w:rsid w:val="005974F0"/>
    <w:rsid w:val="005A0502"/>
    <w:rsid w:val="005A05D1"/>
    <w:rsid w:val="005A0C4C"/>
    <w:rsid w:val="005A2651"/>
    <w:rsid w:val="005A301E"/>
    <w:rsid w:val="005A3280"/>
    <w:rsid w:val="005A386B"/>
    <w:rsid w:val="005A3CB8"/>
    <w:rsid w:val="005A3DE0"/>
    <w:rsid w:val="005A3EF8"/>
    <w:rsid w:val="005A4B11"/>
    <w:rsid w:val="005A5056"/>
    <w:rsid w:val="005A53B8"/>
    <w:rsid w:val="005A5917"/>
    <w:rsid w:val="005A5F74"/>
    <w:rsid w:val="005A6366"/>
    <w:rsid w:val="005A6BFB"/>
    <w:rsid w:val="005A73AB"/>
    <w:rsid w:val="005A742A"/>
    <w:rsid w:val="005A74EE"/>
    <w:rsid w:val="005A75B2"/>
    <w:rsid w:val="005A799E"/>
    <w:rsid w:val="005A79CB"/>
    <w:rsid w:val="005B09B8"/>
    <w:rsid w:val="005B0C3F"/>
    <w:rsid w:val="005B1438"/>
    <w:rsid w:val="005B1B66"/>
    <w:rsid w:val="005B1BB9"/>
    <w:rsid w:val="005B202B"/>
    <w:rsid w:val="005B264B"/>
    <w:rsid w:val="005B3671"/>
    <w:rsid w:val="005B4042"/>
    <w:rsid w:val="005B421F"/>
    <w:rsid w:val="005B4243"/>
    <w:rsid w:val="005B4C50"/>
    <w:rsid w:val="005B4DCC"/>
    <w:rsid w:val="005B5DCE"/>
    <w:rsid w:val="005B5E10"/>
    <w:rsid w:val="005B6C96"/>
    <w:rsid w:val="005B6F5D"/>
    <w:rsid w:val="005B72B8"/>
    <w:rsid w:val="005B7467"/>
    <w:rsid w:val="005B754F"/>
    <w:rsid w:val="005B7A1A"/>
    <w:rsid w:val="005B7C66"/>
    <w:rsid w:val="005B7ED7"/>
    <w:rsid w:val="005C0991"/>
    <w:rsid w:val="005C10EB"/>
    <w:rsid w:val="005C1D82"/>
    <w:rsid w:val="005C21C5"/>
    <w:rsid w:val="005C2961"/>
    <w:rsid w:val="005C2EA0"/>
    <w:rsid w:val="005C3704"/>
    <w:rsid w:val="005C371C"/>
    <w:rsid w:val="005C4148"/>
    <w:rsid w:val="005C48B2"/>
    <w:rsid w:val="005C50B8"/>
    <w:rsid w:val="005C587C"/>
    <w:rsid w:val="005C58C6"/>
    <w:rsid w:val="005C5958"/>
    <w:rsid w:val="005C5A96"/>
    <w:rsid w:val="005C6336"/>
    <w:rsid w:val="005C6394"/>
    <w:rsid w:val="005C6455"/>
    <w:rsid w:val="005C6535"/>
    <w:rsid w:val="005C6723"/>
    <w:rsid w:val="005C675B"/>
    <w:rsid w:val="005C7E91"/>
    <w:rsid w:val="005D0613"/>
    <w:rsid w:val="005D2544"/>
    <w:rsid w:val="005D25E7"/>
    <w:rsid w:val="005D371D"/>
    <w:rsid w:val="005D52BB"/>
    <w:rsid w:val="005D6732"/>
    <w:rsid w:val="005D7A36"/>
    <w:rsid w:val="005D7D7D"/>
    <w:rsid w:val="005E046C"/>
    <w:rsid w:val="005E0495"/>
    <w:rsid w:val="005E1021"/>
    <w:rsid w:val="005E1666"/>
    <w:rsid w:val="005E17FA"/>
    <w:rsid w:val="005E1A4A"/>
    <w:rsid w:val="005E2BD8"/>
    <w:rsid w:val="005E3B15"/>
    <w:rsid w:val="005E4367"/>
    <w:rsid w:val="005E4489"/>
    <w:rsid w:val="005E50A8"/>
    <w:rsid w:val="005E59BB"/>
    <w:rsid w:val="005E5DFD"/>
    <w:rsid w:val="005E6A60"/>
    <w:rsid w:val="005E7001"/>
    <w:rsid w:val="005E71BA"/>
    <w:rsid w:val="005E71F3"/>
    <w:rsid w:val="005E7495"/>
    <w:rsid w:val="005E7A69"/>
    <w:rsid w:val="005F0085"/>
    <w:rsid w:val="005F0AB5"/>
    <w:rsid w:val="005F0C9A"/>
    <w:rsid w:val="005F0F4D"/>
    <w:rsid w:val="005F1B7F"/>
    <w:rsid w:val="005F2437"/>
    <w:rsid w:val="005F3206"/>
    <w:rsid w:val="005F34C7"/>
    <w:rsid w:val="005F3594"/>
    <w:rsid w:val="005F36CA"/>
    <w:rsid w:val="005F38B4"/>
    <w:rsid w:val="005F4F66"/>
    <w:rsid w:val="005F50C4"/>
    <w:rsid w:val="005F5587"/>
    <w:rsid w:val="005F5B60"/>
    <w:rsid w:val="005F5C2D"/>
    <w:rsid w:val="005F5C4A"/>
    <w:rsid w:val="005F68A5"/>
    <w:rsid w:val="00600930"/>
    <w:rsid w:val="00601937"/>
    <w:rsid w:val="0060193F"/>
    <w:rsid w:val="00602066"/>
    <w:rsid w:val="006028DA"/>
    <w:rsid w:val="00602E2E"/>
    <w:rsid w:val="00602E7F"/>
    <w:rsid w:val="00602E92"/>
    <w:rsid w:val="0060315F"/>
    <w:rsid w:val="00603D1C"/>
    <w:rsid w:val="006040F2"/>
    <w:rsid w:val="00604DE8"/>
    <w:rsid w:val="006052DE"/>
    <w:rsid w:val="006058DC"/>
    <w:rsid w:val="00605C31"/>
    <w:rsid w:val="00605E34"/>
    <w:rsid w:val="006063D3"/>
    <w:rsid w:val="00606404"/>
    <w:rsid w:val="006065DE"/>
    <w:rsid w:val="006079A5"/>
    <w:rsid w:val="00607EB4"/>
    <w:rsid w:val="00610378"/>
    <w:rsid w:val="00610474"/>
    <w:rsid w:val="00610C3E"/>
    <w:rsid w:val="00611864"/>
    <w:rsid w:val="00611AB2"/>
    <w:rsid w:val="00611E93"/>
    <w:rsid w:val="0061264B"/>
    <w:rsid w:val="00613B19"/>
    <w:rsid w:val="00613EE2"/>
    <w:rsid w:val="00614009"/>
    <w:rsid w:val="00614074"/>
    <w:rsid w:val="00614A6D"/>
    <w:rsid w:val="00614E26"/>
    <w:rsid w:val="006155D6"/>
    <w:rsid w:val="0061588B"/>
    <w:rsid w:val="00615D86"/>
    <w:rsid w:val="0061659E"/>
    <w:rsid w:val="00616EAB"/>
    <w:rsid w:val="0061785A"/>
    <w:rsid w:val="00617B0B"/>
    <w:rsid w:val="006206A1"/>
    <w:rsid w:val="006207AE"/>
    <w:rsid w:val="006211B6"/>
    <w:rsid w:val="006213EB"/>
    <w:rsid w:val="006219AB"/>
    <w:rsid w:val="00621C12"/>
    <w:rsid w:val="00623116"/>
    <w:rsid w:val="00623E18"/>
    <w:rsid w:val="00623F6E"/>
    <w:rsid w:val="00623F8B"/>
    <w:rsid w:val="00624C9F"/>
    <w:rsid w:val="00624F2A"/>
    <w:rsid w:val="00625091"/>
    <w:rsid w:val="00625C5D"/>
    <w:rsid w:val="00625CFA"/>
    <w:rsid w:val="006267F4"/>
    <w:rsid w:val="0062745F"/>
    <w:rsid w:val="00627790"/>
    <w:rsid w:val="00630681"/>
    <w:rsid w:val="00630FE3"/>
    <w:rsid w:val="006318D0"/>
    <w:rsid w:val="00631E08"/>
    <w:rsid w:val="006328FA"/>
    <w:rsid w:val="00633DB4"/>
    <w:rsid w:val="006340AF"/>
    <w:rsid w:val="00634C07"/>
    <w:rsid w:val="00634E6C"/>
    <w:rsid w:val="00635008"/>
    <w:rsid w:val="0063565C"/>
    <w:rsid w:val="006359F2"/>
    <w:rsid w:val="00635A22"/>
    <w:rsid w:val="00635BC8"/>
    <w:rsid w:val="00636220"/>
    <w:rsid w:val="0063629F"/>
    <w:rsid w:val="00636F50"/>
    <w:rsid w:val="006374D7"/>
    <w:rsid w:val="00637A53"/>
    <w:rsid w:val="006419FA"/>
    <w:rsid w:val="00641BFB"/>
    <w:rsid w:val="00641CA9"/>
    <w:rsid w:val="00642083"/>
    <w:rsid w:val="0064262C"/>
    <w:rsid w:val="00642642"/>
    <w:rsid w:val="00642AC1"/>
    <w:rsid w:val="00642D28"/>
    <w:rsid w:val="00644518"/>
    <w:rsid w:val="00644768"/>
    <w:rsid w:val="0064577F"/>
    <w:rsid w:val="006467C3"/>
    <w:rsid w:val="00646D9D"/>
    <w:rsid w:val="00647093"/>
    <w:rsid w:val="00647F33"/>
    <w:rsid w:val="0065081F"/>
    <w:rsid w:val="00652378"/>
    <w:rsid w:val="00652625"/>
    <w:rsid w:val="006534C3"/>
    <w:rsid w:val="00653865"/>
    <w:rsid w:val="006539DB"/>
    <w:rsid w:val="006543C8"/>
    <w:rsid w:val="0065489E"/>
    <w:rsid w:val="0065550D"/>
    <w:rsid w:val="00655786"/>
    <w:rsid w:val="0065725E"/>
    <w:rsid w:val="00657316"/>
    <w:rsid w:val="00657336"/>
    <w:rsid w:val="00657701"/>
    <w:rsid w:val="00657729"/>
    <w:rsid w:val="00660227"/>
    <w:rsid w:val="006603A5"/>
    <w:rsid w:val="0066161A"/>
    <w:rsid w:val="00661EA3"/>
    <w:rsid w:val="006620E8"/>
    <w:rsid w:val="006627B1"/>
    <w:rsid w:val="00664295"/>
    <w:rsid w:val="00664BE7"/>
    <w:rsid w:val="00664CEF"/>
    <w:rsid w:val="0066518C"/>
    <w:rsid w:val="00665364"/>
    <w:rsid w:val="00665414"/>
    <w:rsid w:val="00665F33"/>
    <w:rsid w:val="00666EF7"/>
    <w:rsid w:val="00666F8B"/>
    <w:rsid w:val="006670D1"/>
    <w:rsid w:val="00667B0D"/>
    <w:rsid w:val="00667B35"/>
    <w:rsid w:val="0067081C"/>
    <w:rsid w:val="00670D27"/>
    <w:rsid w:val="00670EA2"/>
    <w:rsid w:val="00671254"/>
    <w:rsid w:val="006716A5"/>
    <w:rsid w:val="00671970"/>
    <w:rsid w:val="006722C4"/>
    <w:rsid w:val="00672332"/>
    <w:rsid w:val="00672C84"/>
    <w:rsid w:val="00672E16"/>
    <w:rsid w:val="0067399B"/>
    <w:rsid w:val="00673A9B"/>
    <w:rsid w:val="00673ADD"/>
    <w:rsid w:val="00674632"/>
    <w:rsid w:val="0067491E"/>
    <w:rsid w:val="00674C70"/>
    <w:rsid w:val="006753A5"/>
    <w:rsid w:val="0067671A"/>
    <w:rsid w:val="00676906"/>
    <w:rsid w:val="00676A61"/>
    <w:rsid w:val="00677152"/>
    <w:rsid w:val="00677597"/>
    <w:rsid w:val="00680AC8"/>
    <w:rsid w:val="006814DA"/>
    <w:rsid w:val="00681F93"/>
    <w:rsid w:val="00682A64"/>
    <w:rsid w:val="00682DD7"/>
    <w:rsid w:val="00682E6C"/>
    <w:rsid w:val="00683170"/>
    <w:rsid w:val="0068332B"/>
    <w:rsid w:val="006834BD"/>
    <w:rsid w:val="00685790"/>
    <w:rsid w:val="00685AB6"/>
    <w:rsid w:val="00685B32"/>
    <w:rsid w:val="00685E5A"/>
    <w:rsid w:val="00685EDE"/>
    <w:rsid w:val="006872FD"/>
    <w:rsid w:val="006876A8"/>
    <w:rsid w:val="006878E9"/>
    <w:rsid w:val="00690A71"/>
    <w:rsid w:val="00690F70"/>
    <w:rsid w:val="006916E5"/>
    <w:rsid w:val="00691B5E"/>
    <w:rsid w:val="00692956"/>
    <w:rsid w:val="00693215"/>
    <w:rsid w:val="00693A7E"/>
    <w:rsid w:val="0069478A"/>
    <w:rsid w:val="00694950"/>
    <w:rsid w:val="0069553C"/>
    <w:rsid w:val="00695928"/>
    <w:rsid w:val="00695B83"/>
    <w:rsid w:val="00695D51"/>
    <w:rsid w:val="006963AD"/>
    <w:rsid w:val="0069730C"/>
    <w:rsid w:val="006974AA"/>
    <w:rsid w:val="006A03B5"/>
    <w:rsid w:val="006A0CDA"/>
    <w:rsid w:val="006A1528"/>
    <w:rsid w:val="006A2245"/>
    <w:rsid w:val="006A3BB4"/>
    <w:rsid w:val="006A49E3"/>
    <w:rsid w:val="006A50B9"/>
    <w:rsid w:val="006A52F5"/>
    <w:rsid w:val="006A5C3A"/>
    <w:rsid w:val="006A60D7"/>
    <w:rsid w:val="006A6C0A"/>
    <w:rsid w:val="006A6FA5"/>
    <w:rsid w:val="006A74FA"/>
    <w:rsid w:val="006A7811"/>
    <w:rsid w:val="006B025E"/>
    <w:rsid w:val="006B0AF1"/>
    <w:rsid w:val="006B0B11"/>
    <w:rsid w:val="006B0D3F"/>
    <w:rsid w:val="006B10F7"/>
    <w:rsid w:val="006B1EFD"/>
    <w:rsid w:val="006B201E"/>
    <w:rsid w:val="006B27DE"/>
    <w:rsid w:val="006B2861"/>
    <w:rsid w:val="006B35F6"/>
    <w:rsid w:val="006B4169"/>
    <w:rsid w:val="006B589C"/>
    <w:rsid w:val="006B6176"/>
    <w:rsid w:val="006B66B6"/>
    <w:rsid w:val="006B6B87"/>
    <w:rsid w:val="006B701D"/>
    <w:rsid w:val="006B73EC"/>
    <w:rsid w:val="006C099D"/>
    <w:rsid w:val="006C0BDA"/>
    <w:rsid w:val="006C14E4"/>
    <w:rsid w:val="006C1832"/>
    <w:rsid w:val="006C264F"/>
    <w:rsid w:val="006C27C1"/>
    <w:rsid w:val="006C3FF2"/>
    <w:rsid w:val="006C46B5"/>
    <w:rsid w:val="006C4B9D"/>
    <w:rsid w:val="006C4E02"/>
    <w:rsid w:val="006C64AC"/>
    <w:rsid w:val="006C6D9F"/>
    <w:rsid w:val="006C6DA8"/>
    <w:rsid w:val="006C71FF"/>
    <w:rsid w:val="006C72D3"/>
    <w:rsid w:val="006C7F61"/>
    <w:rsid w:val="006D0233"/>
    <w:rsid w:val="006D0CDF"/>
    <w:rsid w:val="006D11E3"/>
    <w:rsid w:val="006D12AB"/>
    <w:rsid w:val="006D1706"/>
    <w:rsid w:val="006D1D64"/>
    <w:rsid w:val="006D274F"/>
    <w:rsid w:val="006D2D00"/>
    <w:rsid w:val="006D2EF3"/>
    <w:rsid w:val="006D2F08"/>
    <w:rsid w:val="006D39C4"/>
    <w:rsid w:val="006D407F"/>
    <w:rsid w:val="006D40CF"/>
    <w:rsid w:val="006D55B7"/>
    <w:rsid w:val="006D5919"/>
    <w:rsid w:val="006D5AF0"/>
    <w:rsid w:val="006D5CC8"/>
    <w:rsid w:val="006D6E8F"/>
    <w:rsid w:val="006D72C8"/>
    <w:rsid w:val="006E0F81"/>
    <w:rsid w:val="006E109F"/>
    <w:rsid w:val="006E12BB"/>
    <w:rsid w:val="006E1AA3"/>
    <w:rsid w:val="006E207B"/>
    <w:rsid w:val="006E24B0"/>
    <w:rsid w:val="006E328A"/>
    <w:rsid w:val="006E47C6"/>
    <w:rsid w:val="006E52A8"/>
    <w:rsid w:val="006E6015"/>
    <w:rsid w:val="006E6C7E"/>
    <w:rsid w:val="006F012A"/>
    <w:rsid w:val="006F01CC"/>
    <w:rsid w:val="006F0442"/>
    <w:rsid w:val="006F127E"/>
    <w:rsid w:val="006F1285"/>
    <w:rsid w:val="006F19FD"/>
    <w:rsid w:val="006F1AF2"/>
    <w:rsid w:val="006F21CB"/>
    <w:rsid w:val="006F2320"/>
    <w:rsid w:val="006F26A4"/>
    <w:rsid w:val="006F2848"/>
    <w:rsid w:val="006F3B2D"/>
    <w:rsid w:val="006F3DBD"/>
    <w:rsid w:val="006F4F3F"/>
    <w:rsid w:val="006F54C2"/>
    <w:rsid w:val="006F5573"/>
    <w:rsid w:val="006F5939"/>
    <w:rsid w:val="006F5AA9"/>
    <w:rsid w:val="006F5E62"/>
    <w:rsid w:val="006F6620"/>
    <w:rsid w:val="006F74E5"/>
    <w:rsid w:val="006F7B3A"/>
    <w:rsid w:val="006F7B79"/>
    <w:rsid w:val="006F7BBC"/>
    <w:rsid w:val="006F7DE7"/>
    <w:rsid w:val="006F7F66"/>
    <w:rsid w:val="007003DF"/>
    <w:rsid w:val="00700C38"/>
    <w:rsid w:val="00700FD4"/>
    <w:rsid w:val="00701055"/>
    <w:rsid w:val="0070148E"/>
    <w:rsid w:val="007015A8"/>
    <w:rsid w:val="00701DBA"/>
    <w:rsid w:val="00702647"/>
    <w:rsid w:val="007037B0"/>
    <w:rsid w:val="00704003"/>
    <w:rsid w:val="00704EF9"/>
    <w:rsid w:val="00705278"/>
    <w:rsid w:val="00705351"/>
    <w:rsid w:val="007058F1"/>
    <w:rsid w:val="0070609B"/>
    <w:rsid w:val="0070772B"/>
    <w:rsid w:val="00707AE7"/>
    <w:rsid w:val="00710CEF"/>
    <w:rsid w:val="00710DFB"/>
    <w:rsid w:val="00710F9A"/>
    <w:rsid w:val="0071105B"/>
    <w:rsid w:val="00711300"/>
    <w:rsid w:val="007116C2"/>
    <w:rsid w:val="00711BC0"/>
    <w:rsid w:val="00712C23"/>
    <w:rsid w:val="00712C28"/>
    <w:rsid w:val="00712C2C"/>
    <w:rsid w:val="00713255"/>
    <w:rsid w:val="00713753"/>
    <w:rsid w:val="007138FD"/>
    <w:rsid w:val="00713D66"/>
    <w:rsid w:val="00713E59"/>
    <w:rsid w:val="007141D9"/>
    <w:rsid w:val="007143E3"/>
    <w:rsid w:val="00714B3C"/>
    <w:rsid w:val="007160BE"/>
    <w:rsid w:val="00716872"/>
    <w:rsid w:val="007169A6"/>
    <w:rsid w:val="00720446"/>
    <w:rsid w:val="00721982"/>
    <w:rsid w:val="00722F65"/>
    <w:rsid w:val="00722FD9"/>
    <w:rsid w:val="007232A1"/>
    <w:rsid w:val="00723335"/>
    <w:rsid w:val="0072411A"/>
    <w:rsid w:val="007245A0"/>
    <w:rsid w:val="007257CD"/>
    <w:rsid w:val="00725AD0"/>
    <w:rsid w:val="00726A4E"/>
    <w:rsid w:val="00726ED7"/>
    <w:rsid w:val="00726F26"/>
    <w:rsid w:val="0072723A"/>
    <w:rsid w:val="00727A16"/>
    <w:rsid w:val="00727BAC"/>
    <w:rsid w:val="007307DF"/>
    <w:rsid w:val="00730FA5"/>
    <w:rsid w:val="00731730"/>
    <w:rsid w:val="00731929"/>
    <w:rsid w:val="00731CAE"/>
    <w:rsid w:val="00732C35"/>
    <w:rsid w:val="00732EBF"/>
    <w:rsid w:val="007334C3"/>
    <w:rsid w:val="00733F58"/>
    <w:rsid w:val="007342CA"/>
    <w:rsid w:val="00734A4F"/>
    <w:rsid w:val="00734C39"/>
    <w:rsid w:val="00734CF5"/>
    <w:rsid w:val="00736681"/>
    <w:rsid w:val="007374A1"/>
    <w:rsid w:val="007378F6"/>
    <w:rsid w:val="00737D9E"/>
    <w:rsid w:val="00740DEE"/>
    <w:rsid w:val="007414C6"/>
    <w:rsid w:val="00741DE9"/>
    <w:rsid w:val="00741E9C"/>
    <w:rsid w:val="007426C2"/>
    <w:rsid w:val="00742714"/>
    <w:rsid w:val="00742A05"/>
    <w:rsid w:val="00742AE2"/>
    <w:rsid w:val="0074538D"/>
    <w:rsid w:val="00745F52"/>
    <w:rsid w:val="00746F98"/>
    <w:rsid w:val="007476BE"/>
    <w:rsid w:val="00750859"/>
    <w:rsid w:val="00750AB9"/>
    <w:rsid w:val="0075133C"/>
    <w:rsid w:val="00751369"/>
    <w:rsid w:val="007515EC"/>
    <w:rsid w:val="00751B54"/>
    <w:rsid w:val="00751B93"/>
    <w:rsid w:val="007525FF"/>
    <w:rsid w:val="007537FE"/>
    <w:rsid w:val="007538AD"/>
    <w:rsid w:val="00753B17"/>
    <w:rsid w:val="00753CF9"/>
    <w:rsid w:val="00753DDD"/>
    <w:rsid w:val="00753F4F"/>
    <w:rsid w:val="007547F0"/>
    <w:rsid w:val="007550D1"/>
    <w:rsid w:val="007553E1"/>
    <w:rsid w:val="00755525"/>
    <w:rsid w:val="00755C47"/>
    <w:rsid w:val="00755FC4"/>
    <w:rsid w:val="00756063"/>
    <w:rsid w:val="00756405"/>
    <w:rsid w:val="00756572"/>
    <w:rsid w:val="007565E5"/>
    <w:rsid w:val="007575F1"/>
    <w:rsid w:val="007577B3"/>
    <w:rsid w:val="007578CF"/>
    <w:rsid w:val="00757F24"/>
    <w:rsid w:val="007604BF"/>
    <w:rsid w:val="00762BCC"/>
    <w:rsid w:val="00763BA3"/>
    <w:rsid w:val="007650D4"/>
    <w:rsid w:val="00765181"/>
    <w:rsid w:val="007656DD"/>
    <w:rsid w:val="00765B66"/>
    <w:rsid w:val="007671B5"/>
    <w:rsid w:val="00767BB2"/>
    <w:rsid w:val="00770C7A"/>
    <w:rsid w:val="00770F51"/>
    <w:rsid w:val="00771162"/>
    <w:rsid w:val="0077159C"/>
    <w:rsid w:val="00771F0A"/>
    <w:rsid w:val="007733E3"/>
    <w:rsid w:val="00773CE3"/>
    <w:rsid w:val="007740DB"/>
    <w:rsid w:val="0077417A"/>
    <w:rsid w:val="00774F53"/>
    <w:rsid w:val="007751D3"/>
    <w:rsid w:val="00775AA2"/>
    <w:rsid w:val="007764D7"/>
    <w:rsid w:val="007772FC"/>
    <w:rsid w:val="0077746D"/>
    <w:rsid w:val="007775B7"/>
    <w:rsid w:val="007778EA"/>
    <w:rsid w:val="00780197"/>
    <w:rsid w:val="00780264"/>
    <w:rsid w:val="00780376"/>
    <w:rsid w:val="00780EE3"/>
    <w:rsid w:val="00781021"/>
    <w:rsid w:val="007812AE"/>
    <w:rsid w:val="00781364"/>
    <w:rsid w:val="0078156F"/>
    <w:rsid w:val="007828FA"/>
    <w:rsid w:val="0078398B"/>
    <w:rsid w:val="00783B58"/>
    <w:rsid w:val="00784545"/>
    <w:rsid w:val="007849B6"/>
    <w:rsid w:val="00784D99"/>
    <w:rsid w:val="007857ED"/>
    <w:rsid w:val="007859E4"/>
    <w:rsid w:val="00786328"/>
    <w:rsid w:val="007869A4"/>
    <w:rsid w:val="00786BB3"/>
    <w:rsid w:val="00786F9B"/>
    <w:rsid w:val="00787358"/>
    <w:rsid w:val="0079017C"/>
    <w:rsid w:val="00790FAA"/>
    <w:rsid w:val="00791AAC"/>
    <w:rsid w:val="00791B7A"/>
    <w:rsid w:val="00791F26"/>
    <w:rsid w:val="0079238D"/>
    <w:rsid w:val="00794631"/>
    <w:rsid w:val="00794E1E"/>
    <w:rsid w:val="007954A9"/>
    <w:rsid w:val="007954E1"/>
    <w:rsid w:val="00795892"/>
    <w:rsid w:val="00795BD1"/>
    <w:rsid w:val="007960FD"/>
    <w:rsid w:val="00796353"/>
    <w:rsid w:val="00796E32"/>
    <w:rsid w:val="00796F24"/>
    <w:rsid w:val="00797223"/>
    <w:rsid w:val="00797C1F"/>
    <w:rsid w:val="00797D4C"/>
    <w:rsid w:val="007A1250"/>
    <w:rsid w:val="007A137F"/>
    <w:rsid w:val="007A2350"/>
    <w:rsid w:val="007A23A4"/>
    <w:rsid w:val="007A3F52"/>
    <w:rsid w:val="007A3F59"/>
    <w:rsid w:val="007A5024"/>
    <w:rsid w:val="007A5525"/>
    <w:rsid w:val="007A55AF"/>
    <w:rsid w:val="007A5EDE"/>
    <w:rsid w:val="007A5F07"/>
    <w:rsid w:val="007A6A71"/>
    <w:rsid w:val="007A7204"/>
    <w:rsid w:val="007A783E"/>
    <w:rsid w:val="007A7874"/>
    <w:rsid w:val="007A7DDF"/>
    <w:rsid w:val="007B04C4"/>
    <w:rsid w:val="007B188D"/>
    <w:rsid w:val="007B2238"/>
    <w:rsid w:val="007B27D2"/>
    <w:rsid w:val="007B301E"/>
    <w:rsid w:val="007B3503"/>
    <w:rsid w:val="007B401D"/>
    <w:rsid w:val="007B44A7"/>
    <w:rsid w:val="007B4734"/>
    <w:rsid w:val="007B4EA0"/>
    <w:rsid w:val="007B5592"/>
    <w:rsid w:val="007B56B1"/>
    <w:rsid w:val="007B5AE8"/>
    <w:rsid w:val="007B61A1"/>
    <w:rsid w:val="007B7102"/>
    <w:rsid w:val="007B7231"/>
    <w:rsid w:val="007C06BC"/>
    <w:rsid w:val="007C0E7E"/>
    <w:rsid w:val="007C18EF"/>
    <w:rsid w:val="007C1960"/>
    <w:rsid w:val="007C1D72"/>
    <w:rsid w:val="007C2176"/>
    <w:rsid w:val="007C222E"/>
    <w:rsid w:val="007C2296"/>
    <w:rsid w:val="007C2E14"/>
    <w:rsid w:val="007C31C0"/>
    <w:rsid w:val="007C38E2"/>
    <w:rsid w:val="007C4098"/>
    <w:rsid w:val="007C56E3"/>
    <w:rsid w:val="007C5A9F"/>
    <w:rsid w:val="007C725B"/>
    <w:rsid w:val="007D019E"/>
    <w:rsid w:val="007D0220"/>
    <w:rsid w:val="007D06F4"/>
    <w:rsid w:val="007D0795"/>
    <w:rsid w:val="007D08B7"/>
    <w:rsid w:val="007D12FC"/>
    <w:rsid w:val="007D17C5"/>
    <w:rsid w:val="007D1A48"/>
    <w:rsid w:val="007D1B3E"/>
    <w:rsid w:val="007D1DE2"/>
    <w:rsid w:val="007D2208"/>
    <w:rsid w:val="007D22E6"/>
    <w:rsid w:val="007D23B9"/>
    <w:rsid w:val="007D24E8"/>
    <w:rsid w:val="007D256C"/>
    <w:rsid w:val="007D25DD"/>
    <w:rsid w:val="007D279C"/>
    <w:rsid w:val="007D3B9B"/>
    <w:rsid w:val="007D487A"/>
    <w:rsid w:val="007D4E09"/>
    <w:rsid w:val="007D500C"/>
    <w:rsid w:val="007D52EC"/>
    <w:rsid w:val="007D5323"/>
    <w:rsid w:val="007D616C"/>
    <w:rsid w:val="007D633B"/>
    <w:rsid w:val="007D70DC"/>
    <w:rsid w:val="007D7E2B"/>
    <w:rsid w:val="007E0DD3"/>
    <w:rsid w:val="007E14F9"/>
    <w:rsid w:val="007E1D00"/>
    <w:rsid w:val="007E29B1"/>
    <w:rsid w:val="007E2C0D"/>
    <w:rsid w:val="007E2D48"/>
    <w:rsid w:val="007E35C6"/>
    <w:rsid w:val="007E366B"/>
    <w:rsid w:val="007E3A9E"/>
    <w:rsid w:val="007E55D2"/>
    <w:rsid w:val="007E5827"/>
    <w:rsid w:val="007E5A2C"/>
    <w:rsid w:val="007E6057"/>
    <w:rsid w:val="007E6E74"/>
    <w:rsid w:val="007E74B6"/>
    <w:rsid w:val="007E7C3B"/>
    <w:rsid w:val="007F09F1"/>
    <w:rsid w:val="007F0CF5"/>
    <w:rsid w:val="007F0D18"/>
    <w:rsid w:val="007F0DC2"/>
    <w:rsid w:val="007F1CEE"/>
    <w:rsid w:val="007F1F2E"/>
    <w:rsid w:val="007F29AD"/>
    <w:rsid w:val="007F29FA"/>
    <w:rsid w:val="007F3990"/>
    <w:rsid w:val="007F43E2"/>
    <w:rsid w:val="007F4DF9"/>
    <w:rsid w:val="007F64BD"/>
    <w:rsid w:val="007F6526"/>
    <w:rsid w:val="007F6657"/>
    <w:rsid w:val="007F6955"/>
    <w:rsid w:val="007F73D7"/>
    <w:rsid w:val="00800106"/>
    <w:rsid w:val="008006BB"/>
    <w:rsid w:val="00800997"/>
    <w:rsid w:val="00802AE5"/>
    <w:rsid w:val="00803004"/>
    <w:rsid w:val="00803190"/>
    <w:rsid w:val="0080331A"/>
    <w:rsid w:val="00804AFD"/>
    <w:rsid w:val="00805542"/>
    <w:rsid w:val="00805A3B"/>
    <w:rsid w:val="008063C9"/>
    <w:rsid w:val="0080668E"/>
    <w:rsid w:val="00806EA1"/>
    <w:rsid w:val="0080729C"/>
    <w:rsid w:val="00807B7F"/>
    <w:rsid w:val="00810B57"/>
    <w:rsid w:val="00811746"/>
    <w:rsid w:val="00811EC0"/>
    <w:rsid w:val="008127CE"/>
    <w:rsid w:val="00812D5A"/>
    <w:rsid w:val="00813446"/>
    <w:rsid w:val="00813584"/>
    <w:rsid w:val="008143B1"/>
    <w:rsid w:val="008143E1"/>
    <w:rsid w:val="00814D53"/>
    <w:rsid w:val="0081500A"/>
    <w:rsid w:val="00815024"/>
    <w:rsid w:val="00815588"/>
    <w:rsid w:val="0081562F"/>
    <w:rsid w:val="00815A47"/>
    <w:rsid w:val="00815E35"/>
    <w:rsid w:val="008167E0"/>
    <w:rsid w:val="0081713B"/>
    <w:rsid w:val="00817E32"/>
    <w:rsid w:val="008205DE"/>
    <w:rsid w:val="00821181"/>
    <w:rsid w:val="00823077"/>
    <w:rsid w:val="008230EE"/>
    <w:rsid w:val="008234E8"/>
    <w:rsid w:val="008249C8"/>
    <w:rsid w:val="00824AB4"/>
    <w:rsid w:val="00824FEF"/>
    <w:rsid w:val="00825181"/>
    <w:rsid w:val="00825CAC"/>
    <w:rsid w:val="008262ED"/>
    <w:rsid w:val="00826F3B"/>
    <w:rsid w:val="0082769B"/>
    <w:rsid w:val="00827985"/>
    <w:rsid w:val="00827F3C"/>
    <w:rsid w:val="00827FE8"/>
    <w:rsid w:val="008302E7"/>
    <w:rsid w:val="008303AA"/>
    <w:rsid w:val="008303C2"/>
    <w:rsid w:val="008314B6"/>
    <w:rsid w:val="00831A15"/>
    <w:rsid w:val="00832592"/>
    <w:rsid w:val="00832D76"/>
    <w:rsid w:val="00833AC7"/>
    <w:rsid w:val="00834113"/>
    <w:rsid w:val="00834256"/>
    <w:rsid w:val="008352F6"/>
    <w:rsid w:val="008353B0"/>
    <w:rsid w:val="008353D0"/>
    <w:rsid w:val="008354FD"/>
    <w:rsid w:val="008356AD"/>
    <w:rsid w:val="008356B5"/>
    <w:rsid w:val="00835D5B"/>
    <w:rsid w:val="00836085"/>
    <w:rsid w:val="008372EB"/>
    <w:rsid w:val="00837537"/>
    <w:rsid w:val="00837577"/>
    <w:rsid w:val="00841488"/>
    <w:rsid w:val="00841AAD"/>
    <w:rsid w:val="008424AD"/>
    <w:rsid w:val="00842670"/>
    <w:rsid w:val="00842766"/>
    <w:rsid w:val="008427A8"/>
    <w:rsid w:val="0084339B"/>
    <w:rsid w:val="008443CE"/>
    <w:rsid w:val="00844421"/>
    <w:rsid w:val="00844AB8"/>
    <w:rsid w:val="00844E41"/>
    <w:rsid w:val="0084528C"/>
    <w:rsid w:val="0084731E"/>
    <w:rsid w:val="00847A29"/>
    <w:rsid w:val="00847F69"/>
    <w:rsid w:val="008513ED"/>
    <w:rsid w:val="00851730"/>
    <w:rsid w:val="00851EFE"/>
    <w:rsid w:val="00853D02"/>
    <w:rsid w:val="00854314"/>
    <w:rsid w:val="00854556"/>
    <w:rsid w:val="008571F6"/>
    <w:rsid w:val="008574E3"/>
    <w:rsid w:val="008575F3"/>
    <w:rsid w:val="00857B04"/>
    <w:rsid w:val="00860250"/>
    <w:rsid w:val="0086094D"/>
    <w:rsid w:val="008618F8"/>
    <w:rsid w:val="00861AE7"/>
    <w:rsid w:val="00862180"/>
    <w:rsid w:val="00862CCE"/>
    <w:rsid w:val="00862D06"/>
    <w:rsid w:val="00863345"/>
    <w:rsid w:val="00863955"/>
    <w:rsid w:val="00863B60"/>
    <w:rsid w:val="008641E1"/>
    <w:rsid w:val="00864F19"/>
    <w:rsid w:val="00865AF6"/>
    <w:rsid w:val="00865B53"/>
    <w:rsid w:val="00865EE0"/>
    <w:rsid w:val="0086648B"/>
    <w:rsid w:val="00866CBE"/>
    <w:rsid w:val="0086703C"/>
    <w:rsid w:val="0086724A"/>
    <w:rsid w:val="008704BF"/>
    <w:rsid w:val="0087072C"/>
    <w:rsid w:val="008711A0"/>
    <w:rsid w:val="0087173F"/>
    <w:rsid w:val="008717D7"/>
    <w:rsid w:val="0087180A"/>
    <w:rsid w:val="00872270"/>
    <w:rsid w:val="00872382"/>
    <w:rsid w:val="00872908"/>
    <w:rsid w:val="008730BE"/>
    <w:rsid w:val="00873220"/>
    <w:rsid w:val="008733A6"/>
    <w:rsid w:val="008764F5"/>
    <w:rsid w:val="00877004"/>
    <w:rsid w:val="0087744A"/>
    <w:rsid w:val="0088055E"/>
    <w:rsid w:val="00880894"/>
    <w:rsid w:val="0088092B"/>
    <w:rsid w:val="00881FCB"/>
    <w:rsid w:val="0088275B"/>
    <w:rsid w:val="00882A5F"/>
    <w:rsid w:val="0088363C"/>
    <w:rsid w:val="00883A14"/>
    <w:rsid w:val="00883D3D"/>
    <w:rsid w:val="00883F5E"/>
    <w:rsid w:val="00884309"/>
    <w:rsid w:val="0088432B"/>
    <w:rsid w:val="008858E7"/>
    <w:rsid w:val="008866F4"/>
    <w:rsid w:val="008869B9"/>
    <w:rsid w:val="008872C3"/>
    <w:rsid w:val="00887B30"/>
    <w:rsid w:val="00887D90"/>
    <w:rsid w:val="00887F3C"/>
    <w:rsid w:val="0089086F"/>
    <w:rsid w:val="0089093C"/>
    <w:rsid w:val="00890BE9"/>
    <w:rsid w:val="00890EC2"/>
    <w:rsid w:val="0089112A"/>
    <w:rsid w:val="008912FE"/>
    <w:rsid w:val="00892103"/>
    <w:rsid w:val="00892972"/>
    <w:rsid w:val="00893520"/>
    <w:rsid w:val="00893A1B"/>
    <w:rsid w:val="00893FEA"/>
    <w:rsid w:val="0089443C"/>
    <w:rsid w:val="00895535"/>
    <w:rsid w:val="00895DA8"/>
    <w:rsid w:val="00895F62"/>
    <w:rsid w:val="00896A2E"/>
    <w:rsid w:val="00897026"/>
    <w:rsid w:val="00897A6E"/>
    <w:rsid w:val="00897CB8"/>
    <w:rsid w:val="008A04E4"/>
    <w:rsid w:val="008A08F0"/>
    <w:rsid w:val="008A245D"/>
    <w:rsid w:val="008A37C2"/>
    <w:rsid w:val="008A3B60"/>
    <w:rsid w:val="008A3BCB"/>
    <w:rsid w:val="008A4732"/>
    <w:rsid w:val="008A54FC"/>
    <w:rsid w:val="008A55DB"/>
    <w:rsid w:val="008A5C4E"/>
    <w:rsid w:val="008A6949"/>
    <w:rsid w:val="008A6988"/>
    <w:rsid w:val="008A7A33"/>
    <w:rsid w:val="008A7BD5"/>
    <w:rsid w:val="008B088E"/>
    <w:rsid w:val="008B0F7D"/>
    <w:rsid w:val="008B192E"/>
    <w:rsid w:val="008B1BB4"/>
    <w:rsid w:val="008B23C0"/>
    <w:rsid w:val="008B4175"/>
    <w:rsid w:val="008B4832"/>
    <w:rsid w:val="008B5A24"/>
    <w:rsid w:val="008B5A9F"/>
    <w:rsid w:val="008B5CCA"/>
    <w:rsid w:val="008B64C2"/>
    <w:rsid w:val="008B6778"/>
    <w:rsid w:val="008B69C4"/>
    <w:rsid w:val="008B6DD9"/>
    <w:rsid w:val="008B70CD"/>
    <w:rsid w:val="008B77A3"/>
    <w:rsid w:val="008B7945"/>
    <w:rsid w:val="008B7A29"/>
    <w:rsid w:val="008B7CEE"/>
    <w:rsid w:val="008C023F"/>
    <w:rsid w:val="008C0972"/>
    <w:rsid w:val="008C10EF"/>
    <w:rsid w:val="008C17CB"/>
    <w:rsid w:val="008C1ABF"/>
    <w:rsid w:val="008C286D"/>
    <w:rsid w:val="008C2DCB"/>
    <w:rsid w:val="008C3682"/>
    <w:rsid w:val="008C3AC5"/>
    <w:rsid w:val="008C3BD6"/>
    <w:rsid w:val="008C50BB"/>
    <w:rsid w:val="008C5678"/>
    <w:rsid w:val="008C5E38"/>
    <w:rsid w:val="008C5EDD"/>
    <w:rsid w:val="008C6073"/>
    <w:rsid w:val="008C647D"/>
    <w:rsid w:val="008C6AB9"/>
    <w:rsid w:val="008C6E49"/>
    <w:rsid w:val="008C70B4"/>
    <w:rsid w:val="008D138F"/>
    <w:rsid w:val="008D141C"/>
    <w:rsid w:val="008D160D"/>
    <w:rsid w:val="008D1A88"/>
    <w:rsid w:val="008D1ACD"/>
    <w:rsid w:val="008D2C13"/>
    <w:rsid w:val="008D3FB6"/>
    <w:rsid w:val="008D404D"/>
    <w:rsid w:val="008D4B14"/>
    <w:rsid w:val="008D4CBA"/>
    <w:rsid w:val="008D5018"/>
    <w:rsid w:val="008D5244"/>
    <w:rsid w:val="008D58B0"/>
    <w:rsid w:val="008D5AC8"/>
    <w:rsid w:val="008D5D49"/>
    <w:rsid w:val="008D5E3D"/>
    <w:rsid w:val="008D6162"/>
    <w:rsid w:val="008D6532"/>
    <w:rsid w:val="008D6D2A"/>
    <w:rsid w:val="008D6E98"/>
    <w:rsid w:val="008D701C"/>
    <w:rsid w:val="008D70C6"/>
    <w:rsid w:val="008D75EB"/>
    <w:rsid w:val="008D77EE"/>
    <w:rsid w:val="008D7827"/>
    <w:rsid w:val="008D79BF"/>
    <w:rsid w:val="008D7FA6"/>
    <w:rsid w:val="008E0536"/>
    <w:rsid w:val="008E1326"/>
    <w:rsid w:val="008E1656"/>
    <w:rsid w:val="008E1965"/>
    <w:rsid w:val="008E1D1F"/>
    <w:rsid w:val="008E23CC"/>
    <w:rsid w:val="008E24A6"/>
    <w:rsid w:val="008E397A"/>
    <w:rsid w:val="008E458C"/>
    <w:rsid w:val="008E5260"/>
    <w:rsid w:val="008E54C0"/>
    <w:rsid w:val="008E5C07"/>
    <w:rsid w:val="008E5E06"/>
    <w:rsid w:val="008E6109"/>
    <w:rsid w:val="008E6A34"/>
    <w:rsid w:val="008E7764"/>
    <w:rsid w:val="008E79CA"/>
    <w:rsid w:val="008F0C44"/>
    <w:rsid w:val="008F10DE"/>
    <w:rsid w:val="008F1448"/>
    <w:rsid w:val="008F19E6"/>
    <w:rsid w:val="008F216B"/>
    <w:rsid w:val="008F2AEE"/>
    <w:rsid w:val="008F3284"/>
    <w:rsid w:val="008F3391"/>
    <w:rsid w:val="008F3879"/>
    <w:rsid w:val="008F47AB"/>
    <w:rsid w:val="008F564C"/>
    <w:rsid w:val="008F59A4"/>
    <w:rsid w:val="008F6142"/>
    <w:rsid w:val="008F6AD1"/>
    <w:rsid w:val="008F727B"/>
    <w:rsid w:val="008F77D1"/>
    <w:rsid w:val="008F7AD0"/>
    <w:rsid w:val="0090025E"/>
    <w:rsid w:val="00900B80"/>
    <w:rsid w:val="00901836"/>
    <w:rsid w:val="0090245B"/>
    <w:rsid w:val="00902F08"/>
    <w:rsid w:val="00903664"/>
    <w:rsid w:val="009048B2"/>
    <w:rsid w:val="00904CED"/>
    <w:rsid w:val="00904DBB"/>
    <w:rsid w:val="00905957"/>
    <w:rsid w:val="00905C77"/>
    <w:rsid w:val="0090696F"/>
    <w:rsid w:val="009069B9"/>
    <w:rsid w:val="00906AF5"/>
    <w:rsid w:val="00906EE3"/>
    <w:rsid w:val="009119C3"/>
    <w:rsid w:val="00911DE6"/>
    <w:rsid w:val="00912C6D"/>
    <w:rsid w:val="00912D67"/>
    <w:rsid w:val="00913575"/>
    <w:rsid w:val="00913DA6"/>
    <w:rsid w:val="00914228"/>
    <w:rsid w:val="0091438C"/>
    <w:rsid w:val="009146B4"/>
    <w:rsid w:val="00914767"/>
    <w:rsid w:val="00914F74"/>
    <w:rsid w:val="009151E2"/>
    <w:rsid w:val="009156F5"/>
    <w:rsid w:val="009167C2"/>
    <w:rsid w:val="0091693B"/>
    <w:rsid w:val="009170EA"/>
    <w:rsid w:val="00917E1A"/>
    <w:rsid w:val="00917E93"/>
    <w:rsid w:val="0092029F"/>
    <w:rsid w:val="0092076F"/>
    <w:rsid w:val="00920925"/>
    <w:rsid w:val="00920F6D"/>
    <w:rsid w:val="00921924"/>
    <w:rsid w:val="00921C65"/>
    <w:rsid w:val="00922AE1"/>
    <w:rsid w:val="00922AFA"/>
    <w:rsid w:val="0092308D"/>
    <w:rsid w:val="00923A57"/>
    <w:rsid w:val="00923EA3"/>
    <w:rsid w:val="00923F3F"/>
    <w:rsid w:val="009240D6"/>
    <w:rsid w:val="009245A0"/>
    <w:rsid w:val="009246F4"/>
    <w:rsid w:val="009250F5"/>
    <w:rsid w:val="00925491"/>
    <w:rsid w:val="00926163"/>
    <w:rsid w:val="009261AB"/>
    <w:rsid w:val="00926AE5"/>
    <w:rsid w:val="00926D68"/>
    <w:rsid w:val="009270C8"/>
    <w:rsid w:val="00927F81"/>
    <w:rsid w:val="00930439"/>
    <w:rsid w:val="0093056B"/>
    <w:rsid w:val="00931646"/>
    <w:rsid w:val="009322E7"/>
    <w:rsid w:val="009324C0"/>
    <w:rsid w:val="00933172"/>
    <w:rsid w:val="00933B1C"/>
    <w:rsid w:val="00933CF6"/>
    <w:rsid w:val="009344F8"/>
    <w:rsid w:val="0093536A"/>
    <w:rsid w:val="0093573C"/>
    <w:rsid w:val="009357DF"/>
    <w:rsid w:val="00935DD2"/>
    <w:rsid w:val="00937660"/>
    <w:rsid w:val="00937AEB"/>
    <w:rsid w:val="00940604"/>
    <w:rsid w:val="00940C12"/>
    <w:rsid w:val="009410BC"/>
    <w:rsid w:val="0094133F"/>
    <w:rsid w:val="00941B7B"/>
    <w:rsid w:val="00941D3A"/>
    <w:rsid w:val="009421C4"/>
    <w:rsid w:val="00943096"/>
    <w:rsid w:val="00943C05"/>
    <w:rsid w:val="00943E59"/>
    <w:rsid w:val="00944439"/>
    <w:rsid w:val="009456D8"/>
    <w:rsid w:val="00945AED"/>
    <w:rsid w:val="00945D4C"/>
    <w:rsid w:val="00946012"/>
    <w:rsid w:val="00946473"/>
    <w:rsid w:val="009465E0"/>
    <w:rsid w:val="0094737D"/>
    <w:rsid w:val="00947864"/>
    <w:rsid w:val="00947C4D"/>
    <w:rsid w:val="00950017"/>
    <w:rsid w:val="00950638"/>
    <w:rsid w:val="009509BA"/>
    <w:rsid w:val="009509D3"/>
    <w:rsid w:val="00950CA7"/>
    <w:rsid w:val="009513FE"/>
    <w:rsid w:val="0095191F"/>
    <w:rsid w:val="00951D5A"/>
    <w:rsid w:val="00952BCB"/>
    <w:rsid w:val="009531C0"/>
    <w:rsid w:val="0095334D"/>
    <w:rsid w:val="0095352A"/>
    <w:rsid w:val="00953784"/>
    <w:rsid w:val="00953BCB"/>
    <w:rsid w:val="00953C64"/>
    <w:rsid w:val="00953D77"/>
    <w:rsid w:val="0095441F"/>
    <w:rsid w:val="00955AD0"/>
    <w:rsid w:val="009567F2"/>
    <w:rsid w:val="00956987"/>
    <w:rsid w:val="0095701A"/>
    <w:rsid w:val="0095793E"/>
    <w:rsid w:val="009579EC"/>
    <w:rsid w:val="00957CD2"/>
    <w:rsid w:val="00961488"/>
    <w:rsid w:val="0096166E"/>
    <w:rsid w:val="009620A2"/>
    <w:rsid w:val="009623EA"/>
    <w:rsid w:val="009628BC"/>
    <w:rsid w:val="009630A2"/>
    <w:rsid w:val="009630C0"/>
    <w:rsid w:val="00964385"/>
    <w:rsid w:val="009645E6"/>
    <w:rsid w:val="009662E3"/>
    <w:rsid w:val="00966560"/>
    <w:rsid w:val="00966DD9"/>
    <w:rsid w:val="00966F77"/>
    <w:rsid w:val="009670EF"/>
    <w:rsid w:val="0096761A"/>
    <w:rsid w:val="0097013A"/>
    <w:rsid w:val="00970289"/>
    <w:rsid w:val="009703B3"/>
    <w:rsid w:val="0097069F"/>
    <w:rsid w:val="00970C96"/>
    <w:rsid w:val="00971B8D"/>
    <w:rsid w:val="00971D7C"/>
    <w:rsid w:val="0097420B"/>
    <w:rsid w:val="009742F4"/>
    <w:rsid w:val="00974B26"/>
    <w:rsid w:val="009755C6"/>
    <w:rsid w:val="00975727"/>
    <w:rsid w:val="00975F9B"/>
    <w:rsid w:val="00976CE1"/>
    <w:rsid w:val="009773C6"/>
    <w:rsid w:val="00977D56"/>
    <w:rsid w:val="0098058E"/>
    <w:rsid w:val="00980A3C"/>
    <w:rsid w:val="00980DBC"/>
    <w:rsid w:val="00980DF0"/>
    <w:rsid w:val="00980DFC"/>
    <w:rsid w:val="00980E7F"/>
    <w:rsid w:val="00980F87"/>
    <w:rsid w:val="00981314"/>
    <w:rsid w:val="0098180E"/>
    <w:rsid w:val="0098218C"/>
    <w:rsid w:val="0098281A"/>
    <w:rsid w:val="009828A9"/>
    <w:rsid w:val="00982B3A"/>
    <w:rsid w:val="00983061"/>
    <w:rsid w:val="00983A87"/>
    <w:rsid w:val="0098466E"/>
    <w:rsid w:val="0098556B"/>
    <w:rsid w:val="00986287"/>
    <w:rsid w:val="00986677"/>
    <w:rsid w:val="00986947"/>
    <w:rsid w:val="00987007"/>
    <w:rsid w:val="0098760D"/>
    <w:rsid w:val="009879EF"/>
    <w:rsid w:val="009903C2"/>
    <w:rsid w:val="00991687"/>
    <w:rsid w:val="00991B65"/>
    <w:rsid w:val="009922B8"/>
    <w:rsid w:val="009922FB"/>
    <w:rsid w:val="009939CD"/>
    <w:rsid w:val="0099421C"/>
    <w:rsid w:val="00994C48"/>
    <w:rsid w:val="009951FD"/>
    <w:rsid w:val="00995306"/>
    <w:rsid w:val="00995421"/>
    <w:rsid w:val="0099612E"/>
    <w:rsid w:val="0099632C"/>
    <w:rsid w:val="00996F4F"/>
    <w:rsid w:val="00997DE0"/>
    <w:rsid w:val="009A0417"/>
    <w:rsid w:val="009A21BD"/>
    <w:rsid w:val="009A22E1"/>
    <w:rsid w:val="009A23CD"/>
    <w:rsid w:val="009A2BCD"/>
    <w:rsid w:val="009A2F3A"/>
    <w:rsid w:val="009A3394"/>
    <w:rsid w:val="009A43E5"/>
    <w:rsid w:val="009A451D"/>
    <w:rsid w:val="009A627C"/>
    <w:rsid w:val="009A6440"/>
    <w:rsid w:val="009A6463"/>
    <w:rsid w:val="009A65D2"/>
    <w:rsid w:val="009A71E6"/>
    <w:rsid w:val="009A7569"/>
    <w:rsid w:val="009A7670"/>
    <w:rsid w:val="009A79A0"/>
    <w:rsid w:val="009A7A45"/>
    <w:rsid w:val="009B022D"/>
    <w:rsid w:val="009B12AA"/>
    <w:rsid w:val="009B12B2"/>
    <w:rsid w:val="009B130E"/>
    <w:rsid w:val="009B1451"/>
    <w:rsid w:val="009B2244"/>
    <w:rsid w:val="009B3C27"/>
    <w:rsid w:val="009B440F"/>
    <w:rsid w:val="009B4A5D"/>
    <w:rsid w:val="009B6436"/>
    <w:rsid w:val="009B6C72"/>
    <w:rsid w:val="009B78CE"/>
    <w:rsid w:val="009B7C7D"/>
    <w:rsid w:val="009C061B"/>
    <w:rsid w:val="009C0AE4"/>
    <w:rsid w:val="009C1803"/>
    <w:rsid w:val="009C19B1"/>
    <w:rsid w:val="009C1AE8"/>
    <w:rsid w:val="009C218A"/>
    <w:rsid w:val="009C2355"/>
    <w:rsid w:val="009C3420"/>
    <w:rsid w:val="009C3773"/>
    <w:rsid w:val="009C3803"/>
    <w:rsid w:val="009C4B90"/>
    <w:rsid w:val="009C4EB6"/>
    <w:rsid w:val="009C5267"/>
    <w:rsid w:val="009C5A44"/>
    <w:rsid w:val="009C5D50"/>
    <w:rsid w:val="009C6363"/>
    <w:rsid w:val="009C6766"/>
    <w:rsid w:val="009C7FE7"/>
    <w:rsid w:val="009D01F5"/>
    <w:rsid w:val="009D1138"/>
    <w:rsid w:val="009D116F"/>
    <w:rsid w:val="009D15AC"/>
    <w:rsid w:val="009D17DA"/>
    <w:rsid w:val="009D18A6"/>
    <w:rsid w:val="009D261F"/>
    <w:rsid w:val="009D282C"/>
    <w:rsid w:val="009D2C13"/>
    <w:rsid w:val="009D2F43"/>
    <w:rsid w:val="009D3AD9"/>
    <w:rsid w:val="009D3BA5"/>
    <w:rsid w:val="009D3C9F"/>
    <w:rsid w:val="009D438F"/>
    <w:rsid w:val="009D460D"/>
    <w:rsid w:val="009D4848"/>
    <w:rsid w:val="009D4BA1"/>
    <w:rsid w:val="009D5D24"/>
    <w:rsid w:val="009D5D95"/>
    <w:rsid w:val="009D645B"/>
    <w:rsid w:val="009D6508"/>
    <w:rsid w:val="009D6E18"/>
    <w:rsid w:val="009D72D4"/>
    <w:rsid w:val="009D7649"/>
    <w:rsid w:val="009D7D5A"/>
    <w:rsid w:val="009E175D"/>
    <w:rsid w:val="009E1E74"/>
    <w:rsid w:val="009E266B"/>
    <w:rsid w:val="009E2796"/>
    <w:rsid w:val="009E29BF"/>
    <w:rsid w:val="009E2D1F"/>
    <w:rsid w:val="009E3060"/>
    <w:rsid w:val="009E34BD"/>
    <w:rsid w:val="009E39F4"/>
    <w:rsid w:val="009E3D56"/>
    <w:rsid w:val="009E47EB"/>
    <w:rsid w:val="009E4B51"/>
    <w:rsid w:val="009E4C59"/>
    <w:rsid w:val="009E5486"/>
    <w:rsid w:val="009E5A42"/>
    <w:rsid w:val="009E62F3"/>
    <w:rsid w:val="009E694B"/>
    <w:rsid w:val="009F0D21"/>
    <w:rsid w:val="009F238C"/>
    <w:rsid w:val="009F2AEB"/>
    <w:rsid w:val="009F314F"/>
    <w:rsid w:val="009F3A37"/>
    <w:rsid w:val="009F3A54"/>
    <w:rsid w:val="009F3B79"/>
    <w:rsid w:val="009F3F65"/>
    <w:rsid w:val="009F41A1"/>
    <w:rsid w:val="009F512E"/>
    <w:rsid w:val="009F51CE"/>
    <w:rsid w:val="009F57E1"/>
    <w:rsid w:val="009F63DE"/>
    <w:rsid w:val="009F6EA2"/>
    <w:rsid w:val="009F707D"/>
    <w:rsid w:val="009F7F39"/>
    <w:rsid w:val="00A0007F"/>
    <w:rsid w:val="00A005B7"/>
    <w:rsid w:val="00A00671"/>
    <w:rsid w:val="00A00D4A"/>
    <w:rsid w:val="00A010E3"/>
    <w:rsid w:val="00A019D8"/>
    <w:rsid w:val="00A01C53"/>
    <w:rsid w:val="00A02090"/>
    <w:rsid w:val="00A0210A"/>
    <w:rsid w:val="00A032E6"/>
    <w:rsid w:val="00A03731"/>
    <w:rsid w:val="00A03B3E"/>
    <w:rsid w:val="00A03F0E"/>
    <w:rsid w:val="00A05776"/>
    <w:rsid w:val="00A0580D"/>
    <w:rsid w:val="00A05BF8"/>
    <w:rsid w:val="00A05E88"/>
    <w:rsid w:val="00A05F2C"/>
    <w:rsid w:val="00A061CE"/>
    <w:rsid w:val="00A06548"/>
    <w:rsid w:val="00A06622"/>
    <w:rsid w:val="00A066CA"/>
    <w:rsid w:val="00A06AC5"/>
    <w:rsid w:val="00A06D0A"/>
    <w:rsid w:val="00A07323"/>
    <w:rsid w:val="00A07620"/>
    <w:rsid w:val="00A076B5"/>
    <w:rsid w:val="00A1066D"/>
    <w:rsid w:val="00A1197E"/>
    <w:rsid w:val="00A11DFF"/>
    <w:rsid w:val="00A11EEE"/>
    <w:rsid w:val="00A11F94"/>
    <w:rsid w:val="00A123D3"/>
    <w:rsid w:val="00A1304A"/>
    <w:rsid w:val="00A13232"/>
    <w:rsid w:val="00A13B7F"/>
    <w:rsid w:val="00A148BB"/>
    <w:rsid w:val="00A14DF0"/>
    <w:rsid w:val="00A152A7"/>
    <w:rsid w:val="00A15CC7"/>
    <w:rsid w:val="00A161C3"/>
    <w:rsid w:val="00A16219"/>
    <w:rsid w:val="00A16266"/>
    <w:rsid w:val="00A16BC4"/>
    <w:rsid w:val="00A16D42"/>
    <w:rsid w:val="00A16DE4"/>
    <w:rsid w:val="00A17580"/>
    <w:rsid w:val="00A17A3C"/>
    <w:rsid w:val="00A17C36"/>
    <w:rsid w:val="00A17F69"/>
    <w:rsid w:val="00A20093"/>
    <w:rsid w:val="00A2038D"/>
    <w:rsid w:val="00A209C3"/>
    <w:rsid w:val="00A20E12"/>
    <w:rsid w:val="00A21755"/>
    <w:rsid w:val="00A2181E"/>
    <w:rsid w:val="00A21C4B"/>
    <w:rsid w:val="00A21DE7"/>
    <w:rsid w:val="00A22B82"/>
    <w:rsid w:val="00A23870"/>
    <w:rsid w:val="00A23A00"/>
    <w:rsid w:val="00A23C83"/>
    <w:rsid w:val="00A243A6"/>
    <w:rsid w:val="00A247D6"/>
    <w:rsid w:val="00A247EF"/>
    <w:rsid w:val="00A24980"/>
    <w:rsid w:val="00A26040"/>
    <w:rsid w:val="00A26AC6"/>
    <w:rsid w:val="00A274DB"/>
    <w:rsid w:val="00A30264"/>
    <w:rsid w:val="00A30518"/>
    <w:rsid w:val="00A3092A"/>
    <w:rsid w:val="00A30958"/>
    <w:rsid w:val="00A30CBC"/>
    <w:rsid w:val="00A30D7D"/>
    <w:rsid w:val="00A315FF"/>
    <w:rsid w:val="00A31797"/>
    <w:rsid w:val="00A31DC4"/>
    <w:rsid w:val="00A32391"/>
    <w:rsid w:val="00A333BA"/>
    <w:rsid w:val="00A3358C"/>
    <w:rsid w:val="00A3369A"/>
    <w:rsid w:val="00A33880"/>
    <w:rsid w:val="00A33BE0"/>
    <w:rsid w:val="00A34524"/>
    <w:rsid w:val="00A34529"/>
    <w:rsid w:val="00A347A9"/>
    <w:rsid w:val="00A34BB5"/>
    <w:rsid w:val="00A34D14"/>
    <w:rsid w:val="00A352A3"/>
    <w:rsid w:val="00A3532F"/>
    <w:rsid w:val="00A354A0"/>
    <w:rsid w:val="00A3564D"/>
    <w:rsid w:val="00A36500"/>
    <w:rsid w:val="00A3702F"/>
    <w:rsid w:val="00A37593"/>
    <w:rsid w:val="00A377D4"/>
    <w:rsid w:val="00A37E7C"/>
    <w:rsid w:val="00A37FA6"/>
    <w:rsid w:val="00A40CB5"/>
    <w:rsid w:val="00A41452"/>
    <w:rsid w:val="00A41AEA"/>
    <w:rsid w:val="00A41D8D"/>
    <w:rsid w:val="00A42E8F"/>
    <w:rsid w:val="00A43114"/>
    <w:rsid w:val="00A43B70"/>
    <w:rsid w:val="00A43DE3"/>
    <w:rsid w:val="00A4528B"/>
    <w:rsid w:val="00A45CBC"/>
    <w:rsid w:val="00A45FFC"/>
    <w:rsid w:val="00A462D3"/>
    <w:rsid w:val="00A4694D"/>
    <w:rsid w:val="00A46FFC"/>
    <w:rsid w:val="00A4737F"/>
    <w:rsid w:val="00A4739F"/>
    <w:rsid w:val="00A47CBE"/>
    <w:rsid w:val="00A501D3"/>
    <w:rsid w:val="00A50CC5"/>
    <w:rsid w:val="00A51676"/>
    <w:rsid w:val="00A526C0"/>
    <w:rsid w:val="00A5359B"/>
    <w:rsid w:val="00A5363A"/>
    <w:rsid w:val="00A53BD4"/>
    <w:rsid w:val="00A5451B"/>
    <w:rsid w:val="00A5493D"/>
    <w:rsid w:val="00A550E3"/>
    <w:rsid w:val="00A55360"/>
    <w:rsid w:val="00A55804"/>
    <w:rsid w:val="00A567B1"/>
    <w:rsid w:val="00A57BC8"/>
    <w:rsid w:val="00A609FD"/>
    <w:rsid w:val="00A6241F"/>
    <w:rsid w:val="00A63065"/>
    <w:rsid w:val="00A636CE"/>
    <w:rsid w:val="00A63961"/>
    <w:rsid w:val="00A6411D"/>
    <w:rsid w:val="00A64953"/>
    <w:rsid w:val="00A65ABB"/>
    <w:rsid w:val="00A65BDC"/>
    <w:rsid w:val="00A65D4E"/>
    <w:rsid w:val="00A65DB8"/>
    <w:rsid w:val="00A65EE7"/>
    <w:rsid w:val="00A66D6A"/>
    <w:rsid w:val="00A673F9"/>
    <w:rsid w:val="00A70482"/>
    <w:rsid w:val="00A706A1"/>
    <w:rsid w:val="00A712CD"/>
    <w:rsid w:val="00A714AA"/>
    <w:rsid w:val="00A72D9C"/>
    <w:rsid w:val="00A73298"/>
    <w:rsid w:val="00A7450F"/>
    <w:rsid w:val="00A74611"/>
    <w:rsid w:val="00A74B92"/>
    <w:rsid w:val="00A74E19"/>
    <w:rsid w:val="00A74EF1"/>
    <w:rsid w:val="00A754C9"/>
    <w:rsid w:val="00A75AF6"/>
    <w:rsid w:val="00A760E2"/>
    <w:rsid w:val="00A76712"/>
    <w:rsid w:val="00A771C1"/>
    <w:rsid w:val="00A778C6"/>
    <w:rsid w:val="00A77EB2"/>
    <w:rsid w:val="00A806A0"/>
    <w:rsid w:val="00A80FB8"/>
    <w:rsid w:val="00A828FB"/>
    <w:rsid w:val="00A847BA"/>
    <w:rsid w:val="00A853BC"/>
    <w:rsid w:val="00A85902"/>
    <w:rsid w:val="00A86A00"/>
    <w:rsid w:val="00A87AE6"/>
    <w:rsid w:val="00A9033A"/>
    <w:rsid w:val="00A90997"/>
    <w:rsid w:val="00A90DF6"/>
    <w:rsid w:val="00A91C49"/>
    <w:rsid w:val="00A93018"/>
    <w:rsid w:val="00A93811"/>
    <w:rsid w:val="00A9481E"/>
    <w:rsid w:val="00A94CBD"/>
    <w:rsid w:val="00A9507E"/>
    <w:rsid w:val="00A951F9"/>
    <w:rsid w:val="00A9593F"/>
    <w:rsid w:val="00A95ACB"/>
    <w:rsid w:val="00A95C80"/>
    <w:rsid w:val="00A95D7E"/>
    <w:rsid w:val="00A960A8"/>
    <w:rsid w:val="00A96146"/>
    <w:rsid w:val="00A96BB4"/>
    <w:rsid w:val="00A975C9"/>
    <w:rsid w:val="00A9766F"/>
    <w:rsid w:val="00A97763"/>
    <w:rsid w:val="00A97942"/>
    <w:rsid w:val="00A979EB"/>
    <w:rsid w:val="00AA0608"/>
    <w:rsid w:val="00AA079B"/>
    <w:rsid w:val="00AA086A"/>
    <w:rsid w:val="00AA0F38"/>
    <w:rsid w:val="00AA19F0"/>
    <w:rsid w:val="00AA1DD7"/>
    <w:rsid w:val="00AA37D8"/>
    <w:rsid w:val="00AA3C45"/>
    <w:rsid w:val="00AA3DF6"/>
    <w:rsid w:val="00AA3EC4"/>
    <w:rsid w:val="00AA4747"/>
    <w:rsid w:val="00AA4788"/>
    <w:rsid w:val="00AA559D"/>
    <w:rsid w:val="00AA6BFE"/>
    <w:rsid w:val="00AA74FB"/>
    <w:rsid w:val="00AA785E"/>
    <w:rsid w:val="00AA7870"/>
    <w:rsid w:val="00AB0AB3"/>
    <w:rsid w:val="00AB25AC"/>
    <w:rsid w:val="00AB2C42"/>
    <w:rsid w:val="00AB2EE8"/>
    <w:rsid w:val="00AB31F6"/>
    <w:rsid w:val="00AB33A4"/>
    <w:rsid w:val="00AB3DCE"/>
    <w:rsid w:val="00AB3E4A"/>
    <w:rsid w:val="00AB55BE"/>
    <w:rsid w:val="00AB5C45"/>
    <w:rsid w:val="00AB62DD"/>
    <w:rsid w:val="00AC0794"/>
    <w:rsid w:val="00AC0EA5"/>
    <w:rsid w:val="00AC1253"/>
    <w:rsid w:val="00AC127B"/>
    <w:rsid w:val="00AC13B7"/>
    <w:rsid w:val="00AC24A4"/>
    <w:rsid w:val="00AC2686"/>
    <w:rsid w:val="00AC29D1"/>
    <w:rsid w:val="00AC47E8"/>
    <w:rsid w:val="00AC47ED"/>
    <w:rsid w:val="00AC4807"/>
    <w:rsid w:val="00AC4837"/>
    <w:rsid w:val="00AC49E4"/>
    <w:rsid w:val="00AC4AF6"/>
    <w:rsid w:val="00AC4FE6"/>
    <w:rsid w:val="00AC5413"/>
    <w:rsid w:val="00AC60D3"/>
    <w:rsid w:val="00AC6805"/>
    <w:rsid w:val="00AC72E6"/>
    <w:rsid w:val="00AC78E9"/>
    <w:rsid w:val="00AC7B4B"/>
    <w:rsid w:val="00AD13AA"/>
    <w:rsid w:val="00AD1BE1"/>
    <w:rsid w:val="00AD1C83"/>
    <w:rsid w:val="00AD3198"/>
    <w:rsid w:val="00AD39B0"/>
    <w:rsid w:val="00AD5213"/>
    <w:rsid w:val="00AD5B25"/>
    <w:rsid w:val="00AD7257"/>
    <w:rsid w:val="00AD76BD"/>
    <w:rsid w:val="00AE0716"/>
    <w:rsid w:val="00AE084D"/>
    <w:rsid w:val="00AE1146"/>
    <w:rsid w:val="00AE1B17"/>
    <w:rsid w:val="00AE1D58"/>
    <w:rsid w:val="00AE214E"/>
    <w:rsid w:val="00AE3324"/>
    <w:rsid w:val="00AE3565"/>
    <w:rsid w:val="00AE448A"/>
    <w:rsid w:val="00AE45AE"/>
    <w:rsid w:val="00AE4792"/>
    <w:rsid w:val="00AE5141"/>
    <w:rsid w:val="00AE54B4"/>
    <w:rsid w:val="00AE5778"/>
    <w:rsid w:val="00AE58FD"/>
    <w:rsid w:val="00AE5E31"/>
    <w:rsid w:val="00AE6047"/>
    <w:rsid w:val="00AE6356"/>
    <w:rsid w:val="00AE6506"/>
    <w:rsid w:val="00AE6BA5"/>
    <w:rsid w:val="00AE6D0D"/>
    <w:rsid w:val="00AE6D1C"/>
    <w:rsid w:val="00AE6D8B"/>
    <w:rsid w:val="00AE737B"/>
    <w:rsid w:val="00AE7AB3"/>
    <w:rsid w:val="00AE7F12"/>
    <w:rsid w:val="00AF0CDF"/>
    <w:rsid w:val="00AF1FD1"/>
    <w:rsid w:val="00AF2D0C"/>
    <w:rsid w:val="00AF2D25"/>
    <w:rsid w:val="00AF477D"/>
    <w:rsid w:val="00AF4C0E"/>
    <w:rsid w:val="00AF5596"/>
    <w:rsid w:val="00AF5E7A"/>
    <w:rsid w:val="00AF62A5"/>
    <w:rsid w:val="00AF62D1"/>
    <w:rsid w:val="00AF6C3B"/>
    <w:rsid w:val="00AF6EF2"/>
    <w:rsid w:val="00AF709B"/>
    <w:rsid w:val="00AF77AE"/>
    <w:rsid w:val="00B00158"/>
    <w:rsid w:val="00B02245"/>
    <w:rsid w:val="00B02558"/>
    <w:rsid w:val="00B02E1D"/>
    <w:rsid w:val="00B02E7C"/>
    <w:rsid w:val="00B031F0"/>
    <w:rsid w:val="00B03580"/>
    <w:rsid w:val="00B0447E"/>
    <w:rsid w:val="00B04496"/>
    <w:rsid w:val="00B04BF1"/>
    <w:rsid w:val="00B04D70"/>
    <w:rsid w:val="00B051E0"/>
    <w:rsid w:val="00B05E2C"/>
    <w:rsid w:val="00B06AF7"/>
    <w:rsid w:val="00B07CEE"/>
    <w:rsid w:val="00B10B36"/>
    <w:rsid w:val="00B12686"/>
    <w:rsid w:val="00B128A8"/>
    <w:rsid w:val="00B12D41"/>
    <w:rsid w:val="00B13448"/>
    <w:rsid w:val="00B135AD"/>
    <w:rsid w:val="00B137CB"/>
    <w:rsid w:val="00B14231"/>
    <w:rsid w:val="00B14444"/>
    <w:rsid w:val="00B14A1E"/>
    <w:rsid w:val="00B14C19"/>
    <w:rsid w:val="00B14E5E"/>
    <w:rsid w:val="00B16919"/>
    <w:rsid w:val="00B1705F"/>
    <w:rsid w:val="00B20893"/>
    <w:rsid w:val="00B20A4D"/>
    <w:rsid w:val="00B20C3D"/>
    <w:rsid w:val="00B20E81"/>
    <w:rsid w:val="00B216B4"/>
    <w:rsid w:val="00B218ED"/>
    <w:rsid w:val="00B21B72"/>
    <w:rsid w:val="00B23964"/>
    <w:rsid w:val="00B23CC7"/>
    <w:rsid w:val="00B249F9"/>
    <w:rsid w:val="00B2543D"/>
    <w:rsid w:val="00B25910"/>
    <w:rsid w:val="00B25A7D"/>
    <w:rsid w:val="00B25F45"/>
    <w:rsid w:val="00B26973"/>
    <w:rsid w:val="00B26B24"/>
    <w:rsid w:val="00B27165"/>
    <w:rsid w:val="00B27FA1"/>
    <w:rsid w:val="00B27FB4"/>
    <w:rsid w:val="00B30BEC"/>
    <w:rsid w:val="00B30D3B"/>
    <w:rsid w:val="00B30E06"/>
    <w:rsid w:val="00B3137A"/>
    <w:rsid w:val="00B31B91"/>
    <w:rsid w:val="00B32C94"/>
    <w:rsid w:val="00B32CF5"/>
    <w:rsid w:val="00B33354"/>
    <w:rsid w:val="00B33D78"/>
    <w:rsid w:val="00B34226"/>
    <w:rsid w:val="00B34651"/>
    <w:rsid w:val="00B34E7A"/>
    <w:rsid w:val="00B352D4"/>
    <w:rsid w:val="00B35A1E"/>
    <w:rsid w:val="00B35B70"/>
    <w:rsid w:val="00B3678D"/>
    <w:rsid w:val="00B37909"/>
    <w:rsid w:val="00B37B7A"/>
    <w:rsid w:val="00B40543"/>
    <w:rsid w:val="00B4065A"/>
    <w:rsid w:val="00B40820"/>
    <w:rsid w:val="00B40985"/>
    <w:rsid w:val="00B40E3D"/>
    <w:rsid w:val="00B41B72"/>
    <w:rsid w:val="00B42031"/>
    <w:rsid w:val="00B424EF"/>
    <w:rsid w:val="00B42F97"/>
    <w:rsid w:val="00B432D4"/>
    <w:rsid w:val="00B43690"/>
    <w:rsid w:val="00B44441"/>
    <w:rsid w:val="00B4596E"/>
    <w:rsid w:val="00B47634"/>
    <w:rsid w:val="00B50ABF"/>
    <w:rsid w:val="00B50D7C"/>
    <w:rsid w:val="00B51345"/>
    <w:rsid w:val="00B513E9"/>
    <w:rsid w:val="00B52283"/>
    <w:rsid w:val="00B52B79"/>
    <w:rsid w:val="00B52E46"/>
    <w:rsid w:val="00B52F8A"/>
    <w:rsid w:val="00B5315C"/>
    <w:rsid w:val="00B5319F"/>
    <w:rsid w:val="00B53B4C"/>
    <w:rsid w:val="00B54296"/>
    <w:rsid w:val="00B544AB"/>
    <w:rsid w:val="00B54855"/>
    <w:rsid w:val="00B54E66"/>
    <w:rsid w:val="00B56032"/>
    <w:rsid w:val="00B57268"/>
    <w:rsid w:val="00B576D7"/>
    <w:rsid w:val="00B57FD5"/>
    <w:rsid w:val="00B613F3"/>
    <w:rsid w:val="00B61952"/>
    <w:rsid w:val="00B61F1E"/>
    <w:rsid w:val="00B62348"/>
    <w:rsid w:val="00B632E8"/>
    <w:rsid w:val="00B63456"/>
    <w:rsid w:val="00B63816"/>
    <w:rsid w:val="00B63EC2"/>
    <w:rsid w:val="00B6437B"/>
    <w:rsid w:val="00B6465A"/>
    <w:rsid w:val="00B652EE"/>
    <w:rsid w:val="00B6605D"/>
    <w:rsid w:val="00B6620E"/>
    <w:rsid w:val="00B66572"/>
    <w:rsid w:val="00B6686E"/>
    <w:rsid w:val="00B674F0"/>
    <w:rsid w:val="00B67EEC"/>
    <w:rsid w:val="00B67FCB"/>
    <w:rsid w:val="00B70328"/>
    <w:rsid w:val="00B70A0B"/>
    <w:rsid w:val="00B71D5C"/>
    <w:rsid w:val="00B720DD"/>
    <w:rsid w:val="00B7255B"/>
    <w:rsid w:val="00B726AE"/>
    <w:rsid w:val="00B730FD"/>
    <w:rsid w:val="00B7455D"/>
    <w:rsid w:val="00B74B58"/>
    <w:rsid w:val="00B751A6"/>
    <w:rsid w:val="00B76632"/>
    <w:rsid w:val="00B76730"/>
    <w:rsid w:val="00B76C90"/>
    <w:rsid w:val="00B77337"/>
    <w:rsid w:val="00B8074C"/>
    <w:rsid w:val="00B80892"/>
    <w:rsid w:val="00B81500"/>
    <w:rsid w:val="00B81AED"/>
    <w:rsid w:val="00B82735"/>
    <w:rsid w:val="00B82D37"/>
    <w:rsid w:val="00B82DA3"/>
    <w:rsid w:val="00B82EA2"/>
    <w:rsid w:val="00B83AFA"/>
    <w:rsid w:val="00B84784"/>
    <w:rsid w:val="00B849C8"/>
    <w:rsid w:val="00B849D4"/>
    <w:rsid w:val="00B8523E"/>
    <w:rsid w:val="00B858E5"/>
    <w:rsid w:val="00B8702A"/>
    <w:rsid w:val="00B8720B"/>
    <w:rsid w:val="00B877FE"/>
    <w:rsid w:val="00B9028F"/>
    <w:rsid w:val="00B905F6"/>
    <w:rsid w:val="00B908A8"/>
    <w:rsid w:val="00B90967"/>
    <w:rsid w:val="00B915E2"/>
    <w:rsid w:val="00B918CA"/>
    <w:rsid w:val="00B9197F"/>
    <w:rsid w:val="00B92306"/>
    <w:rsid w:val="00B9235D"/>
    <w:rsid w:val="00B925E1"/>
    <w:rsid w:val="00B92861"/>
    <w:rsid w:val="00B92C07"/>
    <w:rsid w:val="00B93298"/>
    <w:rsid w:val="00B932AE"/>
    <w:rsid w:val="00B937AC"/>
    <w:rsid w:val="00B941E5"/>
    <w:rsid w:val="00B944D4"/>
    <w:rsid w:val="00B94A31"/>
    <w:rsid w:val="00B94C22"/>
    <w:rsid w:val="00B95FAD"/>
    <w:rsid w:val="00B96648"/>
    <w:rsid w:val="00B96772"/>
    <w:rsid w:val="00B96ED1"/>
    <w:rsid w:val="00B97710"/>
    <w:rsid w:val="00BA16F9"/>
    <w:rsid w:val="00BA1F04"/>
    <w:rsid w:val="00BA2ADD"/>
    <w:rsid w:val="00BA3031"/>
    <w:rsid w:val="00BA3486"/>
    <w:rsid w:val="00BA3675"/>
    <w:rsid w:val="00BA38AC"/>
    <w:rsid w:val="00BA3FFB"/>
    <w:rsid w:val="00BA4A7D"/>
    <w:rsid w:val="00BA4F6E"/>
    <w:rsid w:val="00BA5A56"/>
    <w:rsid w:val="00BA6AC3"/>
    <w:rsid w:val="00BA7A69"/>
    <w:rsid w:val="00BB050A"/>
    <w:rsid w:val="00BB07A4"/>
    <w:rsid w:val="00BB0A2B"/>
    <w:rsid w:val="00BB1166"/>
    <w:rsid w:val="00BB12A5"/>
    <w:rsid w:val="00BB13A7"/>
    <w:rsid w:val="00BB15E2"/>
    <w:rsid w:val="00BB1741"/>
    <w:rsid w:val="00BB175C"/>
    <w:rsid w:val="00BB1EB9"/>
    <w:rsid w:val="00BB248D"/>
    <w:rsid w:val="00BB29D7"/>
    <w:rsid w:val="00BB3208"/>
    <w:rsid w:val="00BB3462"/>
    <w:rsid w:val="00BB3B07"/>
    <w:rsid w:val="00BB3C5F"/>
    <w:rsid w:val="00BB3DBC"/>
    <w:rsid w:val="00BB533D"/>
    <w:rsid w:val="00BB5569"/>
    <w:rsid w:val="00BB630D"/>
    <w:rsid w:val="00BB7674"/>
    <w:rsid w:val="00BB7A36"/>
    <w:rsid w:val="00BB7E6E"/>
    <w:rsid w:val="00BC00F0"/>
    <w:rsid w:val="00BC03FD"/>
    <w:rsid w:val="00BC0BF2"/>
    <w:rsid w:val="00BC0EC9"/>
    <w:rsid w:val="00BC1EDB"/>
    <w:rsid w:val="00BC1FEF"/>
    <w:rsid w:val="00BC2714"/>
    <w:rsid w:val="00BC2805"/>
    <w:rsid w:val="00BC2C9D"/>
    <w:rsid w:val="00BC3329"/>
    <w:rsid w:val="00BC3383"/>
    <w:rsid w:val="00BC3AE9"/>
    <w:rsid w:val="00BC502C"/>
    <w:rsid w:val="00BC562E"/>
    <w:rsid w:val="00BC5949"/>
    <w:rsid w:val="00BC5BE8"/>
    <w:rsid w:val="00BC5CE3"/>
    <w:rsid w:val="00BC670E"/>
    <w:rsid w:val="00BC6AE3"/>
    <w:rsid w:val="00BC6EEB"/>
    <w:rsid w:val="00BC72D6"/>
    <w:rsid w:val="00BD02FB"/>
    <w:rsid w:val="00BD0974"/>
    <w:rsid w:val="00BD09C3"/>
    <w:rsid w:val="00BD0E52"/>
    <w:rsid w:val="00BD160A"/>
    <w:rsid w:val="00BD181A"/>
    <w:rsid w:val="00BD1AB6"/>
    <w:rsid w:val="00BD2736"/>
    <w:rsid w:val="00BD28DF"/>
    <w:rsid w:val="00BD2D53"/>
    <w:rsid w:val="00BD3185"/>
    <w:rsid w:val="00BD3BF8"/>
    <w:rsid w:val="00BD49E9"/>
    <w:rsid w:val="00BD4CDF"/>
    <w:rsid w:val="00BD5632"/>
    <w:rsid w:val="00BD57F6"/>
    <w:rsid w:val="00BD6147"/>
    <w:rsid w:val="00BD6553"/>
    <w:rsid w:val="00BD6876"/>
    <w:rsid w:val="00BD76D9"/>
    <w:rsid w:val="00BD7889"/>
    <w:rsid w:val="00BE15DB"/>
    <w:rsid w:val="00BE16C7"/>
    <w:rsid w:val="00BE18B0"/>
    <w:rsid w:val="00BE18B5"/>
    <w:rsid w:val="00BE1B0C"/>
    <w:rsid w:val="00BE1E15"/>
    <w:rsid w:val="00BE233F"/>
    <w:rsid w:val="00BE2864"/>
    <w:rsid w:val="00BE3999"/>
    <w:rsid w:val="00BE4489"/>
    <w:rsid w:val="00BE4AA0"/>
    <w:rsid w:val="00BE4FCB"/>
    <w:rsid w:val="00BE508C"/>
    <w:rsid w:val="00BE54DC"/>
    <w:rsid w:val="00BE54E3"/>
    <w:rsid w:val="00BE5D14"/>
    <w:rsid w:val="00BE6BAC"/>
    <w:rsid w:val="00BE751F"/>
    <w:rsid w:val="00BF0775"/>
    <w:rsid w:val="00BF0B50"/>
    <w:rsid w:val="00BF1680"/>
    <w:rsid w:val="00BF1C22"/>
    <w:rsid w:val="00BF1D65"/>
    <w:rsid w:val="00BF2D74"/>
    <w:rsid w:val="00BF36FB"/>
    <w:rsid w:val="00BF3BD2"/>
    <w:rsid w:val="00BF4082"/>
    <w:rsid w:val="00BF458E"/>
    <w:rsid w:val="00BF4F9E"/>
    <w:rsid w:val="00BF5462"/>
    <w:rsid w:val="00BF5538"/>
    <w:rsid w:val="00BF5597"/>
    <w:rsid w:val="00BF5FFF"/>
    <w:rsid w:val="00BF7220"/>
    <w:rsid w:val="00BF7BF1"/>
    <w:rsid w:val="00BF7F14"/>
    <w:rsid w:val="00C00565"/>
    <w:rsid w:val="00C0125E"/>
    <w:rsid w:val="00C0174C"/>
    <w:rsid w:val="00C018C4"/>
    <w:rsid w:val="00C01D27"/>
    <w:rsid w:val="00C02509"/>
    <w:rsid w:val="00C02E07"/>
    <w:rsid w:val="00C04723"/>
    <w:rsid w:val="00C048BB"/>
    <w:rsid w:val="00C04BA3"/>
    <w:rsid w:val="00C04D58"/>
    <w:rsid w:val="00C05341"/>
    <w:rsid w:val="00C05A09"/>
    <w:rsid w:val="00C063E7"/>
    <w:rsid w:val="00C0660D"/>
    <w:rsid w:val="00C06D3C"/>
    <w:rsid w:val="00C07114"/>
    <w:rsid w:val="00C076BF"/>
    <w:rsid w:val="00C10285"/>
    <w:rsid w:val="00C110FC"/>
    <w:rsid w:val="00C1119F"/>
    <w:rsid w:val="00C125EC"/>
    <w:rsid w:val="00C12604"/>
    <w:rsid w:val="00C13192"/>
    <w:rsid w:val="00C13411"/>
    <w:rsid w:val="00C139AB"/>
    <w:rsid w:val="00C13CCE"/>
    <w:rsid w:val="00C166A2"/>
    <w:rsid w:val="00C16A53"/>
    <w:rsid w:val="00C20978"/>
    <w:rsid w:val="00C209DF"/>
    <w:rsid w:val="00C20AD6"/>
    <w:rsid w:val="00C212B5"/>
    <w:rsid w:val="00C21643"/>
    <w:rsid w:val="00C21B0A"/>
    <w:rsid w:val="00C22A84"/>
    <w:rsid w:val="00C23351"/>
    <w:rsid w:val="00C234F1"/>
    <w:rsid w:val="00C24867"/>
    <w:rsid w:val="00C25F81"/>
    <w:rsid w:val="00C262AA"/>
    <w:rsid w:val="00C2665B"/>
    <w:rsid w:val="00C268BF"/>
    <w:rsid w:val="00C277E8"/>
    <w:rsid w:val="00C27D47"/>
    <w:rsid w:val="00C27D7A"/>
    <w:rsid w:val="00C27F02"/>
    <w:rsid w:val="00C303DC"/>
    <w:rsid w:val="00C30C99"/>
    <w:rsid w:val="00C31A56"/>
    <w:rsid w:val="00C31C7C"/>
    <w:rsid w:val="00C32E32"/>
    <w:rsid w:val="00C336CD"/>
    <w:rsid w:val="00C33A87"/>
    <w:rsid w:val="00C342AA"/>
    <w:rsid w:val="00C34CB8"/>
    <w:rsid w:val="00C34D76"/>
    <w:rsid w:val="00C35D3F"/>
    <w:rsid w:val="00C36CC4"/>
    <w:rsid w:val="00C3734C"/>
    <w:rsid w:val="00C37419"/>
    <w:rsid w:val="00C37424"/>
    <w:rsid w:val="00C374BF"/>
    <w:rsid w:val="00C37B0F"/>
    <w:rsid w:val="00C40863"/>
    <w:rsid w:val="00C418C5"/>
    <w:rsid w:val="00C41B06"/>
    <w:rsid w:val="00C42C90"/>
    <w:rsid w:val="00C43BA6"/>
    <w:rsid w:val="00C43ED2"/>
    <w:rsid w:val="00C4457A"/>
    <w:rsid w:val="00C44908"/>
    <w:rsid w:val="00C45681"/>
    <w:rsid w:val="00C45745"/>
    <w:rsid w:val="00C45D16"/>
    <w:rsid w:val="00C45EA5"/>
    <w:rsid w:val="00C45F56"/>
    <w:rsid w:val="00C46773"/>
    <w:rsid w:val="00C46DAD"/>
    <w:rsid w:val="00C46F01"/>
    <w:rsid w:val="00C47C58"/>
    <w:rsid w:val="00C504F4"/>
    <w:rsid w:val="00C50718"/>
    <w:rsid w:val="00C50D10"/>
    <w:rsid w:val="00C51910"/>
    <w:rsid w:val="00C51B35"/>
    <w:rsid w:val="00C52918"/>
    <w:rsid w:val="00C52B80"/>
    <w:rsid w:val="00C52F43"/>
    <w:rsid w:val="00C53B56"/>
    <w:rsid w:val="00C54599"/>
    <w:rsid w:val="00C54FD8"/>
    <w:rsid w:val="00C554FA"/>
    <w:rsid w:val="00C5550A"/>
    <w:rsid w:val="00C55AB5"/>
    <w:rsid w:val="00C56EA5"/>
    <w:rsid w:val="00C57046"/>
    <w:rsid w:val="00C57802"/>
    <w:rsid w:val="00C5787F"/>
    <w:rsid w:val="00C57E85"/>
    <w:rsid w:val="00C60400"/>
    <w:rsid w:val="00C6050D"/>
    <w:rsid w:val="00C60D8D"/>
    <w:rsid w:val="00C61B7F"/>
    <w:rsid w:val="00C61D81"/>
    <w:rsid w:val="00C63D90"/>
    <w:rsid w:val="00C65184"/>
    <w:rsid w:val="00C65683"/>
    <w:rsid w:val="00C65843"/>
    <w:rsid w:val="00C65AEE"/>
    <w:rsid w:val="00C65BB4"/>
    <w:rsid w:val="00C65F0B"/>
    <w:rsid w:val="00C66667"/>
    <w:rsid w:val="00C66AB4"/>
    <w:rsid w:val="00C67307"/>
    <w:rsid w:val="00C67CED"/>
    <w:rsid w:val="00C706A3"/>
    <w:rsid w:val="00C72318"/>
    <w:rsid w:val="00C7267B"/>
    <w:rsid w:val="00C72D9E"/>
    <w:rsid w:val="00C74625"/>
    <w:rsid w:val="00C7480E"/>
    <w:rsid w:val="00C74E76"/>
    <w:rsid w:val="00C752DF"/>
    <w:rsid w:val="00C75408"/>
    <w:rsid w:val="00C7695B"/>
    <w:rsid w:val="00C769CE"/>
    <w:rsid w:val="00C76A87"/>
    <w:rsid w:val="00C77CFC"/>
    <w:rsid w:val="00C80116"/>
    <w:rsid w:val="00C8071C"/>
    <w:rsid w:val="00C80A9B"/>
    <w:rsid w:val="00C80CE8"/>
    <w:rsid w:val="00C816CB"/>
    <w:rsid w:val="00C81973"/>
    <w:rsid w:val="00C82461"/>
    <w:rsid w:val="00C82ED6"/>
    <w:rsid w:val="00C82F00"/>
    <w:rsid w:val="00C8499D"/>
    <w:rsid w:val="00C84D3E"/>
    <w:rsid w:val="00C855D5"/>
    <w:rsid w:val="00C85724"/>
    <w:rsid w:val="00C869E8"/>
    <w:rsid w:val="00C86A0E"/>
    <w:rsid w:val="00C86E74"/>
    <w:rsid w:val="00C87EBC"/>
    <w:rsid w:val="00C90118"/>
    <w:rsid w:val="00C90C40"/>
    <w:rsid w:val="00C91DBF"/>
    <w:rsid w:val="00C91E3B"/>
    <w:rsid w:val="00C9248C"/>
    <w:rsid w:val="00C953D5"/>
    <w:rsid w:val="00C96486"/>
    <w:rsid w:val="00C97700"/>
    <w:rsid w:val="00C97B52"/>
    <w:rsid w:val="00C97EB9"/>
    <w:rsid w:val="00CA07CC"/>
    <w:rsid w:val="00CA0900"/>
    <w:rsid w:val="00CA0D60"/>
    <w:rsid w:val="00CA123F"/>
    <w:rsid w:val="00CA199F"/>
    <w:rsid w:val="00CA1E40"/>
    <w:rsid w:val="00CA23A5"/>
    <w:rsid w:val="00CA25B5"/>
    <w:rsid w:val="00CA3366"/>
    <w:rsid w:val="00CA374C"/>
    <w:rsid w:val="00CA38A4"/>
    <w:rsid w:val="00CA3C1B"/>
    <w:rsid w:val="00CA4552"/>
    <w:rsid w:val="00CA4753"/>
    <w:rsid w:val="00CA4832"/>
    <w:rsid w:val="00CA4FCE"/>
    <w:rsid w:val="00CA50E2"/>
    <w:rsid w:val="00CA5210"/>
    <w:rsid w:val="00CA5600"/>
    <w:rsid w:val="00CA5782"/>
    <w:rsid w:val="00CA5BFA"/>
    <w:rsid w:val="00CA5F8F"/>
    <w:rsid w:val="00CA6B2C"/>
    <w:rsid w:val="00CA751E"/>
    <w:rsid w:val="00CA768C"/>
    <w:rsid w:val="00CA775D"/>
    <w:rsid w:val="00CB1CAE"/>
    <w:rsid w:val="00CB32CE"/>
    <w:rsid w:val="00CB3A40"/>
    <w:rsid w:val="00CB54EE"/>
    <w:rsid w:val="00CB568C"/>
    <w:rsid w:val="00CB5F21"/>
    <w:rsid w:val="00CB6310"/>
    <w:rsid w:val="00CB63F1"/>
    <w:rsid w:val="00CB7EE4"/>
    <w:rsid w:val="00CB7F82"/>
    <w:rsid w:val="00CC01C2"/>
    <w:rsid w:val="00CC1F69"/>
    <w:rsid w:val="00CC2396"/>
    <w:rsid w:val="00CC282B"/>
    <w:rsid w:val="00CC2DA5"/>
    <w:rsid w:val="00CC4344"/>
    <w:rsid w:val="00CC4C53"/>
    <w:rsid w:val="00CC4D50"/>
    <w:rsid w:val="00CC5290"/>
    <w:rsid w:val="00CC548C"/>
    <w:rsid w:val="00CC5A6F"/>
    <w:rsid w:val="00CC61E5"/>
    <w:rsid w:val="00CC6615"/>
    <w:rsid w:val="00CC6DEF"/>
    <w:rsid w:val="00CC6FEA"/>
    <w:rsid w:val="00CC7CB7"/>
    <w:rsid w:val="00CC7D05"/>
    <w:rsid w:val="00CD0657"/>
    <w:rsid w:val="00CD07E7"/>
    <w:rsid w:val="00CD0F11"/>
    <w:rsid w:val="00CD1502"/>
    <w:rsid w:val="00CD1953"/>
    <w:rsid w:val="00CD1DD8"/>
    <w:rsid w:val="00CD1F81"/>
    <w:rsid w:val="00CD1FDF"/>
    <w:rsid w:val="00CD3232"/>
    <w:rsid w:val="00CD4451"/>
    <w:rsid w:val="00CD44B7"/>
    <w:rsid w:val="00CD4B91"/>
    <w:rsid w:val="00CD546E"/>
    <w:rsid w:val="00CD5608"/>
    <w:rsid w:val="00CD5814"/>
    <w:rsid w:val="00CD754B"/>
    <w:rsid w:val="00CD7851"/>
    <w:rsid w:val="00CD7F7A"/>
    <w:rsid w:val="00CE01A3"/>
    <w:rsid w:val="00CE091E"/>
    <w:rsid w:val="00CE0C82"/>
    <w:rsid w:val="00CE0E30"/>
    <w:rsid w:val="00CE14F5"/>
    <w:rsid w:val="00CE18AC"/>
    <w:rsid w:val="00CE20C4"/>
    <w:rsid w:val="00CE271A"/>
    <w:rsid w:val="00CE2831"/>
    <w:rsid w:val="00CE2CBA"/>
    <w:rsid w:val="00CE2D90"/>
    <w:rsid w:val="00CE3DC4"/>
    <w:rsid w:val="00CE4492"/>
    <w:rsid w:val="00CE4FB5"/>
    <w:rsid w:val="00CE5549"/>
    <w:rsid w:val="00CE6585"/>
    <w:rsid w:val="00CE6AB0"/>
    <w:rsid w:val="00CE6FF5"/>
    <w:rsid w:val="00CE7433"/>
    <w:rsid w:val="00CE75A7"/>
    <w:rsid w:val="00CE7950"/>
    <w:rsid w:val="00CF138A"/>
    <w:rsid w:val="00CF1CDF"/>
    <w:rsid w:val="00CF44E7"/>
    <w:rsid w:val="00CF4586"/>
    <w:rsid w:val="00CF4621"/>
    <w:rsid w:val="00CF4850"/>
    <w:rsid w:val="00CF4C05"/>
    <w:rsid w:val="00CF5088"/>
    <w:rsid w:val="00CF5245"/>
    <w:rsid w:val="00CF5839"/>
    <w:rsid w:val="00CF5F59"/>
    <w:rsid w:val="00CF668B"/>
    <w:rsid w:val="00CF6F4E"/>
    <w:rsid w:val="00CF761B"/>
    <w:rsid w:val="00CF796F"/>
    <w:rsid w:val="00CF7B1D"/>
    <w:rsid w:val="00CF7C94"/>
    <w:rsid w:val="00CF7C9E"/>
    <w:rsid w:val="00D01359"/>
    <w:rsid w:val="00D01415"/>
    <w:rsid w:val="00D016A4"/>
    <w:rsid w:val="00D027E7"/>
    <w:rsid w:val="00D03169"/>
    <w:rsid w:val="00D03F45"/>
    <w:rsid w:val="00D05B1E"/>
    <w:rsid w:val="00D05C92"/>
    <w:rsid w:val="00D0624F"/>
    <w:rsid w:val="00D06323"/>
    <w:rsid w:val="00D06683"/>
    <w:rsid w:val="00D06B64"/>
    <w:rsid w:val="00D06D96"/>
    <w:rsid w:val="00D07B1A"/>
    <w:rsid w:val="00D1002E"/>
    <w:rsid w:val="00D101AC"/>
    <w:rsid w:val="00D10655"/>
    <w:rsid w:val="00D10A62"/>
    <w:rsid w:val="00D113A5"/>
    <w:rsid w:val="00D1167E"/>
    <w:rsid w:val="00D1363A"/>
    <w:rsid w:val="00D1373C"/>
    <w:rsid w:val="00D154E6"/>
    <w:rsid w:val="00D15ED7"/>
    <w:rsid w:val="00D166B3"/>
    <w:rsid w:val="00D17284"/>
    <w:rsid w:val="00D202D9"/>
    <w:rsid w:val="00D20341"/>
    <w:rsid w:val="00D2036A"/>
    <w:rsid w:val="00D20A77"/>
    <w:rsid w:val="00D234E7"/>
    <w:rsid w:val="00D2350C"/>
    <w:rsid w:val="00D238C5"/>
    <w:rsid w:val="00D24539"/>
    <w:rsid w:val="00D24F0B"/>
    <w:rsid w:val="00D254D2"/>
    <w:rsid w:val="00D259F4"/>
    <w:rsid w:val="00D25D68"/>
    <w:rsid w:val="00D266D3"/>
    <w:rsid w:val="00D26929"/>
    <w:rsid w:val="00D26A71"/>
    <w:rsid w:val="00D270D2"/>
    <w:rsid w:val="00D273BD"/>
    <w:rsid w:val="00D276D2"/>
    <w:rsid w:val="00D27CCC"/>
    <w:rsid w:val="00D27F05"/>
    <w:rsid w:val="00D306C4"/>
    <w:rsid w:val="00D30960"/>
    <w:rsid w:val="00D30E46"/>
    <w:rsid w:val="00D30FE6"/>
    <w:rsid w:val="00D319CB"/>
    <w:rsid w:val="00D32824"/>
    <w:rsid w:val="00D32AE4"/>
    <w:rsid w:val="00D33F64"/>
    <w:rsid w:val="00D341CA"/>
    <w:rsid w:val="00D3426F"/>
    <w:rsid w:val="00D3650B"/>
    <w:rsid w:val="00D36B01"/>
    <w:rsid w:val="00D40748"/>
    <w:rsid w:val="00D40B95"/>
    <w:rsid w:val="00D41428"/>
    <w:rsid w:val="00D415B5"/>
    <w:rsid w:val="00D42165"/>
    <w:rsid w:val="00D42643"/>
    <w:rsid w:val="00D43FF0"/>
    <w:rsid w:val="00D44785"/>
    <w:rsid w:val="00D44C37"/>
    <w:rsid w:val="00D44F03"/>
    <w:rsid w:val="00D4503B"/>
    <w:rsid w:val="00D4644B"/>
    <w:rsid w:val="00D46968"/>
    <w:rsid w:val="00D46B09"/>
    <w:rsid w:val="00D4719B"/>
    <w:rsid w:val="00D47804"/>
    <w:rsid w:val="00D47EF6"/>
    <w:rsid w:val="00D504A7"/>
    <w:rsid w:val="00D50AC8"/>
    <w:rsid w:val="00D50CE6"/>
    <w:rsid w:val="00D51BFA"/>
    <w:rsid w:val="00D51EBE"/>
    <w:rsid w:val="00D52817"/>
    <w:rsid w:val="00D52A55"/>
    <w:rsid w:val="00D5405E"/>
    <w:rsid w:val="00D54CD2"/>
    <w:rsid w:val="00D54FE1"/>
    <w:rsid w:val="00D556FD"/>
    <w:rsid w:val="00D5578F"/>
    <w:rsid w:val="00D557C3"/>
    <w:rsid w:val="00D5649B"/>
    <w:rsid w:val="00D57978"/>
    <w:rsid w:val="00D57AB3"/>
    <w:rsid w:val="00D57BEE"/>
    <w:rsid w:val="00D602C1"/>
    <w:rsid w:val="00D603B8"/>
    <w:rsid w:val="00D607D4"/>
    <w:rsid w:val="00D60A44"/>
    <w:rsid w:val="00D6103B"/>
    <w:rsid w:val="00D61298"/>
    <w:rsid w:val="00D615E3"/>
    <w:rsid w:val="00D619AA"/>
    <w:rsid w:val="00D61BAE"/>
    <w:rsid w:val="00D6265F"/>
    <w:rsid w:val="00D635C1"/>
    <w:rsid w:val="00D63900"/>
    <w:rsid w:val="00D63B0E"/>
    <w:rsid w:val="00D64092"/>
    <w:rsid w:val="00D64625"/>
    <w:rsid w:val="00D6618F"/>
    <w:rsid w:val="00D66A4E"/>
    <w:rsid w:val="00D66DC8"/>
    <w:rsid w:val="00D679FE"/>
    <w:rsid w:val="00D67B7D"/>
    <w:rsid w:val="00D67D08"/>
    <w:rsid w:val="00D70606"/>
    <w:rsid w:val="00D7094B"/>
    <w:rsid w:val="00D70D09"/>
    <w:rsid w:val="00D710A2"/>
    <w:rsid w:val="00D713CC"/>
    <w:rsid w:val="00D71894"/>
    <w:rsid w:val="00D71A5B"/>
    <w:rsid w:val="00D72306"/>
    <w:rsid w:val="00D723A4"/>
    <w:rsid w:val="00D723FE"/>
    <w:rsid w:val="00D72FDB"/>
    <w:rsid w:val="00D732F6"/>
    <w:rsid w:val="00D733E7"/>
    <w:rsid w:val="00D73687"/>
    <w:rsid w:val="00D7390F"/>
    <w:rsid w:val="00D7460F"/>
    <w:rsid w:val="00D74F04"/>
    <w:rsid w:val="00D756A1"/>
    <w:rsid w:val="00D758F2"/>
    <w:rsid w:val="00D760E7"/>
    <w:rsid w:val="00D76135"/>
    <w:rsid w:val="00D76A96"/>
    <w:rsid w:val="00D77815"/>
    <w:rsid w:val="00D807AC"/>
    <w:rsid w:val="00D8095F"/>
    <w:rsid w:val="00D80B77"/>
    <w:rsid w:val="00D80CC0"/>
    <w:rsid w:val="00D813B4"/>
    <w:rsid w:val="00D818E7"/>
    <w:rsid w:val="00D821A3"/>
    <w:rsid w:val="00D83D5E"/>
    <w:rsid w:val="00D846CF"/>
    <w:rsid w:val="00D847CB"/>
    <w:rsid w:val="00D84969"/>
    <w:rsid w:val="00D8509F"/>
    <w:rsid w:val="00D85400"/>
    <w:rsid w:val="00D85F28"/>
    <w:rsid w:val="00D8600E"/>
    <w:rsid w:val="00D86681"/>
    <w:rsid w:val="00D86925"/>
    <w:rsid w:val="00D87562"/>
    <w:rsid w:val="00D87686"/>
    <w:rsid w:val="00D877C7"/>
    <w:rsid w:val="00D9015D"/>
    <w:rsid w:val="00D90DE6"/>
    <w:rsid w:val="00D919A4"/>
    <w:rsid w:val="00D91EA9"/>
    <w:rsid w:val="00D91EDA"/>
    <w:rsid w:val="00D92BEC"/>
    <w:rsid w:val="00D92FCE"/>
    <w:rsid w:val="00D94242"/>
    <w:rsid w:val="00D94888"/>
    <w:rsid w:val="00D95BA8"/>
    <w:rsid w:val="00D95FB6"/>
    <w:rsid w:val="00D96D6C"/>
    <w:rsid w:val="00D97052"/>
    <w:rsid w:val="00D97887"/>
    <w:rsid w:val="00D97C36"/>
    <w:rsid w:val="00DA0057"/>
    <w:rsid w:val="00DA18F2"/>
    <w:rsid w:val="00DA19D2"/>
    <w:rsid w:val="00DA1F6A"/>
    <w:rsid w:val="00DA233B"/>
    <w:rsid w:val="00DA2659"/>
    <w:rsid w:val="00DA2944"/>
    <w:rsid w:val="00DA297F"/>
    <w:rsid w:val="00DA4023"/>
    <w:rsid w:val="00DA46DC"/>
    <w:rsid w:val="00DA4F4F"/>
    <w:rsid w:val="00DA62C3"/>
    <w:rsid w:val="00DA6626"/>
    <w:rsid w:val="00DA6A12"/>
    <w:rsid w:val="00DA7577"/>
    <w:rsid w:val="00DA795B"/>
    <w:rsid w:val="00DB04F7"/>
    <w:rsid w:val="00DB05EF"/>
    <w:rsid w:val="00DB12C6"/>
    <w:rsid w:val="00DB17F9"/>
    <w:rsid w:val="00DB187D"/>
    <w:rsid w:val="00DB1B8F"/>
    <w:rsid w:val="00DB1F07"/>
    <w:rsid w:val="00DB478D"/>
    <w:rsid w:val="00DB4EDE"/>
    <w:rsid w:val="00DB59DF"/>
    <w:rsid w:val="00DB63F4"/>
    <w:rsid w:val="00DC1591"/>
    <w:rsid w:val="00DC184B"/>
    <w:rsid w:val="00DC18ED"/>
    <w:rsid w:val="00DC1AB1"/>
    <w:rsid w:val="00DC21C8"/>
    <w:rsid w:val="00DC26F7"/>
    <w:rsid w:val="00DC2F0A"/>
    <w:rsid w:val="00DC4F89"/>
    <w:rsid w:val="00DC5840"/>
    <w:rsid w:val="00DC5A56"/>
    <w:rsid w:val="00DC69AA"/>
    <w:rsid w:val="00DC76F1"/>
    <w:rsid w:val="00DD052C"/>
    <w:rsid w:val="00DD0681"/>
    <w:rsid w:val="00DD21BD"/>
    <w:rsid w:val="00DD2ADA"/>
    <w:rsid w:val="00DD2F48"/>
    <w:rsid w:val="00DD35B8"/>
    <w:rsid w:val="00DD4B18"/>
    <w:rsid w:val="00DD4E1B"/>
    <w:rsid w:val="00DD5C77"/>
    <w:rsid w:val="00DD5E14"/>
    <w:rsid w:val="00DD6082"/>
    <w:rsid w:val="00DD6973"/>
    <w:rsid w:val="00DD7949"/>
    <w:rsid w:val="00DD7AA5"/>
    <w:rsid w:val="00DD7AB6"/>
    <w:rsid w:val="00DE0004"/>
    <w:rsid w:val="00DE0151"/>
    <w:rsid w:val="00DE044E"/>
    <w:rsid w:val="00DE06C2"/>
    <w:rsid w:val="00DE1DE9"/>
    <w:rsid w:val="00DE24C6"/>
    <w:rsid w:val="00DE3951"/>
    <w:rsid w:val="00DE3B3A"/>
    <w:rsid w:val="00DE3B8D"/>
    <w:rsid w:val="00DE3C31"/>
    <w:rsid w:val="00DE4295"/>
    <w:rsid w:val="00DE5567"/>
    <w:rsid w:val="00DE6341"/>
    <w:rsid w:val="00DE634E"/>
    <w:rsid w:val="00DE6373"/>
    <w:rsid w:val="00DE6C0A"/>
    <w:rsid w:val="00DE6D4E"/>
    <w:rsid w:val="00DE6D82"/>
    <w:rsid w:val="00DE6E82"/>
    <w:rsid w:val="00DE7E36"/>
    <w:rsid w:val="00DE7FA1"/>
    <w:rsid w:val="00DF2629"/>
    <w:rsid w:val="00DF2C67"/>
    <w:rsid w:val="00DF3AE2"/>
    <w:rsid w:val="00DF472E"/>
    <w:rsid w:val="00DF55D7"/>
    <w:rsid w:val="00DF5746"/>
    <w:rsid w:val="00DF60D1"/>
    <w:rsid w:val="00DF6634"/>
    <w:rsid w:val="00DF68CC"/>
    <w:rsid w:val="00DF73A2"/>
    <w:rsid w:val="00DF7A2C"/>
    <w:rsid w:val="00DF7D1E"/>
    <w:rsid w:val="00DF7D21"/>
    <w:rsid w:val="00E00332"/>
    <w:rsid w:val="00E0130A"/>
    <w:rsid w:val="00E0144E"/>
    <w:rsid w:val="00E02892"/>
    <w:rsid w:val="00E02FD7"/>
    <w:rsid w:val="00E033BE"/>
    <w:rsid w:val="00E03E89"/>
    <w:rsid w:val="00E03F33"/>
    <w:rsid w:val="00E0441B"/>
    <w:rsid w:val="00E04DFF"/>
    <w:rsid w:val="00E04FFB"/>
    <w:rsid w:val="00E05892"/>
    <w:rsid w:val="00E059C5"/>
    <w:rsid w:val="00E059F1"/>
    <w:rsid w:val="00E065C7"/>
    <w:rsid w:val="00E06851"/>
    <w:rsid w:val="00E06A4A"/>
    <w:rsid w:val="00E070D1"/>
    <w:rsid w:val="00E071BF"/>
    <w:rsid w:val="00E11722"/>
    <w:rsid w:val="00E11790"/>
    <w:rsid w:val="00E11809"/>
    <w:rsid w:val="00E11D7E"/>
    <w:rsid w:val="00E11F94"/>
    <w:rsid w:val="00E1281F"/>
    <w:rsid w:val="00E12AE1"/>
    <w:rsid w:val="00E12D9D"/>
    <w:rsid w:val="00E13C93"/>
    <w:rsid w:val="00E1429A"/>
    <w:rsid w:val="00E14334"/>
    <w:rsid w:val="00E149CB"/>
    <w:rsid w:val="00E1517B"/>
    <w:rsid w:val="00E1648D"/>
    <w:rsid w:val="00E178F4"/>
    <w:rsid w:val="00E17ED6"/>
    <w:rsid w:val="00E20796"/>
    <w:rsid w:val="00E20F1A"/>
    <w:rsid w:val="00E2125E"/>
    <w:rsid w:val="00E215E2"/>
    <w:rsid w:val="00E21C7F"/>
    <w:rsid w:val="00E224B0"/>
    <w:rsid w:val="00E229E0"/>
    <w:rsid w:val="00E2303A"/>
    <w:rsid w:val="00E23109"/>
    <w:rsid w:val="00E23680"/>
    <w:rsid w:val="00E23C2E"/>
    <w:rsid w:val="00E24011"/>
    <w:rsid w:val="00E25108"/>
    <w:rsid w:val="00E25198"/>
    <w:rsid w:val="00E257E2"/>
    <w:rsid w:val="00E263D3"/>
    <w:rsid w:val="00E26BA0"/>
    <w:rsid w:val="00E26DEC"/>
    <w:rsid w:val="00E3036B"/>
    <w:rsid w:val="00E308D5"/>
    <w:rsid w:val="00E308E9"/>
    <w:rsid w:val="00E310C7"/>
    <w:rsid w:val="00E3159F"/>
    <w:rsid w:val="00E32498"/>
    <w:rsid w:val="00E32D94"/>
    <w:rsid w:val="00E343BD"/>
    <w:rsid w:val="00E345BE"/>
    <w:rsid w:val="00E346E5"/>
    <w:rsid w:val="00E348D9"/>
    <w:rsid w:val="00E35199"/>
    <w:rsid w:val="00E35770"/>
    <w:rsid w:val="00E3602B"/>
    <w:rsid w:val="00E3651A"/>
    <w:rsid w:val="00E36601"/>
    <w:rsid w:val="00E3715A"/>
    <w:rsid w:val="00E3768B"/>
    <w:rsid w:val="00E3772E"/>
    <w:rsid w:val="00E37D44"/>
    <w:rsid w:val="00E37F1A"/>
    <w:rsid w:val="00E4060F"/>
    <w:rsid w:val="00E40F6D"/>
    <w:rsid w:val="00E417CB"/>
    <w:rsid w:val="00E41C6F"/>
    <w:rsid w:val="00E41D5F"/>
    <w:rsid w:val="00E4209E"/>
    <w:rsid w:val="00E425F2"/>
    <w:rsid w:val="00E4295D"/>
    <w:rsid w:val="00E42D0B"/>
    <w:rsid w:val="00E453CB"/>
    <w:rsid w:val="00E453D6"/>
    <w:rsid w:val="00E45503"/>
    <w:rsid w:val="00E458B1"/>
    <w:rsid w:val="00E46F54"/>
    <w:rsid w:val="00E4712E"/>
    <w:rsid w:val="00E474DB"/>
    <w:rsid w:val="00E47DD4"/>
    <w:rsid w:val="00E51406"/>
    <w:rsid w:val="00E51EC6"/>
    <w:rsid w:val="00E52E9C"/>
    <w:rsid w:val="00E5384C"/>
    <w:rsid w:val="00E53993"/>
    <w:rsid w:val="00E53D41"/>
    <w:rsid w:val="00E53E10"/>
    <w:rsid w:val="00E54F34"/>
    <w:rsid w:val="00E550E5"/>
    <w:rsid w:val="00E55D65"/>
    <w:rsid w:val="00E5673F"/>
    <w:rsid w:val="00E575F9"/>
    <w:rsid w:val="00E5798C"/>
    <w:rsid w:val="00E57FF4"/>
    <w:rsid w:val="00E600F4"/>
    <w:rsid w:val="00E60351"/>
    <w:rsid w:val="00E613F3"/>
    <w:rsid w:val="00E616AA"/>
    <w:rsid w:val="00E61ADD"/>
    <w:rsid w:val="00E62B0A"/>
    <w:rsid w:val="00E62DEB"/>
    <w:rsid w:val="00E6343C"/>
    <w:rsid w:val="00E639B1"/>
    <w:rsid w:val="00E64796"/>
    <w:rsid w:val="00E6551A"/>
    <w:rsid w:val="00E65DBB"/>
    <w:rsid w:val="00E661F1"/>
    <w:rsid w:val="00E663AC"/>
    <w:rsid w:val="00E668CE"/>
    <w:rsid w:val="00E66E7A"/>
    <w:rsid w:val="00E676B0"/>
    <w:rsid w:val="00E6782D"/>
    <w:rsid w:val="00E67A01"/>
    <w:rsid w:val="00E67BEA"/>
    <w:rsid w:val="00E67F0D"/>
    <w:rsid w:val="00E67FB0"/>
    <w:rsid w:val="00E67FCB"/>
    <w:rsid w:val="00E700C5"/>
    <w:rsid w:val="00E70468"/>
    <w:rsid w:val="00E706CC"/>
    <w:rsid w:val="00E70F8C"/>
    <w:rsid w:val="00E71AE7"/>
    <w:rsid w:val="00E7268B"/>
    <w:rsid w:val="00E72C32"/>
    <w:rsid w:val="00E72CCE"/>
    <w:rsid w:val="00E73159"/>
    <w:rsid w:val="00E73ADE"/>
    <w:rsid w:val="00E73C15"/>
    <w:rsid w:val="00E73D0B"/>
    <w:rsid w:val="00E73D14"/>
    <w:rsid w:val="00E741EE"/>
    <w:rsid w:val="00E749D6"/>
    <w:rsid w:val="00E74F66"/>
    <w:rsid w:val="00E75076"/>
    <w:rsid w:val="00E752E6"/>
    <w:rsid w:val="00E7572B"/>
    <w:rsid w:val="00E76055"/>
    <w:rsid w:val="00E76A9B"/>
    <w:rsid w:val="00E7701C"/>
    <w:rsid w:val="00E770BE"/>
    <w:rsid w:val="00E7748B"/>
    <w:rsid w:val="00E77D4C"/>
    <w:rsid w:val="00E80695"/>
    <w:rsid w:val="00E806A0"/>
    <w:rsid w:val="00E81787"/>
    <w:rsid w:val="00E82DB3"/>
    <w:rsid w:val="00E83B89"/>
    <w:rsid w:val="00E83E35"/>
    <w:rsid w:val="00E83F01"/>
    <w:rsid w:val="00E84867"/>
    <w:rsid w:val="00E848CE"/>
    <w:rsid w:val="00E84C95"/>
    <w:rsid w:val="00E84FD4"/>
    <w:rsid w:val="00E85A15"/>
    <w:rsid w:val="00E86D1C"/>
    <w:rsid w:val="00E86E9F"/>
    <w:rsid w:val="00E90889"/>
    <w:rsid w:val="00E90C7E"/>
    <w:rsid w:val="00E91186"/>
    <w:rsid w:val="00E9122B"/>
    <w:rsid w:val="00E91378"/>
    <w:rsid w:val="00E91859"/>
    <w:rsid w:val="00E91C3A"/>
    <w:rsid w:val="00E92050"/>
    <w:rsid w:val="00E92077"/>
    <w:rsid w:val="00E9218A"/>
    <w:rsid w:val="00E929E2"/>
    <w:rsid w:val="00E92FE5"/>
    <w:rsid w:val="00E93494"/>
    <w:rsid w:val="00E93948"/>
    <w:rsid w:val="00E93A86"/>
    <w:rsid w:val="00E93E8E"/>
    <w:rsid w:val="00E952AD"/>
    <w:rsid w:val="00E9633B"/>
    <w:rsid w:val="00E96482"/>
    <w:rsid w:val="00E96E52"/>
    <w:rsid w:val="00EA04B5"/>
    <w:rsid w:val="00EA144E"/>
    <w:rsid w:val="00EA18C6"/>
    <w:rsid w:val="00EA1D1E"/>
    <w:rsid w:val="00EA272B"/>
    <w:rsid w:val="00EA2ED5"/>
    <w:rsid w:val="00EA2F67"/>
    <w:rsid w:val="00EA352C"/>
    <w:rsid w:val="00EA363F"/>
    <w:rsid w:val="00EA36A6"/>
    <w:rsid w:val="00EA3B2C"/>
    <w:rsid w:val="00EA3E48"/>
    <w:rsid w:val="00EA4087"/>
    <w:rsid w:val="00EA4804"/>
    <w:rsid w:val="00EA4BAE"/>
    <w:rsid w:val="00EA4D3E"/>
    <w:rsid w:val="00EA5683"/>
    <w:rsid w:val="00EA58F1"/>
    <w:rsid w:val="00EA5ADE"/>
    <w:rsid w:val="00EA5AEF"/>
    <w:rsid w:val="00EA5D63"/>
    <w:rsid w:val="00EA6088"/>
    <w:rsid w:val="00EA6D80"/>
    <w:rsid w:val="00EA710A"/>
    <w:rsid w:val="00EA7759"/>
    <w:rsid w:val="00EA7D66"/>
    <w:rsid w:val="00EA7F35"/>
    <w:rsid w:val="00EB1036"/>
    <w:rsid w:val="00EB137E"/>
    <w:rsid w:val="00EB1CEE"/>
    <w:rsid w:val="00EB2A81"/>
    <w:rsid w:val="00EB2D40"/>
    <w:rsid w:val="00EB2FD8"/>
    <w:rsid w:val="00EB3312"/>
    <w:rsid w:val="00EB39BA"/>
    <w:rsid w:val="00EB4013"/>
    <w:rsid w:val="00EB41EF"/>
    <w:rsid w:val="00EB4705"/>
    <w:rsid w:val="00EB512B"/>
    <w:rsid w:val="00EB5C36"/>
    <w:rsid w:val="00EB5DF9"/>
    <w:rsid w:val="00EB67D0"/>
    <w:rsid w:val="00EB69D4"/>
    <w:rsid w:val="00EB6E73"/>
    <w:rsid w:val="00EB75B7"/>
    <w:rsid w:val="00EC013C"/>
    <w:rsid w:val="00EC0273"/>
    <w:rsid w:val="00EC188F"/>
    <w:rsid w:val="00EC1A2C"/>
    <w:rsid w:val="00EC1C11"/>
    <w:rsid w:val="00EC2F78"/>
    <w:rsid w:val="00EC3E50"/>
    <w:rsid w:val="00EC3EB1"/>
    <w:rsid w:val="00EC5070"/>
    <w:rsid w:val="00EC51BA"/>
    <w:rsid w:val="00EC52DF"/>
    <w:rsid w:val="00EC589C"/>
    <w:rsid w:val="00EC58ED"/>
    <w:rsid w:val="00EC6415"/>
    <w:rsid w:val="00EC6B48"/>
    <w:rsid w:val="00EC6F3B"/>
    <w:rsid w:val="00ED19B9"/>
    <w:rsid w:val="00ED25D9"/>
    <w:rsid w:val="00ED2644"/>
    <w:rsid w:val="00ED2C10"/>
    <w:rsid w:val="00ED310C"/>
    <w:rsid w:val="00ED3665"/>
    <w:rsid w:val="00ED439D"/>
    <w:rsid w:val="00ED5C51"/>
    <w:rsid w:val="00ED60F9"/>
    <w:rsid w:val="00ED6668"/>
    <w:rsid w:val="00ED6727"/>
    <w:rsid w:val="00ED6CFB"/>
    <w:rsid w:val="00ED6FBE"/>
    <w:rsid w:val="00ED7411"/>
    <w:rsid w:val="00EE02EC"/>
    <w:rsid w:val="00EE087E"/>
    <w:rsid w:val="00EE0F0E"/>
    <w:rsid w:val="00EE1051"/>
    <w:rsid w:val="00EE11A9"/>
    <w:rsid w:val="00EE1482"/>
    <w:rsid w:val="00EE17F0"/>
    <w:rsid w:val="00EE1946"/>
    <w:rsid w:val="00EE1C69"/>
    <w:rsid w:val="00EE21B6"/>
    <w:rsid w:val="00EE2928"/>
    <w:rsid w:val="00EE3166"/>
    <w:rsid w:val="00EE352D"/>
    <w:rsid w:val="00EE389D"/>
    <w:rsid w:val="00EE462B"/>
    <w:rsid w:val="00EE54E9"/>
    <w:rsid w:val="00EE56B3"/>
    <w:rsid w:val="00EE5D55"/>
    <w:rsid w:val="00EE6413"/>
    <w:rsid w:val="00EE7068"/>
    <w:rsid w:val="00EE7186"/>
    <w:rsid w:val="00EE762B"/>
    <w:rsid w:val="00EE77C5"/>
    <w:rsid w:val="00EE782D"/>
    <w:rsid w:val="00EF029E"/>
    <w:rsid w:val="00EF0A10"/>
    <w:rsid w:val="00EF13ED"/>
    <w:rsid w:val="00EF1411"/>
    <w:rsid w:val="00EF2872"/>
    <w:rsid w:val="00EF2B4D"/>
    <w:rsid w:val="00EF337B"/>
    <w:rsid w:val="00EF3909"/>
    <w:rsid w:val="00EF3B32"/>
    <w:rsid w:val="00EF4380"/>
    <w:rsid w:val="00EF4520"/>
    <w:rsid w:val="00EF45F3"/>
    <w:rsid w:val="00EF513E"/>
    <w:rsid w:val="00EF5983"/>
    <w:rsid w:val="00EF5AAA"/>
    <w:rsid w:val="00EF5C55"/>
    <w:rsid w:val="00EF5EEB"/>
    <w:rsid w:val="00EF64B7"/>
    <w:rsid w:val="00EF6915"/>
    <w:rsid w:val="00EF6AE7"/>
    <w:rsid w:val="00EF73E0"/>
    <w:rsid w:val="00EF7E3D"/>
    <w:rsid w:val="00F001B3"/>
    <w:rsid w:val="00F00AEE"/>
    <w:rsid w:val="00F01121"/>
    <w:rsid w:val="00F01644"/>
    <w:rsid w:val="00F016A3"/>
    <w:rsid w:val="00F01B1E"/>
    <w:rsid w:val="00F01F37"/>
    <w:rsid w:val="00F02F8E"/>
    <w:rsid w:val="00F03055"/>
    <w:rsid w:val="00F03886"/>
    <w:rsid w:val="00F03BD7"/>
    <w:rsid w:val="00F03D70"/>
    <w:rsid w:val="00F04317"/>
    <w:rsid w:val="00F04B5B"/>
    <w:rsid w:val="00F04D61"/>
    <w:rsid w:val="00F05234"/>
    <w:rsid w:val="00F057FB"/>
    <w:rsid w:val="00F05B7C"/>
    <w:rsid w:val="00F06684"/>
    <w:rsid w:val="00F066F7"/>
    <w:rsid w:val="00F069EA"/>
    <w:rsid w:val="00F06D3D"/>
    <w:rsid w:val="00F079D9"/>
    <w:rsid w:val="00F07B19"/>
    <w:rsid w:val="00F07D66"/>
    <w:rsid w:val="00F1032F"/>
    <w:rsid w:val="00F10428"/>
    <w:rsid w:val="00F107B1"/>
    <w:rsid w:val="00F112B7"/>
    <w:rsid w:val="00F11411"/>
    <w:rsid w:val="00F12018"/>
    <w:rsid w:val="00F12A92"/>
    <w:rsid w:val="00F12BDB"/>
    <w:rsid w:val="00F12DA9"/>
    <w:rsid w:val="00F12F43"/>
    <w:rsid w:val="00F137AC"/>
    <w:rsid w:val="00F138BA"/>
    <w:rsid w:val="00F13D3E"/>
    <w:rsid w:val="00F14C2B"/>
    <w:rsid w:val="00F15497"/>
    <w:rsid w:val="00F155D1"/>
    <w:rsid w:val="00F15D27"/>
    <w:rsid w:val="00F15DD5"/>
    <w:rsid w:val="00F161E5"/>
    <w:rsid w:val="00F16621"/>
    <w:rsid w:val="00F16838"/>
    <w:rsid w:val="00F17171"/>
    <w:rsid w:val="00F175BB"/>
    <w:rsid w:val="00F179AD"/>
    <w:rsid w:val="00F17DB2"/>
    <w:rsid w:val="00F206A6"/>
    <w:rsid w:val="00F212EB"/>
    <w:rsid w:val="00F21828"/>
    <w:rsid w:val="00F227FA"/>
    <w:rsid w:val="00F239E4"/>
    <w:rsid w:val="00F23D13"/>
    <w:rsid w:val="00F252B4"/>
    <w:rsid w:val="00F25AC8"/>
    <w:rsid w:val="00F26620"/>
    <w:rsid w:val="00F26720"/>
    <w:rsid w:val="00F26B1F"/>
    <w:rsid w:val="00F26E83"/>
    <w:rsid w:val="00F301B3"/>
    <w:rsid w:val="00F30C10"/>
    <w:rsid w:val="00F3181B"/>
    <w:rsid w:val="00F3231B"/>
    <w:rsid w:val="00F324AB"/>
    <w:rsid w:val="00F3282C"/>
    <w:rsid w:val="00F32DDF"/>
    <w:rsid w:val="00F348FE"/>
    <w:rsid w:val="00F3552D"/>
    <w:rsid w:val="00F356CD"/>
    <w:rsid w:val="00F35F15"/>
    <w:rsid w:val="00F35F89"/>
    <w:rsid w:val="00F36378"/>
    <w:rsid w:val="00F36991"/>
    <w:rsid w:val="00F36EA4"/>
    <w:rsid w:val="00F40319"/>
    <w:rsid w:val="00F4372C"/>
    <w:rsid w:val="00F43E24"/>
    <w:rsid w:val="00F44464"/>
    <w:rsid w:val="00F445FB"/>
    <w:rsid w:val="00F44F0B"/>
    <w:rsid w:val="00F4519F"/>
    <w:rsid w:val="00F45C0B"/>
    <w:rsid w:val="00F465D3"/>
    <w:rsid w:val="00F468B7"/>
    <w:rsid w:val="00F46964"/>
    <w:rsid w:val="00F46DE6"/>
    <w:rsid w:val="00F46F23"/>
    <w:rsid w:val="00F4762B"/>
    <w:rsid w:val="00F509CF"/>
    <w:rsid w:val="00F51628"/>
    <w:rsid w:val="00F517C6"/>
    <w:rsid w:val="00F51BD6"/>
    <w:rsid w:val="00F52378"/>
    <w:rsid w:val="00F52565"/>
    <w:rsid w:val="00F533DD"/>
    <w:rsid w:val="00F53685"/>
    <w:rsid w:val="00F53E28"/>
    <w:rsid w:val="00F5454B"/>
    <w:rsid w:val="00F55005"/>
    <w:rsid w:val="00F56412"/>
    <w:rsid w:val="00F56675"/>
    <w:rsid w:val="00F56F06"/>
    <w:rsid w:val="00F56F62"/>
    <w:rsid w:val="00F5751C"/>
    <w:rsid w:val="00F57BFD"/>
    <w:rsid w:val="00F57F0D"/>
    <w:rsid w:val="00F6013C"/>
    <w:rsid w:val="00F61671"/>
    <w:rsid w:val="00F617F5"/>
    <w:rsid w:val="00F61B62"/>
    <w:rsid w:val="00F61CF7"/>
    <w:rsid w:val="00F63BE9"/>
    <w:rsid w:val="00F6512E"/>
    <w:rsid w:val="00F65593"/>
    <w:rsid w:val="00F657B5"/>
    <w:rsid w:val="00F660F4"/>
    <w:rsid w:val="00F661A4"/>
    <w:rsid w:val="00F705E3"/>
    <w:rsid w:val="00F72455"/>
    <w:rsid w:val="00F730DA"/>
    <w:rsid w:val="00F73348"/>
    <w:rsid w:val="00F7335D"/>
    <w:rsid w:val="00F73815"/>
    <w:rsid w:val="00F7440E"/>
    <w:rsid w:val="00F75E41"/>
    <w:rsid w:val="00F762E2"/>
    <w:rsid w:val="00F7665E"/>
    <w:rsid w:val="00F76AC3"/>
    <w:rsid w:val="00F76D16"/>
    <w:rsid w:val="00F771EB"/>
    <w:rsid w:val="00F77302"/>
    <w:rsid w:val="00F77680"/>
    <w:rsid w:val="00F7770D"/>
    <w:rsid w:val="00F80130"/>
    <w:rsid w:val="00F8096B"/>
    <w:rsid w:val="00F80D7C"/>
    <w:rsid w:val="00F80FC0"/>
    <w:rsid w:val="00F817EC"/>
    <w:rsid w:val="00F818F7"/>
    <w:rsid w:val="00F819ED"/>
    <w:rsid w:val="00F81ADC"/>
    <w:rsid w:val="00F81ED9"/>
    <w:rsid w:val="00F820E7"/>
    <w:rsid w:val="00F8258D"/>
    <w:rsid w:val="00F832D9"/>
    <w:rsid w:val="00F8435B"/>
    <w:rsid w:val="00F84F2A"/>
    <w:rsid w:val="00F85B72"/>
    <w:rsid w:val="00F86B28"/>
    <w:rsid w:val="00F87128"/>
    <w:rsid w:val="00F87E0A"/>
    <w:rsid w:val="00F90C92"/>
    <w:rsid w:val="00F90D40"/>
    <w:rsid w:val="00F9173B"/>
    <w:rsid w:val="00F920A5"/>
    <w:rsid w:val="00F92224"/>
    <w:rsid w:val="00F92E0E"/>
    <w:rsid w:val="00F93103"/>
    <w:rsid w:val="00F93115"/>
    <w:rsid w:val="00F934CD"/>
    <w:rsid w:val="00F937AA"/>
    <w:rsid w:val="00F93B07"/>
    <w:rsid w:val="00F9482F"/>
    <w:rsid w:val="00F9520C"/>
    <w:rsid w:val="00F95694"/>
    <w:rsid w:val="00F957BD"/>
    <w:rsid w:val="00F95A8A"/>
    <w:rsid w:val="00F95EC1"/>
    <w:rsid w:val="00F9625B"/>
    <w:rsid w:val="00FA0A08"/>
    <w:rsid w:val="00FA0E9E"/>
    <w:rsid w:val="00FA1387"/>
    <w:rsid w:val="00FA1BF2"/>
    <w:rsid w:val="00FA21FB"/>
    <w:rsid w:val="00FA2E19"/>
    <w:rsid w:val="00FA398F"/>
    <w:rsid w:val="00FA43C6"/>
    <w:rsid w:val="00FA50FA"/>
    <w:rsid w:val="00FA5792"/>
    <w:rsid w:val="00FA5E29"/>
    <w:rsid w:val="00FA608F"/>
    <w:rsid w:val="00FA75F9"/>
    <w:rsid w:val="00FB04BE"/>
    <w:rsid w:val="00FB0B9F"/>
    <w:rsid w:val="00FB0D66"/>
    <w:rsid w:val="00FB200D"/>
    <w:rsid w:val="00FB24C7"/>
    <w:rsid w:val="00FB24FD"/>
    <w:rsid w:val="00FB30CF"/>
    <w:rsid w:val="00FB3571"/>
    <w:rsid w:val="00FB4D73"/>
    <w:rsid w:val="00FB4F1D"/>
    <w:rsid w:val="00FB4F6D"/>
    <w:rsid w:val="00FB5175"/>
    <w:rsid w:val="00FB668E"/>
    <w:rsid w:val="00FB697B"/>
    <w:rsid w:val="00FB6BB3"/>
    <w:rsid w:val="00FB6FC8"/>
    <w:rsid w:val="00FB7019"/>
    <w:rsid w:val="00FC0690"/>
    <w:rsid w:val="00FC09C1"/>
    <w:rsid w:val="00FC0C6E"/>
    <w:rsid w:val="00FC18BD"/>
    <w:rsid w:val="00FC1CCE"/>
    <w:rsid w:val="00FC2A92"/>
    <w:rsid w:val="00FC333C"/>
    <w:rsid w:val="00FC33B8"/>
    <w:rsid w:val="00FC3554"/>
    <w:rsid w:val="00FC39AC"/>
    <w:rsid w:val="00FC39E1"/>
    <w:rsid w:val="00FC3CBD"/>
    <w:rsid w:val="00FC4244"/>
    <w:rsid w:val="00FC5444"/>
    <w:rsid w:val="00FC54D4"/>
    <w:rsid w:val="00FC554A"/>
    <w:rsid w:val="00FC56BB"/>
    <w:rsid w:val="00FD0249"/>
    <w:rsid w:val="00FD1CAA"/>
    <w:rsid w:val="00FD2081"/>
    <w:rsid w:val="00FD27C1"/>
    <w:rsid w:val="00FD2CD0"/>
    <w:rsid w:val="00FD2DD3"/>
    <w:rsid w:val="00FD395A"/>
    <w:rsid w:val="00FD49A2"/>
    <w:rsid w:val="00FD4E24"/>
    <w:rsid w:val="00FD5651"/>
    <w:rsid w:val="00FD5892"/>
    <w:rsid w:val="00FD5B4B"/>
    <w:rsid w:val="00FD5BB4"/>
    <w:rsid w:val="00FD6E3B"/>
    <w:rsid w:val="00FD6ED1"/>
    <w:rsid w:val="00FD7777"/>
    <w:rsid w:val="00FD7D15"/>
    <w:rsid w:val="00FE0F26"/>
    <w:rsid w:val="00FE1EC2"/>
    <w:rsid w:val="00FE1F7B"/>
    <w:rsid w:val="00FE216B"/>
    <w:rsid w:val="00FE22CB"/>
    <w:rsid w:val="00FE26E7"/>
    <w:rsid w:val="00FE4005"/>
    <w:rsid w:val="00FE4A70"/>
    <w:rsid w:val="00FE4E3B"/>
    <w:rsid w:val="00FE5970"/>
    <w:rsid w:val="00FE5F09"/>
    <w:rsid w:val="00FE608B"/>
    <w:rsid w:val="00FE649D"/>
    <w:rsid w:val="00FE7010"/>
    <w:rsid w:val="00FE70BA"/>
    <w:rsid w:val="00FE7429"/>
    <w:rsid w:val="00FE756A"/>
    <w:rsid w:val="00FE7EEC"/>
    <w:rsid w:val="00FF1651"/>
    <w:rsid w:val="00FF1834"/>
    <w:rsid w:val="00FF25AB"/>
    <w:rsid w:val="00FF2631"/>
    <w:rsid w:val="00FF2D6D"/>
    <w:rsid w:val="00FF3075"/>
    <w:rsid w:val="00FF3742"/>
    <w:rsid w:val="00FF37BB"/>
    <w:rsid w:val="00FF536D"/>
    <w:rsid w:val="00FF5820"/>
    <w:rsid w:val="00FF589B"/>
    <w:rsid w:val="00FF68B7"/>
    <w:rsid w:val="00FF69DF"/>
    <w:rsid w:val="00FF6B02"/>
    <w:rsid w:val="00FF6C33"/>
    <w:rsid w:val="00FF6F2A"/>
    <w:rsid w:val="00FF71E3"/>
    <w:rsid w:val="00FF72FE"/>
    <w:rsid w:val="020FBB3F"/>
    <w:rsid w:val="049350CB"/>
    <w:rsid w:val="055FFCE1"/>
    <w:rsid w:val="077E378D"/>
    <w:rsid w:val="08FAFDE9"/>
    <w:rsid w:val="0FE4E88D"/>
    <w:rsid w:val="18DC32D7"/>
    <w:rsid w:val="1CC21D0E"/>
    <w:rsid w:val="24F6D0AC"/>
    <w:rsid w:val="254D3FCB"/>
    <w:rsid w:val="268A3530"/>
    <w:rsid w:val="28DA93A2"/>
    <w:rsid w:val="2926343B"/>
    <w:rsid w:val="2B24BF0F"/>
    <w:rsid w:val="2CEDD0D6"/>
    <w:rsid w:val="2DF601A7"/>
    <w:rsid w:val="2F5C9656"/>
    <w:rsid w:val="330E0CEA"/>
    <w:rsid w:val="3758B5D4"/>
    <w:rsid w:val="3977A65B"/>
    <w:rsid w:val="3D2F1953"/>
    <w:rsid w:val="4069AFAC"/>
    <w:rsid w:val="46BF757F"/>
    <w:rsid w:val="4764579B"/>
    <w:rsid w:val="4C5D2CEB"/>
    <w:rsid w:val="4E58BFE3"/>
    <w:rsid w:val="501A3BE3"/>
    <w:rsid w:val="512CF317"/>
    <w:rsid w:val="54E1316D"/>
    <w:rsid w:val="54EB7765"/>
    <w:rsid w:val="5ABD2F9C"/>
    <w:rsid w:val="5D9EF4E1"/>
    <w:rsid w:val="5DDF9E82"/>
    <w:rsid w:val="68D7FC80"/>
    <w:rsid w:val="69FFA93C"/>
    <w:rsid w:val="6B642F8F"/>
    <w:rsid w:val="6B8210D1"/>
    <w:rsid w:val="6C504ABE"/>
    <w:rsid w:val="6D6D8D64"/>
    <w:rsid w:val="71439109"/>
    <w:rsid w:val="721D2F80"/>
    <w:rsid w:val="7436FF2D"/>
    <w:rsid w:val="75A1F388"/>
    <w:rsid w:val="76F960B3"/>
    <w:rsid w:val="77C6BDB5"/>
    <w:rsid w:val="7A365BA2"/>
    <w:rsid w:val="7C36BDF4"/>
  </w:rsids>
  <m:mathPr>
    <m:mathFont m:val="Cambria Math"/>
    <m:brkBin m:val="before"/>
    <m:brkBinSub m:val="--"/>
    <m:smallFrac m:val="0"/>
    <m:dispDef m:val="0"/>
    <m:lMargin m:val="0"/>
    <m:rMargin m:val="0"/>
    <m:defJc m:val="centerGroup"/>
    <m:wrapRight/>
    <m:intLim m:val="subSup"/>
    <m:naryLim m:val="subSup"/>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7F434A1"/>
  <w15:docId w15:val="{3A7B771E-0960-4622-B674-25EFD7042E8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imes New Roman" w:hAnsi="Arial" w:cs="Times New Roman"/>
        <w:lang w:val="da-DK" w:eastAsia="en-US" w:bidi="ar-SA"/>
      </w:rPr>
    </w:rPrDefault>
    <w:pPrDefault>
      <w:pPr>
        <w:spacing w:before="240" w:after="60"/>
        <w:jc w:val="both"/>
      </w:pPr>
    </w:pPrDefault>
  </w:docDefaults>
  <w:latentStyles w:defLockedState="1" w:defUIPriority="99" w:defSemiHidden="0" w:defUnhideWhenUsed="0" w:defQFormat="0" w:count="376">
    <w:lsdException w:name="Normal" w:locked="0" w:uiPriority="0" w:qFormat="1"/>
    <w:lsdException w:name="heading 1" w:locked="0" w:uiPriority="0" w:qFormat="1"/>
    <w:lsdException w:name="heading 2" w:locked="0" w:uiPriority="0" w:unhideWhenUsed="1" w:qFormat="1"/>
    <w:lsdException w:name="heading 3" w:locked="0" w:uiPriority="0" w:unhideWhenUsed="1" w:qFormat="1"/>
    <w:lsdException w:name="heading 4" w:locked="0" w:uiPriority="0" w:unhideWhenUsed="1" w:qFormat="1"/>
    <w:lsdException w:name="heading 5" w:uiPriority="9" w:unhideWhenUsed="1" w:qFormat="1"/>
    <w:lsdException w:name="heading 6" w:uiPriority="9" w:unhideWhenUsed="1" w:qFormat="1"/>
    <w:lsdException w:name="heading 7" w:uiPriority="9" w:unhideWhenUsed="1" w:qFormat="1"/>
    <w:lsdException w:name="heading 8" w:uiPriority="9" w:unhideWhenUsed="1" w:qFormat="1"/>
    <w:lsdException w:name="heading 9" w:uiPriority="9" w:unhideWhenUsed="1" w:qFormat="1"/>
    <w:lsdException w:name="index 1" w:locked="0" w:semiHidden="1" w:unhideWhenUsed="1"/>
    <w:lsdException w:name="index 2" w:locked="0" w:semiHidden="1" w:unhideWhenUsed="1"/>
    <w:lsdException w:name="index 3" w:locked="0" w:semiHidden="1" w:unhideWhenUsed="1"/>
    <w:lsdException w:name="index 4" w:locked="0"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qFormat="1"/>
    <w:lsdException w:name="toc 2" w:locked="0" w:semiHidden="1" w:uiPriority="39" w:unhideWhenUsed="1" w:qFormat="1"/>
    <w:lsdException w:name="toc 3" w:locked="0" w:semiHidden="1" w:uiPriority="39" w:unhideWhenUsed="1" w:qFormat="1"/>
    <w:lsdException w:name="toc 4" w:locked="0"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locked="0" w:semiHidden="1" w:uiPriority="0"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locked="0"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locked="0"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lsdException w:name="macro" w:semiHidden="1" w:unhideWhenUsed="1"/>
    <w:lsdException w:name="toa heading" w:semiHidden="1" w:unhideWhenUsed="1"/>
    <w:lsdException w:name="List" w:semiHidden="1"/>
    <w:lsdException w:name="List Bullet" w:semiHidden="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lsdException w:name="List Continue 3" w:semiHidden="1"/>
    <w:lsdException w:name="List Continue 4" w:semiHidden="1"/>
    <w:lsdException w:name="List Continue 5" w:semiHidden="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qFormat="1"/>
    <w:lsdException w:name="FollowedHyperlink" w:semiHidden="1" w:unhideWhenUsed="1"/>
    <w:lsdException w:name="Strong" w:uiPriority="22" w:qFormat="1"/>
    <w:lsdException w:name="Emphasis" w:locked="0" w:uiPriority="20" w:qFormat="1"/>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semiHidden="1" w:uiPriority="31" w:qFormat="1"/>
    <w:lsdException w:name="Intense Reference" w:locked="0" w:uiPriority="0" w:qFormat="1"/>
    <w:lsdException w:name="Book Title" w:semiHidden="1" w:uiPriority="33" w:qFormat="1"/>
    <w:lsdException w:name="Bibliography" w:semiHidden="1" w:uiPriority="37"/>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aliases w:val="ECC Base"/>
    <w:qFormat/>
    <w:rsid w:val="002A0C12"/>
    <w:rPr>
      <w:rFonts w:eastAsia="Calibri"/>
      <w:szCs w:val="22"/>
      <w:lang w:val="en-GB"/>
    </w:rPr>
  </w:style>
  <w:style w:type="paragraph" w:styleId="Heading1">
    <w:name w:val="heading 1"/>
    <w:aliases w:val="ECC Heading 1"/>
    <w:next w:val="Normal"/>
    <w:qFormat/>
    <w:rsid w:val="009465E0"/>
    <w:pPr>
      <w:keepNext/>
      <w:pageBreakBefore/>
      <w:numPr>
        <w:numId w:val="6"/>
      </w:numPr>
      <w:spacing w:before="600"/>
      <w:outlineLvl w:val="0"/>
    </w:pPr>
    <w:rPr>
      <w:rFonts w:cs="Arial"/>
      <w:b/>
      <w:bCs/>
      <w:caps/>
      <w:color w:val="D2232A"/>
      <w:kern w:val="32"/>
      <w:szCs w:val="32"/>
    </w:rPr>
  </w:style>
  <w:style w:type="paragraph" w:styleId="Heading2">
    <w:name w:val="heading 2"/>
    <w:aliases w:val="ECC Heading 2,h2,H2,h21,Heading Two,R2,l2,Sub-section"/>
    <w:next w:val="Normal"/>
    <w:qFormat/>
    <w:rsid w:val="00957CD2"/>
    <w:pPr>
      <w:keepNext/>
      <w:numPr>
        <w:ilvl w:val="1"/>
        <w:numId w:val="6"/>
      </w:numPr>
      <w:spacing w:before="480"/>
      <w:outlineLvl w:val="1"/>
    </w:pPr>
    <w:rPr>
      <w:rFonts w:cs="Arial"/>
      <w:b/>
      <w:bCs/>
      <w:iCs/>
      <w:caps/>
      <w:szCs w:val="28"/>
    </w:rPr>
  </w:style>
  <w:style w:type="paragraph" w:styleId="Heading3">
    <w:name w:val="heading 3"/>
    <w:aliases w:val="ECC Heading 3,h3,3"/>
    <w:next w:val="Normal"/>
    <w:qFormat/>
    <w:rsid w:val="00E2303A"/>
    <w:pPr>
      <w:keepNext/>
      <w:numPr>
        <w:ilvl w:val="2"/>
        <w:numId w:val="6"/>
      </w:numPr>
      <w:tabs>
        <w:tab w:val="clear" w:pos="1288"/>
        <w:tab w:val="num" w:pos="720"/>
      </w:tabs>
      <w:spacing w:before="360"/>
      <w:ind w:left="720"/>
      <w:outlineLvl w:val="2"/>
    </w:pPr>
    <w:rPr>
      <w:rFonts w:cs="Arial"/>
      <w:b/>
      <w:bCs/>
      <w:szCs w:val="26"/>
    </w:rPr>
  </w:style>
  <w:style w:type="paragraph" w:styleId="Heading4">
    <w:name w:val="heading 4"/>
    <w:aliases w:val="ECC Heading 4"/>
    <w:next w:val="Normal"/>
    <w:qFormat/>
    <w:rsid w:val="0098058E"/>
    <w:pPr>
      <w:keepNext/>
      <w:numPr>
        <w:ilvl w:val="3"/>
        <w:numId w:val="6"/>
      </w:numPr>
      <w:spacing w:before="360"/>
      <w:outlineLvl w:val="3"/>
    </w:pPr>
    <w:rPr>
      <w:rFonts w:cs="Arial"/>
      <w:bCs/>
      <w:i/>
      <w:color w:val="D2232A"/>
      <w:szCs w:val="26"/>
    </w:rPr>
  </w:style>
  <w:style w:type="paragraph" w:styleId="Heading5">
    <w:name w:val="heading 5"/>
    <w:basedOn w:val="Normal"/>
    <w:next w:val="Normal"/>
    <w:semiHidden/>
    <w:qFormat/>
    <w:locked/>
    <w:rsid w:val="009E47EB"/>
    <w:pPr>
      <w:numPr>
        <w:ilvl w:val="4"/>
        <w:numId w:val="6"/>
      </w:numPr>
      <w:outlineLvl w:val="4"/>
    </w:pPr>
    <w:rPr>
      <w:b/>
      <w:bCs/>
      <w:i/>
      <w:iCs/>
      <w:sz w:val="26"/>
      <w:szCs w:val="26"/>
    </w:rPr>
  </w:style>
  <w:style w:type="paragraph" w:styleId="Heading6">
    <w:name w:val="heading 6"/>
    <w:basedOn w:val="Normal"/>
    <w:next w:val="Normal"/>
    <w:semiHidden/>
    <w:qFormat/>
    <w:locked/>
    <w:rsid w:val="009E47EB"/>
    <w:pPr>
      <w:numPr>
        <w:ilvl w:val="5"/>
        <w:numId w:val="6"/>
      </w:numPr>
      <w:outlineLvl w:val="5"/>
    </w:pPr>
    <w:rPr>
      <w:b/>
      <w:bCs/>
      <w:sz w:val="22"/>
    </w:rPr>
  </w:style>
  <w:style w:type="paragraph" w:styleId="Heading7">
    <w:name w:val="heading 7"/>
    <w:basedOn w:val="Normal"/>
    <w:next w:val="Normal"/>
    <w:semiHidden/>
    <w:qFormat/>
    <w:locked/>
    <w:rsid w:val="009E47EB"/>
    <w:pPr>
      <w:numPr>
        <w:ilvl w:val="6"/>
        <w:numId w:val="6"/>
      </w:numPr>
      <w:outlineLvl w:val="6"/>
    </w:pPr>
    <w:rPr>
      <w:sz w:val="24"/>
    </w:rPr>
  </w:style>
  <w:style w:type="paragraph" w:styleId="Heading8">
    <w:name w:val="heading 8"/>
    <w:basedOn w:val="Normal"/>
    <w:next w:val="Normal"/>
    <w:semiHidden/>
    <w:qFormat/>
    <w:locked/>
    <w:rsid w:val="009E47EB"/>
    <w:pPr>
      <w:numPr>
        <w:ilvl w:val="7"/>
        <w:numId w:val="6"/>
      </w:numPr>
      <w:outlineLvl w:val="7"/>
    </w:pPr>
    <w:rPr>
      <w:i/>
      <w:iCs/>
      <w:sz w:val="24"/>
    </w:rPr>
  </w:style>
  <w:style w:type="paragraph" w:styleId="Heading9">
    <w:name w:val="heading 9"/>
    <w:basedOn w:val="Normal"/>
    <w:next w:val="Normal"/>
    <w:semiHidden/>
    <w:qFormat/>
    <w:locked/>
    <w:rsid w:val="009E47EB"/>
    <w:pPr>
      <w:numPr>
        <w:ilvl w:val="8"/>
        <w:numId w:val="6"/>
      </w:numPr>
      <w:outlineLvl w:val="8"/>
    </w:pPr>
    <w:rPr>
      <w:rFonts w:cs="Arial"/>
      <w:sz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ECCBulletsLv1">
    <w:name w:val="ECC Bullets Lv1"/>
    <w:basedOn w:val="Normal"/>
    <w:qFormat/>
    <w:rsid w:val="00BC03FD"/>
    <w:pPr>
      <w:numPr>
        <w:numId w:val="2"/>
      </w:numPr>
      <w:tabs>
        <w:tab w:val="left" w:pos="340"/>
      </w:tabs>
      <w:spacing w:before="60" w:after="0"/>
      <w:ind w:left="340" w:hanging="340"/>
    </w:pPr>
  </w:style>
  <w:style w:type="paragraph" w:styleId="Header">
    <w:name w:val="header"/>
    <w:basedOn w:val="Normal"/>
    <w:semiHidden/>
    <w:locked/>
    <w:rsid w:val="00C95C7C"/>
    <w:pPr>
      <w:tabs>
        <w:tab w:val="center" w:pos="4320"/>
        <w:tab w:val="right" w:pos="8640"/>
      </w:tabs>
    </w:pPr>
    <w:rPr>
      <w:b/>
      <w:sz w:val="16"/>
    </w:rPr>
  </w:style>
  <w:style w:type="paragraph" w:customStyle="1" w:styleId="ECCAnnexheading1">
    <w:name w:val="ECC Annex heading1"/>
    <w:next w:val="Normal"/>
    <w:autoRedefine/>
    <w:qFormat/>
    <w:rsid w:val="00FF6F2A"/>
    <w:pPr>
      <w:keepNext/>
      <w:pageBreakBefore/>
      <w:numPr>
        <w:numId w:val="1"/>
      </w:numPr>
      <w:ind w:left="0"/>
      <w:outlineLvl w:val="0"/>
    </w:pPr>
    <w:rPr>
      <w:b/>
      <w:caps/>
      <w:color w:val="D2232A"/>
    </w:rPr>
  </w:style>
  <w:style w:type="paragraph" w:styleId="TOC1">
    <w:name w:val="toc 1"/>
    <w:aliases w:val="ECC Index 1"/>
    <w:basedOn w:val="Normal"/>
    <w:next w:val="Normal"/>
    <w:link w:val="TOC1Char"/>
    <w:uiPriority w:val="39"/>
    <w:qFormat/>
    <w:rsid w:val="004930E1"/>
    <w:pPr>
      <w:tabs>
        <w:tab w:val="left" w:pos="425"/>
        <w:tab w:val="right" w:leader="dot" w:pos="9629"/>
      </w:tabs>
      <w:spacing w:after="0"/>
      <w:ind w:left="425" w:hanging="425"/>
    </w:pPr>
    <w:rPr>
      <w:b/>
      <w:szCs w:val="20"/>
    </w:rPr>
  </w:style>
  <w:style w:type="paragraph" w:styleId="FootnoteText">
    <w:name w:val="footnote text"/>
    <w:aliases w:val="ECC Footnote,footnote text,ALTS FOOTNOTE,Footnote Text Char Char,Footnote Text Char1 Char Char,Footnote Text Char Char Char Char,Footnote Text Char1 Char Char Char Char,Footnote Text Char Char Char Char Char Char,Fußnotentex,fn"/>
    <w:basedOn w:val="Normal"/>
    <w:link w:val="FootnoteTextChar"/>
    <w:qFormat/>
    <w:rsid w:val="00AC1253"/>
    <w:pPr>
      <w:widowControl w:val="0"/>
      <w:tabs>
        <w:tab w:val="left" w:pos="284"/>
      </w:tabs>
      <w:spacing w:before="20" w:after="20"/>
      <w:ind w:left="284" w:hanging="284"/>
    </w:pPr>
    <w:rPr>
      <w:sz w:val="16"/>
      <w:szCs w:val="16"/>
      <w:lang w:val="da-DK"/>
      <w14:cntxtAlts/>
    </w:rPr>
  </w:style>
  <w:style w:type="paragraph" w:styleId="TOC2">
    <w:name w:val="toc 2"/>
    <w:aliases w:val="ECC Index 2"/>
    <w:basedOn w:val="Normal"/>
    <w:next w:val="Normal"/>
    <w:uiPriority w:val="39"/>
    <w:qFormat/>
    <w:rsid w:val="00210414"/>
    <w:pPr>
      <w:tabs>
        <w:tab w:val="left" w:pos="993"/>
        <w:tab w:val="right" w:leader="dot" w:pos="9629"/>
      </w:tabs>
      <w:spacing w:before="0" w:after="0"/>
      <w:ind w:left="992" w:hanging="567"/>
    </w:pPr>
    <w:rPr>
      <w:rFonts w:cs="Arial"/>
      <w:bCs/>
      <w:noProof/>
      <w:szCs w:val="20"/>
    </w:rPr>
  </w:style>
  <w:style w:type="paragraph" w:styleId="TOC3">
    <w:name w:val="toc 3"/>
    <w:aliases w:val="ECC Index 3"/>
    <w:basedOn w:val="Normal"/>
    <w:next w:val="Normal"/>
    <w:uiPriority w:val="39"/>
    <w:qFormat/>
    <w:rsid w:val="00210414"/>
    <w:pPr>
      <w:tabs>
        <w:tab w:val="left" w:pos="1701"/>
        <w:tab w:val="right" w:leader="dot" w:pos="9629"/>
      </w:tabs>
      <w:spacing w:before="0" w:after="0"/>
      <w:ind w:left="1701" w:hanging="709"/>
    </w:pPr>
    <w:rPr>
      <w:rFonts w:cs="Arial"/>
      <w:noProof/>
      <w:szCs w:val="20"/>
    </w:rPr>
  </w:style>
  <w:style w:type="paragraph" w:styleId="TOC4">
    <w:name w:val="toc 4"/>
    <w:aliases w:val="ECC Index 4"/>
    <w:basedOn w:val="Normal"/>
    <w:next w:val="Normal"/>
    <w:uiPriority w:val="39"/>
    <w:rsid w:val="00210414"/>
    <w:pPr>
      <w:tabs>
        <w:tab w:val="left" w:pos="2552"/>
        <w:tab w:val="right" w:leader="dot" w:pos="9629"/>
      </w:tabs>
      <w:spacing w:before="0" w:after="0"/>
      <w:ind w:left="2552" w:hanging="851"/>
    </w:pPr>
    <w:rPr>
      <w:rFonts w:cs="Arial"/>
      <w:noProof/>
      <w:szCs w:val="20"/>
    </w:rPr>
  </w:style>
  <w:style w:type="character" w:customStyle="1" w:styleId="ECCHLgreen">
    <w:name w:val="ECC HL green"/>
    <w:basedOn w:val="DefaultParagraphFont"/>
    <w:uiPriority w:val="1"/>
    <w:qFormat/>
    <w:rsid w:val="009C218A"/>
    <w:rPr>
      <w:rFonts w:ascii="Arial" w:hAnsi="Arial"/>
      <w:sz w:val="20"/>
      <w:bdr w:val="none" w:sz="0" w:space="0" w:color="auto"/>
      <w:shd w:val="solid" w:color="92D050" w:fill="auto"/>
      <w:lang w:val="en-GB"/>
    </w:rPr>
  </w:style>
  <w:style w:type="character" w:customStyle="1" w:styleId="FootnoteTextChar">
    <w:name w:val="Footnote Text Char"/>
    <w:aliases w:val="ECC Footnote Char,footnote text Char,ALTS FOOTNOTE Char,Footnote Text Char Char Char,Footnote Text Char1 Char Char Char,Footnote Text Char Char Char Char Char,Footnote Text Char1 Char Char Char Char Char,Fußnotentex Char,fn Char"/>
    <w:basedOn w:val="DefaultParagraphFont"/>
    <w:link w:val="FootnoteText"/>
    <w:qFormat/>
    <w:rsid w:val="00CD1F81"/>
    <w:rPr>
      <w:rFonts w:eastAsia="Calibri"/>
      <w:sz w:val="16"/>
      <w:szCs w:val="16"/>
      <w14:cntxtAlts/>
    </w:rPr>
  </w:style>
  <w:style w:type="character" w:styleId="FootnoteReference">
    <w:name w:val="footnote reference"/>
    <w:aliases w:val="ECC Footnote number,Footnote symbol,Footnote,Appel note de bas de p,Appel note de bas de p + (Asian) Batang,Black,(NECG) Footnote Reference,Nota,BVI fnr,SUPERS,(Footnote Reference),Voetnootverwijzing,Times 10 Point,o,Ref,note TESI"/>
    <w:basedOn w:val="DefaultParagraphFont"/>
    <w:qFormat/>
    <w:rsid w:val="00DB17F9"/>
    <w:rPr>
      <w:rFonts w:ascii="Arial" w:hAnsi="Arial"/>
      <w:sz w:val="20"/>
      <w:vertAlign w:val="superscript"/>
    </w:rPr>
  </w:style>
  <w:style w:type="paragraph" w:styleId="Caption">
    <w:name w:val="caption"/>
    <w:aliases w:val="ECC Figure Caption,ECC Caption,Ca,cap,cap Char,Caption Char1 Char,cap Char Char1,Caption Char Char1 Char,cap Char2 Char,RptCaption"/>
    <w:next w:val="Normal"/>
    <w:link w:val="CaptionChar"/>
    <w:qFormat/>
    <w:rsid w:val="00AC1253"/>
    <w:pPr>
      <w:keepLines/>
      <w:tabs>
        <w:tab w:val="left" w:pos="0"/>
        <w:tab w:val="center" w:pos="4820"/>
        <w:tab w:val="right" w:pos="9639"/>
      </w:tabs>
      <w:spacing w:after="240"/>
      <w:jc w:val="center"/>
    </w:pPr>
    <w:rPr>
      <w:b/>
      <w:bCs/>
      <w:color w:val="D2232A"/>
    </w:rPr>
  </w:style>
  <w:style w:type="paragraph" w:customStyle="1" w:styleId="ECCTablenote">
    <w:name w:val="ECC Table note"/>
    <w:qFormat/>
    <w:rsid w:val="00AC1253"/>
    <w:pPr>
      <w:spacing w:before="60"/>
      <w:ind w:left="567" w:hanging="567"/>
    </w:pPr>
    <w:rPr>
      <w:sz w:val="16"/>
      <w:szCs w:val="16"/>
      <w:lang w:val="en-GB"/>
    </w:rPr>
  </w:style>
  <w:style w:type="paragraph" w:customStyle="1" w:styleId="ECCBulletsLv2">
    <w:name w:val="ECC Bullets Lv2"/>
    <w:basedOn w:val="ECCBulletsLv1"/>
    <w:rsid w:val="00E36601"/>
    <w:pPr>
      <w:tabs>
        <w:tab w:val="clear" w:pos="340"/>
        <w:tab w:val="left" w:pos="680"/>
      </w:tabs>
      <w:ind w:left="680"/>
    </w:pPr>
  </w:style>
  <w:style w:type="paragraph" w:customStyle="1" w:styleId="ECCAnnexheading2">
    <w:name w:val="ECC Annex heading2"/>
    <w:next w:val="Normal"/>
    <w:rsid w:val="00E23680"/>
    <w:pPr>
      <w:keepNext/>
      <w:numPr>
        <w:ilvl w:val="1"/>
        <w:numId w:val="1"/>
      </w:numPr>
      <w:overflowPunct w:val="0"/>
      <w:autoSpaceDE w:val="0"/>
      <w:autoSpaceDN w:val="0"/>
      <w:adjustRightInd w:val="0"/>
      <w:spacing w:before="480" w:after="240"/>
      <w:ind w:left="0" w:firstLine="0"/>
      <w:jc w:val="left"/>
      <w:textAlignment w:val="baseline"/>
      <w:outlineLvl w:val="1"/>
    </w:pPr>
    <w:rPr>
      <w:b/>
      <w:caps/>
    </w:rPr>
  </w:style>
  <w:style w:type="paragraph" w:customStyle="1" w:styleId="ECCAnnexheading3">
    <w:name w:val="ECC Annex heading3"/>
    <w:next w:val="Normal"/>
    <w:rsid w:val="006267F4"/>
    <w:pPr>
      <w:keepNext/>
      <w:numPr>
        <w:ilvl w:val="2"/>
        <w:numId w:val="1"/>
      </w:numPr>
      <w:overflowPunct w:val="0"/>
      <w:autoSpaceDE w:val="0"/>
      <w:autoSpaceDN w:val="0"/>
      <w:adjustRightInd w:val="0"/>
      <w:spacing w:before="360"/>
      <w:ind w:left="720"/>
      <w:textAlignment w:val="baseline"/>
      <w:outlineLvl w:val="2"/>
    </w:pPr>
    <w:rPr>
      <w:b/>
    </w:rPr>
  </w:style>
  <w:style w:type="paragraph" w:customStyle="1" w:styleId="ECCAnnexheading4">
    <w:name w:val="ECC Annex heading4"/>
    <w:next w:val="Normal"/>
    <w:rsid w:val="006267F4"/>
    <w:pPr>
      <w:keepNext/>
      <w:numPr>
        <w:ilvl w:val="3"/>
        <w:numId w:val="1"/>
      </w:numPr>
      <w:overflowPunct w:val="0"/>
      <w:autoSpaceDE w:val="0"/>
      <w:autoSpaceDN w:val="0"/>
      <w:adjustRightInd w:val="0"/>
      <w:spacing w:before="360"/>
      <w:ind w:left="862" w:hanging="862"/>
      <w:textAlignment w:val="baseline"/>
      <w:outlineLvl w:val="3"/>
    </w:pPr>
    <w:rPr>
      <w:i/>
      <w:color w:val="D2232A"/>
    </w:rPr>
  </w:style>
  <w:style w:type="paragraph" w:customStyle="1" w:styleId="ECCBulletsLv3">
    <w:name w:val="ECC Bullets Lv3"/>
    <w:basedOn w:val="ECCBulletsLv1"/>
    <w:rsid w:val="00E36601"/>
    <w:pPr>
      <w:tabs>
        <w:tab w:val="clear" w:pos="340"/>
        <w:tab w:val="left" w:pos="1021"/>
      </w:tabs>
      <w:ind w:left="1020"/>
    </w:pPr>
  </w:style>
  <w:style w:type="paragraph" w:customStyle="1" w:styleId="coverpagelastupdatedDDMMYY">
    <w:name w:val="cover page 'last updated DD MM YY'"/>
    <w:next w:val="coverpageapprovedDDMMYY"/>
    <w:rsid w:val="00DB17F9"/>
    <w:pPr>
      <w:spacing w:before="120"/>
      <w:ind w:left="3402"/>
    </w:pPr>
    <w:rPr>
      <w:bCs/>
      <w:sz w:val="18"/>
    </w:rPr>
  </w:style>
  <w:style w:type="paragraph" w:customStyle="1" w:styleId="ECCLetteredList">
    <w:name w:val="ECC Lettered List"/>
    <w:qFormat/>
    <w:rsid w:val="00D603B8"/>
    <w:pPr>
      <w:numPr>
        <w:numId w:val="3"/>
      </w:numPr>
      <w:spacing w:after="0"/>
    </w:pPr>
    <w:rPr>
      <w:lang w:val="en-GB"/>
    </w:rPr>
  </w:style>
  <w:style w:type="paragraph" w:customStyle="1" w:styleId="ECCNumberedList">
    <w:name w:val="ECC Numbered List"/>
    <w:basedOn w:val="Normal"/>
    <w:qFormat/>
    <w:rsid w:val="00210414"/>
    <w:pPr>
      <w:numPr>
        <w:numId w:val="4"/>
      </w:numPr>
      <w:spacing w:after="0"/>
    </w:pPr>
    <w:rPr>
      <w:szCs w:val="20"/>
    </w:rPr>
  </w:style>
  <w:style w:type="paragraph" w:customStyle="1" w:styleId="ECCReference">
    <w:name w:val="ECC Reference"/>
    <w:basedOn w:val="Normal"/>
    <w:qFormat/>
    <w:rsid w:val="000E6D2C"/>
    <w:pPr>
      <w:numPr>
        <w:numId w:val="5"/>
      </w:numPr>
      <w:spacing w:before="0" w:after="120"/>
    </w:pPr>
    <w:rPr>
      <w:lang w:eastAsia="ja-JP"/>
    </w:rPr>
  </w:style>
  <w:style w:type="paragraph" w:styleId="BalloonText">
    <w:name w:val="Balloon Text"/>
    <w:basedOn w:val="Normal"/>
    <w:link w:val="BalloonTextChar"/>
    <w:uiPriority w:val="99"/>
    <w:semiHidden/>
    <w:locked/>
    <w:rsid w:val="009E47EB"/>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9B022D"/>
    <w:rPr>
      <w:rFonts w:ascii="Lucida Grande" w:eastAsia="Calibri" w:hAnsi="Lucida Grande" w:cs="Lucida Grande"/>
      <w:sz w:val="18"/>
      <w:szCs w:val="18"/>
      <w:lang w:val="en-GB"/>
    </w:rPr>
  </w:style>
  <w:style w:type="paragraph" w:customStyle="1" w:styleId="coverpageReporttitledescription">
    <w:name w:val="cover page 'Report title/description'"/>
    <w:rsid w:val="005E71F3"/>
    <w:pPr>
      <w:keepLines/>
      <w:spacing w:before="1800" w:line="288" w:lineRule="auto"/>
      <w:ind w:left="3402"/>
      <w:contextualSpacing/>
      <w:textboxTightWrap w:val="firstLineOnly"/>
    </w:pPr>
    <w:rPr>
      <w:sz w:val="24"/>
    </w:rPr>
  </w:style>
  <w:style w:type="paragraph" w:customStyle="1" w:styleId="ECCEditorsNote">
    <w:name w:val="ECC Editor's Note"/>
    <w:next w:val="Normal"/>
    <w:qFormat/>
    <w:rsid w:val="00A46FFC"/>
    <w:pPr>
      <w:numPr>
        <w:numId w:val="7"/>
      </w:numPr>
      <w:shd w:val="solid" w:color="FFFF00" w:fill="auto"/>
      <w:spacing w:before="120" w:after="120" w:line="360" w:lineRule="auto"/>
    </w:pPr>
    <w:rPr>
      <w:rFonts w:eastAsia="Calibri"/>
      <w:szCs w:val="22"/>
      <w:lang w:eastAsia="de-DE"/>
    </w:rPr>
  </w:style>
  <w:style w:type="paragraph" w:customStyle="1" w:styleId="ECCpageHeader">
    <w:name w:val="ECC page Header"/>
    <w:rsid w:val="00E36601"/>
    <w:pPr>
      <w:tabs>
        <w:tab w:val="left" w:pos="0"/>
        <w:tab w:val="center" w:pos="4820"/>
        <w:tab w:val="right" w:pos="9639"/>
      </w:tabs>
      <w:spacing w:before="0" w:after="0"/>
    </w:pPr>
    <w:rPr>
      <w:b/>
      <w:sz w:val="16"/>
    </w:rPr>
  </w:style>
  <w:style w:type="paragraph" w:customStyle="1" w:styleId="ECCFiguregraphcentred">
    <w:name w:val="ECC Figure/graph centred"/>
    <w:next w:val="Normal"/>
    <w:qFormat/>
    <w:rsid w:val="00283417"/>
    <w:pPr>
      <w:spacing w:after="240"/>
      <w:jc w:val="center"/>
    </w:pPr>
    <w:rPr>
      <w:noProof/>
      <w:lang w:val="de-DE" w:eastAsia="de-DE"/>
      <w14:cntxtAlts/>
    </w:rPr>
  </w:style>
  <w:style w:type="paragraph" w:customStyle="1" w:styleId="coverpageapprovedDDMMYY">
    <w:name w:val="cover page 'approved DD MM YY'"/>
    <w:next w:val="coverpagelastupdatedDDMMYY"/>
    <w:rsid w:val="00DB17F9"/>
    <w:pPr>
      <w:spacing w:before="600"/>
      <w:ind w:left="3402"/>
    </w:pPr>
    <w:rPr>
      <w:b/>
      <w:sz w:val="18"/>
      <w:szCs w:val="18"/>
    </w:rPr>
  </w:style>
  <w:style w:type="paragraph" w:customStyle="1" w:styleId="coverpageECCReport">
    <w:name w:val="cover page 'ECC Report'"/>
    <w:link w:val="coverpageECCReportZchn"/>
    <w:semiHidden/>
    <w:rsid w:val="00A90997"/>
    <w:pPr>
      <w:shd w:val="clear" w:color="FFFFFF" w:themeColor="background1" w:fill="auto"/>
      <w:spacing w:before="60"/>
    </w:pPr>
    <w:rPr>
      <w:rFonts w:eastAsia="Calibri"/>
      <w:color w:val="FFFFFF" w:themeColor="background1"/>
      <w:sz w:val="68"/>
      <w:szCs w:val="68"/>
      <w:lang w:val="en-GB"/>
    </w:rPr>
  </w:style>
  <w:style w:type="character" w:customStyle="1" w:styleId="coverpageECCReportZchn">
    <w:name w:val="cover page 'ECC Report' Zchn"/>
    <w:basedOn w:val="DefaultParagraphFont"/>
    <w:link w:val="coverpageECCReport"/>
    <w:semiHidden/>
    <w:rsid w:val="00A90997"/>
    <w:rPr>
      <w:rFonts w:eastAsia="Calibri"/>
      <w:color w:val="FFFFFF" w:themeColor="background1"/>
      <w:sz w:val="68"/>
      <w:szCs w:val="68"/>
      <w:shd w:val="clear" w:color="FFFFFF" w:themeColor="background1" w:fill="auto"/>
      <w:lang w:val="en-GB"/>
    </w:rPr>
  </w:style>
  <w:style w:type="character" w:customStyle="1" w:styleId="ECCHLyellow">
    <w:name w:val="ECC HL yellow"/>
    <w:basedOn w:val="DefaultParagraphFont"/>
    <w:uiPriority w:val="1"/>
    <w:qFormat/>
    <w:rsid w:val="009C218A"/>
    <w:rPr>
      <w:rFonts w:ascii="Arial" w:eastAsia="Calibri" w:hAnsi="Arial"/>
      <w:i w:val="0"/>
      <w:sz w:val="20"/>
      <w:szCs w:val="22"/>
      <w:bdr w:val="none" w:sz="0" w:space="0" w:color="auto"/>
      <w:shd w:val="solid" w:color="FFFF00" w:fill="auto"/>
      <w:lang w:val="en-GB"/>
    </w:rPr>
  </w:style>
  <w:style w:type="paragraph" w:customStyle="1" w:styleId="coverpageTableofContent">
    <w:name w:val="cover page 'Table of Content'"/>
    <w:semiHidden/>
    <w:rsid w:val="00E2303A"/>
    <w:pPr>
      <w:spacing w:after="240"/>
    </w:pPr>
    <w:rPr>
      <w:b/>
      <w:noProof/>
      <w:color w:val="FFFFFF" w:themeColor="background1"/>
      <w:lang w:val="de-DE" w:eastAsia="de-DE"/>
    </w:rPr>
  </w:style>
  <w:style w:type="paragraph" w:customStyle="1" w:styleId="ECCTableHeaderwhitefont">
    <w:name w:val="ECC Table Header white font"/>
    <w:qFormat/>
    <w:rsid w:val="00B90967"/>
    <w:pPr>
      <w:keepNext/>
      <w:jc w:val="center"/>
    </w:pPr>
    <w:rPr>
      <w:rFonts w:eastAsia="Calibri"/>
      <w:bCs/>
      <w:color w:val="FFFFFF" w:themeColor="background1"/>
      <w:lang w:val="en-GB" w:eastAsia="de-DE"/>
    </w:rPr>
  </w:style>
  <w:style w:type="paragraph" w:customStyle="1" w:styleId="ECCTabletext">
    <w:name w:val="ECC Table text"/>
    <w:basedOn w:val="Normal"/>
    <w:qFormat/>
    <w:rsid w:val="00D76A96"/>
    <w:pPr>
      <w:keepNext/>
      <w:spacing w:before="60"/>
      <w:jc w:val="left"/>
    </w:pPr>
  </w:style>
  <w:style w:type="paragraph" w:styleId="Signature">
    <w:name w:val="Signature"/>
    <w:basedOn w:val="Normal"/>
    <w:link w:val="SignatureChar"/>
    <w:uiPriority w:val="99"/>
    <w:semiHidden/>
    <w:locked/>
    <w:rsid w:val="007D52EC"/>
    <w:pPr>
      <w:spacing w:before="0" w:after="0"/>
      <w:ind w:left="4252"/>
    </w:pPr>
  </w:style>
  <w:style w:type="paragraph" w:customStyle="1" w:styleId="ECCTableHeaderredfont">
    <w:name w:val="ECC Table Header red font"/>
    <w:qFormat/>
    <w:rsid w:val="003B1553"/>
    <w:pPr>
      <w:spacing w:before="120" w:after="120"/>
      <w:jc w:val="left"/>
    </w:pPr>
    <w:rPr>
      <w:rFonts w:eastAsia="Calibri"/>
      <w:bCs/>
      <w:color w:val="D2232A"/>
      <w:lang w:val="en-GB" w:eastAsia="de-DE"/>
    </w:rPr>
  </w:style>
  <w:style w:type="character" w:customStyle="1" w:styleId="SignatureChar">
    <w:name w:val="Signature Char"/>
    <w:basedOn w:val="DefaultParagraphFont"/>
    <w:link w:val="Signature"/>
    <w:uiPriority w:val="99"/>
    <w:semiHidden/>
    <w:rsid w:val="009B022D"/>
    <w:rPr>
      <w:rFonts w:eastAsia="Calibri"/>
      <w:szCs w:val="22"/>
      <w:lang w:val="en-GB"/>
    </w:rPr>
  </w:style>
  <w:style w:type="paragraph" w:customStyle="1" w:styleId="ECCpageFooter">
    <w:name w:val="ECC page Footer"/>
    <w:rsid w:val="00E36601"/>
    <w:pPr>
      <w:tabs>
        <w:tab w:val="left" w:pos="0"/>
        <w:tab w:val="center" w:pos="4820"/>
        <w:tab w:val="right" w:pos="9639"/>
      </w:tabs>
      <w:spacing w:before="0" w:after="0"/>
    </w:pPr>
    <w:rPr>
      <w:b/>
      <w:sz w:val="16"/>
      <w:szCs w:val="22"/>
      <w:lang w:val="de-DE" w:eastAsia="de-DE"/>
    </w:rPr>
  </w:style>
  <w:style w:type="character" w:customStyle="1" w:styleId="ECCHLbold">
    <w:name w:val="ECC HL bold"/>
    <w:uiPriority w:val="1"/>
    <w:qFormat/>
    <w:rsid w:val="00CA5782"/>
    <w:rPr>
      <w:b/>
      <w:bCs w:val="0"/>
    </w:rPr>
  </w:style>
  <w:style w:type="character" w:styleId="IntenseReference">
    <w:name w:val="Intense Reference"/>
    <w:aliases w:val="cover page 'Report No'"/>
    <w:basedOn w:val="DefaultParagraphFont"/>
    <w:semiHidden/>
    <w:qFormat/>
    <w:rsid w:val="00980DFC"/>
    <w:rPr>
      <w:b/>
      <w:bCs/>
      <w:caps w:val="0"/>
      <w:smallCaps w:val="0"/>
      <w:color w:val="632423" w:themeColor="accent2" w:themeShade="80"/>
      <w:spacing w:val="5"/>
      <w:u w:val="none"/>
      <w:bdr w:val="none" w:sz="0" w:space="0" w:color="auto"/>
      <w:vertAlign w:val="baseline"/>
    </w:rPr>
  </w:style>
  <w:style w:type="character" w:styleId="Emphasis">
    <w:name w:val="Emphasis"/>
    <w:aliases w:val="ECC HL italics"/>
    <w:uiPriority w:val="20"/>
    <w:qFormat/>
    <w:rsid w:val="00C418C5"/>
    <w:rPr>
      <w:i/>
    </w:rPr>
  </w:style>
  <w:style w:type="character" w:customStyle="1" w:styleId="TOC1Char">
    <w:name w:val="TOC 1 Char"/>
    <w:aliases w:val="ECC Index 1 Char"/>
    <w:basedOn w:val="DefaultParagraphFont"/>
    <w:link w:val="TOC1"/>
    <w:uiPriority w:val="39"/>
    <w:semiHidden/>
    <w:rsid w:val="00471F0A"/>
    <w:rPr>
      <w:rFonts w:eastAsia="Calibri"/>
      <w:b/>
      <w:lang w:val="en-GB"/>
    </w:rPr>
  </w:style>
  <w:style w:type="paragraph" w:styleId="TOCHeading">
    <w:name w:val="TOC Heading"/>
    <w:basedOn w:val="Heading1"/>
    <w:next w:val="Normal"/>
    <w:uiPriority w:val="39"/>
    <w:semiHidden/>
    <w:qFormat/>
    <w:locked/>
    <w:rsid w:val="003A5711"/>
    <w:pPr>
      <w:keepLines/>
      <w:numPr>
        <w:numId w:val="0"/>
      </w:numPr>
      <w:spacing w:before="480" w:after="0"/>
      <w:outlineLvl w:val="9"/>
    </w:pPr>
    <w:rPr>
      <w:rFonts w:asciiTheme="majorHAnsi" w:eastAsiaTheme="majorEastAsia" w:hAnsiTheme="majorHAnsi" w:cstheme="majorBidi"/>
      <w:caps w:val="0"/>
      <w:color w:val="365F91" w:themeColor="accent1" w:themeShade="BF"/>
      <w:kern w:val="0"/>
      <w:sz w:val="28"/>
      <w:szCs w:val="28"/>
      <w:lang w:val="en-GB"/>
    </w:rPr>
  </w:style>
  <w:style w:type="character" w:customStyle="1" w:styleId="ECCHLcyan">
    <w:name w:val="ECC HL cyan"/>
    <w:basedOn w:val="DefaultParagraphFont"/>
    <w:uiPriority w:val="1"/>
    <w:qFormat/>
    <w:rsid w:val="009C218A"/>
    <w:rPr>
      <w:rFonts w:ascii="Arial" w:hAnsi="Arial"/>
      <w:iCs w:val="0"/>
      <w:sz w:val="20"/>
      <w:bdr w:val="none" w:sz="0" w:space="0" w:color="auto"/>
      <w:shd w:val="solid" w:color="00FFFF" w:fill="auto"/>
      <w:lang w:val="en-GB"/>
    </w:rPr>
  </w:style>
  <w:style w:type="character" w:customStyle="1" w:styleId="ECCHLorange">
    <w:name w:val="ECC HL orange"/>
    <w:basedOn w:val="DefaultParagraphFont"/>
    <w:uiPriority w:val="1"/>
    <w:qFormat/>
    <w:rsid w:val="009C218A"/>
    <w:rPr>
      <w:rFonts w:ascii="Arial" w:hAnsi="Arial"/>
      <w:sz w:val="20"/>
      <w:bdr w:val="none" w:sz="0" w:space="0" w:color="auto"/>
      <w:shd w:val="solid" w:color="FFC000" w:fill="auto"/>
    </w:rPr>
  </w:style>
  <w:style w:type="character" w:customStyle="1" w:styleId="ECCHLboldandblue">
    <w:name w:val="ECC HL bold and blue"/>
    <w:basedOn w:val="DefaultParagraphFont"/>
    <w:uiPriority w:val="1"/>
    <w:qFormat/>
    <w:rsid w:val="005B7A1A"/>
    <w:rPr>
      <w:rFonts w:eastAsia="Calibri"/>
      <w:b/>
      <w:color w:val="FFFF00"/>
      <w:szCs w:val="22"/>
      <w:bdr w:val="none" w:sz="0" w:space="0" w:color="auto"/>
      <w:shd w:val="solid" w:color="4F81BD" w:themeColor="accent1" w:fill="auto"/>
      <w:lang w:val="en-GB"/>
    </w:rPr>
  </w:style>
  <w:style w:type="character" w:customStyle="1" w:styleId="ECCHLitalicsandpetrol">
    <w:name w:val="ECC HL italics and petrol"/>
    <w:basedOn w:val="DefaultParagraphFont"/>
    <w:uiPriority w:val="1"/>
    <w:qFormat/>
    <w:rsid w:val="00CD1F81"/>
    <w:rPr>
      <w:iCs w:val="0"/>
      <w:color w:val="FFFFFF" w:themeColor="background1"/>
      <w:bdr w:val="none" w:sz="0" w:space="0" w:color="auto"/>
      <w:shd w:val="solid" w:color="008080" w:fill="auto"/>
    </w:rPr>
  </w:style>
  <w:style w:type="paragraph" w:styleId="ListParagraph">
    <w:name w:val="List Paragraph"/>
    <w:basedOn w:val="Normal"/>
    <w:uiPriority w:val="34"/>
    <w:qFormat/>
    <w:locked/>
    <w:rsid w:val="005C5A96"/>
    <w:pPr>
      <w:ind w:left="720"/>
      <w:contextualSpacing/>
    </w:pPr>
  </w:style>
  <w:style w:type="character" w:customStyle="1" w:styleId="ECCHLsubscript">
    <w:name w:val="ECC HL subscript"/>
    <w:uiPriority w:val="1"/>
    <w:qFormat/>
    <w:rsid w:val="00C418C5"/>
    <w:rPr>
      <w:vertAlign w:val="subscript"/>
    </w:rPr>
  </w:style>
  <w:style w:type="character" w:customStyle="1" w:styleId="ECCHLsuperscript">
    <w:name w:val="ECC HL superscript"/>
    <w:uiPriority w:val="1"/>
    <w:qFormat/>
    <w:rsid w:val="00C418C5"/>
    <w:rPr>
      <w:vertAlign w:val="superscript"/>
    </w:rPr>
  </w:style>
  <w:style w:type="character" w:customStyle="1" w:styleId="ECCHLmagenta">
    <w:name w:val="ECC HL magenta"/>
    <w:basedOn w:val="DefaultParagraphFont"/>
    <w:uiPriority w:val="1"/>
    <w:qFormat/>
    <w:rsid w:val="009C218A"/>
    <w:rPr>
      <w:rFonts w:ascii="Arial" w:hAnsi="Arial"/>
      <w:color w:val="auto"/>
      <w:sz w:val="20"/>
      <w:bdr w:val="none" w:sz="0" w:space="0" w:color="auto"/>
      <w:shd w:val="solid" w:color="FF3399" w:fill="auto"/>
      <w:lang w:val="en-GB"/>
    </w:rPr>
  </w:style>
  <w:style w:type="character" w:customStyle="1" w:styleId="ECCHLbrown">
    <w:name w:val="ECC HL brown"/>
    <w:basedOn w:val="DefaultParagraphFont"/>
    <w:uiPriority w:val="1"/>
    <w:qFormat/>
    <w:rsid w:val="00400A7A"/>
    <w:rPr>
      <w:rFonts w:ascii="Arial" w:hAnsi="Arial"/>
      <w:color w:val="D9D9D9" w:themeColor="background1" w:themeShade="D9"/>
      <w:sz w:val="20"/>
      <w:bdr w:val="none" w:sz="0" w:space="0" w:color="auto"/>
      <w:shd w:val="solid" w:color="B95807" w:fill="auto"/>
    </w:rPr>
  </w:style>
  <w:style w:type="character" w:styleId="Hyperlink">
    <w:name w:val="Hyperlink"/>
    <w:aliases w:val="ECC Hyperlink,CEO_Hyperlink,超级链接"/>
    <w:basedOn w:val="DefaultParagraphFont"/>
    <w:uiPriority w:val="99"/>
    <w:qFormat/>
    <w:rsid w:val="00DB17F9"/>
    <w:rPr>
      <w:color w:val="0000FF" w:themeColor="hyperlink"/>
      <w:u w:val="single"/>
    </w:rPr>
  </w:style>
  <w:style w:type="paragraph" w:customStyle="1" w:styleId="ECCHeadingnonumbering">
    <w:name w:val="ECC Heading no numbering"/>
    <w:next w:val="NormalWeb"/>
    <w:rsid w:val="0021167D"/>
    <w:pPr>
      <w:tabs>
        <w:tab w:val="left" w:pos="0"/>
        <w:tab w:val="center" w:pos="4820"/>
        <w:tab w:val="right" w:pos="9639"/>
      </w:tabs>
    </w:pPr>
    <w:rPr>
      <w:rFonts w:cs="Arial"/>
      <w:bCs/>
      <w:color w:val="D2232A"/>
      <w:kern w:val="32"/>
      <w:szCs w:val="32"/>
      <w:u w:val="single"/>
    </w:rPr>
  </w:style>
  <w:style w:type="character" w:customStyle="1" w:styleId="ECCParagraph">
    <w:name w:val="ECC Paragraph"/>
    <w:basedOn w:val="DefaultParagraphFont"/>
    <w:uiPriority w:val="1"/>
    <w:qFormat/>
    <w:rsid w:val="00BF7BF1"/>
    <w:rPr>
      <w:rFonts w:ascii="Arial" w:hAnsi="Arial"/>
      <w:noProof w:val="0"/>
      <w:sz w:val="20"/>
      <w:bdr w:val="none" w:sz="0" w:space="0" w:color="auto"/>
      <w:lang w:val="en-GB"/>
    </w:rPr>
  </w:style>
  <w:style w:type="character" w:customStyle="1" w:styleId="ECCHLunderlined">
    <w:name w:val="ECC HL underlined"/>
    <w:uiPriority w:val="1"/>
    <w:qFormat/>
    <w:rsid w:val="00C418C5"/>
    <w:rPr>
      <w:u w:val="single"/>
    </w:rPr>
  </w:style>
  <w:style w:type="table" w:styleId="ColourfulGrid">
    <w:name w:val="Colorful Grid"/>
    <w:basedOn w:val="TableNormal"/>
    <w:uiPriority w:val="73"/>
    <w:locked/>
    <w:rsid w:val="00F23D13"/>
    <w:pPr>
      <w:spacing w:before="0" w:after="0"/>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TableSimple1">
    <w:name w:val="Table Simple 1"/>
    <w:basedOn w:val="TableNormal"/>
    <w:uiPriority w:val="99"/>
    <w:semiHidden/>
    <w:unhideWhenUsed/>
    <w:locked/>
    <w:rsid w:val="00DB17F9"/>
    <w:pPr>
      <w:shd w:val="clear" w:color="FFFFFF" w:themeColor="background1" w:fill="auto"/>
      <w:spacing w:after="240"/>
      <w:textboxTightWrap w:val="lastLineOnly"/>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ColourfulGridAccent6">
    <w:name w:val="Colorful Grid Accent 6"/>
    <w:basedOn w:val="TableNormal"/>
    <w:uiPriority w:val="73"/>
    <w:locked/>
    <w:rsid w:val="00F23D13"/>
    <w:pPr>
      <w:spacing w:before="0" w:after="0"/>
    </w:pPr>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customStyle="1" w:styleId="ECCTable-whiteheader">
    <w:name w:val="ECC Table - white header"/>
    <w:basedOn w:val="ECCTable-clean"/>
    <w:uiPriority w:val="99"/>
    <w:locked/>
    <w:rsid w:val="00442828"/>
    <w:pPr>
      <w:jc w:val="left"/>
    </w:pPr>
    <w:tblPr>
      <w:tblBorders>
        <w:top w:val="single" w:sz="4" w:space="0" w:color="D22A23"/>
        <w:left w:val="single" w:sz="4" w:space="0" w:color="D22A23"/>
        <w:bottom w:val="single" w:sz="4" w:space="0" w:color="D22A23"/>
        <w:right w:val="single" w:sz="4" w:space="0" w:color="D22A23"/>
        <w:insideH w:val="single" w:sz="4" w:space="0" w:color="D22A23"/>
        <w:insideV w:val="single" w:sz="4" w:space="0" w:color="D22A23"/>
      </w:tblBorders>
    </w:tblPr>
    <w:tblStylePr w:type="firstRow">
      <w:pPr>
        <w:wordWrap/>
        <w:spacing w:beforeLines="0" w:before="120" w:beforeAutospacing="0" w:afterLines="0" w:after="120" w:afterAutospacing="0" w:line="240" w:lineRule="auto"/>
        <w:jc w:val="center"/>
      </w:pPr>
      <w:rPr>
        <w:rFonts w:ascii="Arial" w:hAnsi="Arial"/>
        <w:b/>
        <w:i w:val="0"/>
        <w:color w:val="D22A23"/>
        <w:sz w:val="20"/>
      </w:rPr>
      <w:tblPr/>
      <w:trPr>
        <w:tblHeader/>
      </w:trPr>
      <w:tcPr>
        <w:shd w:val="clear" w:color="auto" w:fill="FFFFFF" w:themeFill="background1"/>
      </w:tcPr>
    </w:tblStylePr>
    <w:tblStylePr w:type="lastRow">
      <w:rPr>
        <w:b w:val="0"/>
      </w:rPr>
    </w:tblStylePr>
  </w:style>
  <w:style w:type="table" w:customStyle="1" w:styleId="ECCTable-redheader">
    <w:name w:val="ECC Table - red header"/>
    <w:basedOn w:val="ECCTable-clean"/>
    <w:uiPriority w:val="99"/>
    <w:qFormat/>
    <w:rsid w:val="00442828"/>
    <w:tblPr>
      <w:tblBorders>
        <w:top w:val="single" w:sz="4" w:space="0" w:color="D22A23"/>
        <w:left w:val="single" w:sz="4" w:space="0" w:color="D22A23"/>
        <w:bottom w:val="single" w:sz="4" w:space="0" w:color="D22A23"/>
        <w:right w:val="single" w:sz="4" w:space="0" w:color="D22A23"/>
        <w:insideH w:val="single" w:sz="4" w:space="0" w:color="D22A23"/>
        <w:insideV w:val="single" w:sz="4" w:space="0" w:color="D22A23"/>
      </w:tblBorders>
    </w:tblPr>
    <w:tblStylePr w:type="firstRow">
      <w:pPr>
        <w:wordWrap/>
        <w:spacing w:beforeLines="0" w:before="120" w:beforeAutospacing="0" w:afterLines="0" w:after="120" w:afterAutospacing="0" w:line="240" w:lineRule="auto"/>
        <w:jc w:val="center"/>
      </w:pPr>
      <w:rPr>
        <w:b/>
        <w:i w:val="0"/>
        <w:color w:val="FFFFFF" w:themeColor="background1"/>
      </w:rPr>
      <w:tblPr/>
      <w:trPr>
        <w:tblHeader/>
      </w:trPr>
      <w:tcPr>
        <w:tcBorders>
          <w:top w:val="single" w:sz="4" w:space="0" w:color="D22A23"/>
          <w:left w:val="single" w:sz="4" w:space="0" w:color="D22A23"/>
          <w:bottom w:val="single" w:sz="4" w:space="0" w:color="D22A23"/>
          <w:right w:val="single" w:sz="4" w:space="0" w:color="D22A23"/>
          <w:insideH w:val="nil"/>
          <w:insideV w:val="single" w:sz="4" w:space="0" w:color="FFFFFF" w:themeColor="background1"/>
          <w:tl2br w:val="nil"/>
          <w:tr2bl w:val="nil"/>
        </w:tcBorders>
        <w:shd w:val="clear" w:color="auto" w:fill="D22A23"/>
      </w:tcPr>
    </w:tblStylePr>
  </w:style>
  <w:style w:type="table" w:customStyle="1" w:styleId="ECCTable-clean">
    <w:name w:val="ECC Table - clean"/>
    <w:uiPriority w:val="99"/>
    <w:rsid w:val="001555E1"/>
    <w:pPr>
      <w:spacing w:before="60"/>
    </w:pPr>
    <w:rPr>
      <w:rFonts w:eastAsia="Calibri"/>
      <w:lang w:val="de-DE" w:eastAsia="de-DE"/>
    </w:rPr>
    <w:tblPr>
      <w:tblStyleRowBandSize w:val="1"/>
      <w:jc w:val="center"/>
      <w:tblCellMar>
        <w:top w:w="57" w:type="dxa"/>
        <w:left w:w="108" w:type="dxa"/>
        <w:bottom w:w="0" w:type="dxa"/>
        <w:right w:w="108" w:type="dxa"/>
      </w:tblCellMar>
    </w:tblPr>
    <w:trPr>
      <w:jc w:val="center"/>
    </w:trPr>
    <w:tcPr>
      <w:vAlign w:val="center"/>
    </w:tcPr>
    <w:tblStylePr w:type="firstRow">
      <w:pPr>
        <w:wordWrap/>
        <w:spacing w:beforeLines="0" w:before="120" w:beforeAutospacing="0" w:afterLines="0" w:after="120" w:afterAutospacing="0" w:line="240" w:lineRule="auto"/>
        <w:jc w:val="left"/>
      </w:pPr>
      <w:rPr>
        <w:b/>
        <w:i w:val="0"/>
      </w:rPr>
      <w:tblPr/>
      <w:trPr>
        <w:tblHeader/>
      </w:trPr>
    </w:tblStylePr>
  </w:style>
  <w:style w:type="character" w:customStyle="1" w:styleId="ECCHLred">
    <w:name w:val="ECC HL red"/>
    <w:basedOn w:val="DefaultParagraphFont"/>
    <w:uiPriority w:val="1"/>
    <w:qFormat/>
    <w:rsid w:val="00D807AC"/>
    <w:rPr>
      <w:shd w:val="solid" w:color="D2232A" w:fill="auto"/>
    </w:rPr>
  </w:style>
  <w:style w:type="table" w:styleId="TableGrid">
    <w:name w:val="Table Grid"/>
    <w:basedOn w:val="TableNormal"/>
    <w:uiPriority w:val="59"/>
    <w:locked/>
    <w:rsid w:val="001B190A"/>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5">
    <w:name w:val="toc 5"/>
    <w:basedOn w:val="Normal"/>
    <w:next w:val="Normal"/>
    <w:autoRedefine/>
    <w:uiPriority w:val="39"/>
    <w:locked/>
    <w:rsid w:val="00B61952"/>
    <w:pPr>
      <w:spacing w:before="0" w:after="0"/>
      <w:ind w:left="600"/>
    </w:pPr>
    <w:rPr>
      <w:rFonts w:asciiTheme="minorHAnsi" w:hAnsiTheme="minorHAnsi"/>
      <w:szCs w:val="20"/>
    </w:rPr>
  </w:style>
  <w:style w:type="paragraph" w:styleId="TOC6">
    <w:name w:val="toc 6"/>
    <w:basedOn w:val="Normal"/>
    <w:next w:val="Normal"/>
    <w:autoRedefine/>
    <w:uiPriority w:val="39"/>
    <w:locked/>
    <w:rsid w:val="00B61952"/>
    <w:pPr>
      <w:spacing w:before="0" w:after="0"/>
      <w:ind w:left="800"/>
    </w:pPr>
    <w:rPr>
      <w:rFonts w:asciiTheme="minorHAnsi" w:hAnsiTheme="minorHAnsi"/>
      <w:szCs w:val="20"/>
    </w:rPr>
  </w:style>
  <w:style w:type="paragraph" w:styleId="TOC7">
    <w:name w:val="toc 7"/>
    <w:basedOn w:val="Normal"/>
    <w:next w:val="Normal"/>
    <w:autoRedefine/>
    <w:uiPriority w:val="39"/>
    <w:locked/>
    <w:rsid w:val="00B61952"/>
    <w:pPr>
      <w:spacing w:before="0" w:after="0"/>
      <w:ind w:left="1000"/>
    </w:pPr>
    <w:rPr>
      <w:rFonts w:asciiTheme="minorHAnsi" w:hAnsiTheme="minorHAnsi"/>
      <w:szCs w:val="20"/>
    </w:rPr>
  </w:style>
  <w:style w:type="paragraph" w:styleId="TOC8">
    <w:name w:val="toc 8"/>
    <w:basedOn w:val="Normal"/>
    <w:next w:val="Normal"/>
    <w:autoRedefine/>
    <w:uiPriority w:val="39"/>
    <w:locked/>
    <w:rsid w:val="00B61952"/>
    <w:pPr>
      <w:spacing w:before="0" w:after="0"/>
      <w:ind w:left="1200"/>
    </w:pPr>
    <w:rPr>
      <w:rFonts w:asciiTheme="minorHAnsi" w:hAnsiTheme="minorHAnsi"/>
      <w:szCs w:val="20"/>
    </w:rPr>
  </w:style>
  <w:style w:type="paragraph" w:styleId="TOC9">
    <w:name w:val="toc 9"/>
    <w:basedOn w:val="Normal"/>
    <w:next w:val="Normal"/>
    <w:autoRedefine/>
    <w:uiPriority w:val="39"/>
    <w:locked/>
    <w:rsid w:val="00B61952"/>
    <w:pPr>
      <w:spacing w:before="0" w:after="0"/>
      <w:ind w:left="1400"/>
    </w:pPr>
    <w:rPr>
      <w:rFonts w:asciiTheme="minorHAnsi" w:hAnsiTheme="minorHAnsi"/>
      <w:szCs w:val="20"/>
    </w:rPr>
  </w:style>
  <w:style w:type="paragraph" w:styleId="Footer">
    <w:name w:val="footer"/>
    <w:basedOn w:val="Normal"/>
    <w:link w:val="FooterChar"/>
    <w:uiPriority w:val="99"/>
    <w:semiHidden/>
    <w:locked/>
    <w:rsid w:val="000F0A57"/>
    <w:pPr>
      <w:tabs>
        <w:tab w:val="center" w:pos="4536"/>
        <w:tab w:val="right" w:pos="9072"/>
      </w:tabs>
      <w:spacing w:before="0" w:after="0"/>
    </w:pPr>
  </w:style>
  <w:style w:type="character" w:customStyle="1" w:styleId="FooterChar">
    <w:name w:val="Footer Char"/>
    <w:basedOn w:val="DefaultParagraphFont"/>
    <w:link w:val="Footer"/>
    <w:uiPriority w:val="99"/>
    <w:semiHidden/>
    <w:rsid w:val="009B022D"/>
    <w:rPr>
      <w:rFonts w:eastAsia="Calibri"/>
      <w:szCs w:val="22"/>
      <w:lang w:val="en-GB"/>
    </w:rPr>
  </w:style>
  <w:style w:type="character" w:styleId="Strong">
    <w:name w:val="Strong"/>
    <w:basedOn w:val="DefaultParagraphFont"/>
    <w:uiPriority w:val="22"/>
    <w:qFormat/>
    <w:locked/>
    <w:rsid w:val="005E71F3"/>
    <w:rPr>
      <w:b/>
      <w:bCs/>
    </w:rPr>
  </w:style>
  <w:style w:type="character" w:styleId="CommentReference">
    <w:name w:val="annotation reference"/>
    <w:basedOn w:val="DefaultParagraphFont"/>
    <w:uiPriority w:val="99"/>
    <w:semiHidden/>
    <w:unhideWhenUsed/>
    <w:locked/>
    <w:rsid w:val="00636F50"/>
    <w:rPr>
      <w:sz w:val="16"/>
      <w:szCs w:val="16"/>
    </w:rPr>
  </w:style>
  <w:style w:type="paragraph" w:customStyle="1" w:styleId="ECCHLboldanditalics">
    <w:name w:val="ECC HL bold and italics"/>
    <w:basedOn w:val="Normal"/>
    <w:qFormat/>
    <w:rsid w:val="005B7A1A"/>
    <w:rPr>
      <w:b/>
      <w:bCs/>
      <w:i/>
      <w:szCs w:val="30"/>
    </w:rPr>
  </w:style>
  <w:style w:type="character" w:customStyle="1" w:styleId="CaptionChar">
    <w:name w:val="Caption Char"/>
    <w:aliases w:val="ECC Figure Caption Char,ECC Caption Char,Ca Char,cap Char1,cap Char Char,Caption Char1 Char Char,cap Char Char1 Char,Caption Char Char1 Char Char,cap Char2 Char Char,RptCaption Char"/>
    <w:link w:val="Caption"/>
    <w:qFormat/>
    <w:rsid w:val="007733E3"/>
    <w:rPr>
      <w:b/>
      <w:bCs/>
      <w:color w:val="D2232A"/>
    </w:rPr>
  </w:style>
  <w:style w:type="paragraph" w:styleId="NormalWeb">
    <w:name w:val="Normal (Web)"/>
    <w:basedOn w:val="Normal"/>
    <w:uiPriority w:val="99"/>
    <w:semiHidden/>
    <w:unhideWhenUsed/>
    <w:locked/>
    <w:rsid w:val="00485C17"/>
    <w:rPr>
      <w:rFonts w:ascii="Times New Roman" w:hAnsi="Times New Roman"/>
      <w:sz w:val="24"/>
      <w:szCs w:val="24"/>
    </w:rPr>
  </w:style>
  <w:style w:type="character" w:customStyle="1" w:styleId="UnresolvedMention1">
    <w:name w:val="Unresolved Mention1"/>
    <w:basedOn w:val="DefaultParagraphFont"/>
    <w:uiPriority w:val="99"/>
    <w:unhideWhenUsed/>
    <w:rsid w:val="00E73C15"/>
    <w:rPr>
      <w:color w:val="605E5C"/>
      <w:shd w:val="clear" w:color="auto" w:fill="E1DFDD"/>
    </w:rPr>
  </w:style>
  <w:style w:type="numbering" w:customStyle="1" w:styleId="ECCNumbers-Bullets">
    <w:name w:val="ECC Numbers-Bullets"/>
    <w:uiPriority w:val="99"/>
    <w:rsid w:val="0019002A"/>
    <w:pPr>
      <w:numPr>
        <w:numId w:val="8"/>
      </w:numPr>
    </w:pPr>
  </w:style>
  <w:style w:type="paragraph" w:styleId="CommentSubject">
    <w:name w:val="annotation subject"/>
    <w:basedOn w:val="Normal"/>
    <w:next w:val="Normal"/>
    <w:link w:val="CommentSubjectChar"/>
    <w:uiPriority w:val="99"/>
    <w:semiHidden/>
    <w:unhideWhenUsed/>
    <w:locked/>
    <w:rsid w:val="00733F58"/>
    <w:rPr>
      <w:b/>
      <w:bCs/>
      <w:szCs w:val="20"/>
    </w:rPr>
  </w:style>
  <w:style w:type="character" w:customStyle="1" w:styleId="CommentSubjectChar">
    <w:name w:val="Comment Subject Char"/>
    <w:basedOn w:val="DefaultParagraphFont"/>
    <w:link w:val="CommentSubject"/>
    <w:uiPriority w:val="99"/>
    <w:semiHidden/>
    <w:rsid w:val="00733F58"/>
    <w:rPr>
      <w:rFonts w:eastAsia="Calibri"/>
      <w:b/>
      <w:bCs/>
      <w:lang w:val="en-GB"/>
    </w:rPr>
  </w:style>
  <w:style w:type="character" w:styleId="PlaceholderText">
    <w:name w:val="Placeholder Text"/>
    <w:basedOn w:val="DefaultParagraphFont"/>
    <w:uiPriority w:val="99"/>
    <w:semiHidden/>
    <w:locked/>
    <w:rsid w:val="009C061B"/>
    <w:rPr>
      <w:color w:val="808080"/>
    </w:rPr>
  </w:style>
  <w:style w:type="character" w:styleId="FollowedHyperlink">
    <w:name w:val="FollowedHyperlink"/>
    <w:basedOn w:val="DefaultParagraphFont"/>
    <w:uiPriority w:val="99"/>
    <w:semiHidden/>
    <w:unhideWhenUsed/>
    <w:locked/>
    <w:rsid w:val="003940A5"/>
    <w:rPr>
      <w:color w:val="800080" w:themeColor="followedHyperlink"/>
      <w:u w:val="single"/>
    </w:rPr>
  </w:style>
  <w:style w:type="paragraph" w:styleId="Revision">
    <w:name w:val="Revision"/>
    <w:hidden/>
    <w:uiPriority w:val="99"/>
    <w:semiHidden/>
    <w:rsid w:val="00316EED"/>
    <w:pPr>
      <w:spacing w:before="0" w:after="0"/>
      <w:jc w:val="left"/>
    </w:pPr>
    <w:rPr>
      <w:rFonts w:eastAsia="Calibri"/>
      <w:szCs w:val="22"/>
      <w:lang w:val="en-GB"/>
    </w:rPr>
  </w:style>
  <w:style w:type="paragraph" w:styleId="Subtitle">
    <w:name w:val="Subtitle"/>
    <w:basedOn w:val="Normal"/>
    <w:next w:val="Normal"/>
    <w:link w:val="SubtitleChar"/>
    <w:uiPriority w:val="11"/>
    <w:qFormat/>
    <w:locked/>
    <w:rsid w:val="00950638"/>
    <w:pPr>
      <w:numPr>
        <w:ilvl w:val="1"/>
      </w:numPr>
      <w:spacing w:after="160"/>
    </w:pPr>
    <w:rPr>
      <w:rFonts w:asciiTheme="minorHAnsi" w:eastAsiaTheme="minorEastAsia" w:hAnsiTheme="minorHAnsi" w:cstheme="minorBidi"/>
      <w:color w:val="5A5A5A" w:themeColor="text1" w:themeTint="A5"/>
      <w:spacing w:val="15"/>
      <w:sz w:val="22"/>
    </w:rPr>
  </w:style>
  <w:style w:type="character" w:customStyle="1" w:styleId="SubtitleChar">
    <w:name w:val="Subtitle Char"/>
    <w:basedOn w:val="DefaultParagraphFont"/>
    <w:link w:val="Subtitle"/>
    <w:uiPriority w:val="11"/>
    <w:rsid w:val="00950638"/>
    <w:rPr>
      <w:rFonts w:asciiTheme="minorHAnsi" w:eastAsiaTheme="minorEastAsia" w:hAnsiTheme="minorHAnsi" w:cstheme="minorBidi"/>
      <w:color w:val="5A5A5A" w:themeColor="text1" w:themeTint="A5"/>
      <w:spacing w:val="15"/>
      <w:sz w:val="22"/>
      <w:szCs w:val="22"/>
      <w:lang w:val="en-GB"/>
    </w:rPr>
  </w:style>
  <w:style w:type="paragraph" w:styleId="CommentText">
    <w:name w:val="annotation text"/>
    <w:basedOn w:val="Normal"/>
    <w:link w:val="CommentTextChar"/>
    <w:uiPriority w:val="99"/>
    <w:unhideWhenUsed/>
    <w:locked/>
    <w:rPr>
      <w:szCs w:val="20"/>
    </w:rPr>
  </w:style>
  <w:style w:type="character" w:customStyle="1" w:styleId="CommentTextChar">
    <w:name w:val="Comment Text Char"/>
    <w:basedOn w:val="DefaultParagraphFont"/>
    <w:link w:val="CommentText"/>
    <w:uiPriority w:val="99"/>
    <w:rPr>
      <w:rFonts w:eastAsia="Calibri"/>
      <w:lang w:val="en-GB"/>
    </w:rPr>
  </w:style>
  <w:style w:type="paragraph" w:customStyle="1" w:styleId="ECCNumberedlist0">
    <w:name w:val="ECC Numbered list"/>
    <w:aliases w:val="level 2"/>
    <w:basedOn w:val="ECCAnnexheading3"/>
    <w:qFormat/>
    <w:rsid w:val="007D23B9"/>
    <w:rPr>
      <w:lang w:val="en-GB"/>
    </w:rPr>
  </w:style>
  <w:style w:type="paragraph" w:customStyle="1" w:styleId="ECCNumberedListlevel2">
    <w:name w:val="ECC Numbered List level 2"/>
    <w:basedOn w:val="ECCNumberedList"/>
    <w:qFormat/>
    <w:rsid w:val="00AB3E4A"/>
    <w:pPr>
      <w:numPr>
        <w:ilvl w:val="1"/>
        <w:numId w:val="9"/>
      </w:numPr>
    </w:pPr>
  </w:style>
  <w:style w:type="numbering" w:customStyle="1" w:styleId="ECCLetteredListlevel2">
    <w:name w:val="ECC Lettered List level 2"/>
    <w:basedOn w:val="NoList"/>
    <w:uiPriority w:val="99"/>
    <w:rsid w:val="00394ABB"/>
    <w:pPr>
      <w:numPr>
        <w:numId w:val="10"/>
      </w:numPr>
    </w:pPr>
  </w:style>
  <w:style w:type="paragraph" w:customStyle="1" w:styleId="ECCLetteredListLevel20">
    <w:name w:val="ECC Lettered List Level 2"/>
    <w:basedOn w:val="ECCLetteredList"/>
    <w:qFormat/>
    <w:rsid w:val="00466A12"/>
    <w:pPr>
      <w:numPr>
        <w:ilvl w:val="1"/>
        <w:numId w:val="11"/>
      </w:numPr>
    </w:pPr>
  </w:style>
  <w:style w:type="paragraph" w:styleId="BodyText">
    <w:name w:val="Body Text"/>
    <w:basedOn w:val="Normal"/>
    <w:link w:val="BodyTextChar"/>
    <w:uiPriority w:val="99"/>
    <w:semiHidden/>
    <w:unhideWhenUsed/>
    <w:locked/>
    <w:rsid w:val="00F252B4"/>
    <w:pPr>
      <w:spacing w:after="120"/>
    </w:pPr>
  </w:style>
  <w:style w:type="character" w:customStyle="1" w:styleId="BodyTextChar">
    <w:name w:val="Body Text Char"/>
    <w:basedOn w:val="DefaultParagraphFont"/>
    <w:link w:val="BodyText"/>
    <w:uiPriority w:val="99"/>
    <w:semiHidden/>
    <w:rsid w:val="00F252B4"/>
    <w:rPr>
      <w:rFonts w:eastAsia="Calibri"/>
      <w:szCs w:val="22"/>
      <w:lang w:val="en-GB"/>
    </w:rPr>
  </w:style>
  <w:style w:type="paragraph" w:styleId="Date">
    <w:name w:val="Date"/>
    <w:basedOn w:val="Normal"/>
    <w:next w:val="Normal"/>
    <w:link w:val="DateChar"/>
    <w:uiPriority w:val="99"/>
    <w:semiHidden/>
    <w:unhideWhenUsed/>
    <w:locked/>
    <w:rsid w:val="00F252B4"/>
  </w:style>
  <w:style w:type="character" w:customStyle="1" w:styleId="DateChar">
    <w:name w:val="Date Char"/>
    <w:basedOn w:val="DefaultParagraphFont"/>
    <w:link w:val="Date"/>
    <w:uiPriority w:val="99"/>
    <w:semiHidden/>
    <w:rsid w:val="00F252B4"/>
    <w:rPr>
      <w:rFonts w:eastAsia="Calibri"/>
      <w:szCs w:val="22"/>
      <w:lang w:val="en-GB"/>
    </w:rPr>
  </w:style>
  <w:style w:type="character" w:styleId="PageNumber">
    <w:name w:val="page number"/>
    <w:basedOn w:val="DefaultParagraphFont"/>
    <w:uiPriority w:val="99"/>
    <w:semiHidden/>
    <w:unhideWhenUsed/>
    <w:locked/>
    <w:rsid w:val="00F252B4"/>
  </w:style>
  <w:style w:type="paragraph" w:styleId="BodyText2">
    <w:name w:val="Body Text 2"/>
    <w:basedOn w:val="Normal"/>
    <w:link w:val="BodyText2Char"/>
    <w:uiPriority w:val="99"/>
    <w:semiHidden/>
    <w:unhideWhenUsed/>
    <w:locked/>
    <w:rsid w:val="00F252B4"/>
    <w:pPr>
      <w:spacing w:after="120" w:line="480" w:lineRule="auto"/>
    </w:pPr>
  </w:style>
  <w:style w:type="character" w:customStyle="1" w:styleId="BodyText2Char">
    <w:name w:val="Body Text 2 Char"/>
    <w:basedOn w:val="DefaultParagraphFont"/>
    <w:link w:val="BodyText2"/>
    <w:uiPriority w:val="99"/>
    <w:semiHidden/>
    <w:rsid w:val="00F252B4"/>
    <w:rPr>
      <w:rFonts w:eastAsia="Calibri"/>
      <w:szCs w:val="22"/>
      <w:lang w:val="en-GB"/>
    </w:rPr>
  </w:style>
  <w:style w:type="paragraph" w:styleId="EndnoteText">
    <w:name w:val="endnote text"/>
    <w:basedOn w:val="Normal"/>
    <w:link w:val="EndnoteTextChar"/>
    <w:uiPriority w:val="99"/>
    <w:semiHidden/>
    <w:unhideWhenUsed/>
    <w:locked/>
    <w:rsid w:val="00F252B4"/>
    <w:pPr>
      <w:spacing w:before="0" w:after="0"/>
    </w:pPr>
    <w:rPr>
      <w:szCs w:val="20"/>
    </w:rPr>
  </w:style>
  <w:style w:type="character" w:customStyle="1" w:styleId="EndnoteTextChar">
    <w:name w:val="Endnote Text Char"/>
    <w:basedOn w:val="DefaultParagraphFont"/>
    <w:link w:val="EndnoteText"/>
    <w:uiPriority w:val="99"/>
    <w:semiHidden/>
    <w:rsid w:val="00F252B4"/>
    <w:rPr>
      <w:rFonts w:eastAsia="Calibri"/>
      <w:lang w:val="en-GB"/>
    </w:rPr>
  </w:style>
  <w:style w:type="character" w:styleId="EndnoteReference">
    <w:name w:val="endnote reference"/>
    <w:basedOn w:val="DefaultParagraphFont"/>
    <w:uiPriority w:val="99"/>
    <w:semiHidden/>
    <w:unhideWhenUsed/>
    <w:locked/>
    <w:rsid w:val="00F252B4"/>
    <w:rPr>
      <w:vertAlign w:val="superscript"/>
    </w:rPr>
  </w:style>
  <w:style w:type="paragraph" w:styleId="NormalIndent">
    <w:name w:val="Normal Indent"/>
    <w:basedOn w:val="Normal"/>
    <w:uiPriority w:val="99"/>
    <w:semiHidden/>
    <w:unhideWhenUsed/>
    <w:locked/>
    <w:rsid w:val="00F252B4"/>
    <w:pPr>
      <w:ind w:left="720"/>
    </w:pPr>
  </w:style>
  <w:style w:type="character" w:customStyle="1" w:styleId="UnresolvedMention2">
    <w:name w:val="Unresolved Mention2"/>
    <w:basedOn w:val="DefaultParagraphFont"/>
    <w:uiPriority w:val="99"/>
    <w:semiHidden/>
    <w:unhideWhenUsed/>
    <w:rsid w:val="00C55AB5"/>
    <w:rPr>
      <w:color w:val="605E5C"/>
      <w:shd w:val="clear" w:color="auto" w:fill="E1DFDD"/>
    </w:rPr>
  </w:style>
  <w:style w:type="character" w:customStyle="1" w:styleId="UnresolvedMention3">
    <w:name w:val="Unresolved Mention3"/>
    <w:basedOn w:val="DefaultParagraphFont"/>
    <w:uiPriority w:val="99"/>
    <w:semiHidden/>
    <w:unhideWhenUsed/>
    <w:rsid w:val="00287AE9"/>
    <w:rPr>
      <w:color w:val="605E5C"/>
      <w:shd w:val="clear" w:color="auto" w:fill="E1DFDD"/>
    </w:rPr>
  </w:style>
  <w:style w:type="character" w:customStyle="1" w:styleId="UnresolvedMention4">
    <w:name w:val="Unresolved Mention4"/>
    <w:basedOn w:val="DefaultParagraphFont"/>
    <w:uiPriority w:val="99"/>
    <w:semiHidden/>
    <w:unhideWhenUsed/>
    <w:rsid w:val="00682A64"/>
    <w:rPr>
      <w:color w:val="605E5C"/>
      <w:shd w:val="clear" w:color="auto" w:fill="E1DFDD"/>
    </w:rPr>
  </w:style>
  <w:style w:type="character" w:customStyle="1" w:styleId="UnresolvedMention5">
    <w:name w:val="Unresolved Mention5"/>
    <w:basedOn w:val="DefaultParagraphFont"/>
    <w:uiPriority w:val="99"/>
    <w:semiHidden/>
    <w:unhideWhenUsed/>
    <w:rsid w:val="00E92050"/>
    <w:rPr>
      <w:color w:val="605E5C"/>
      <w:shd w:val="clear" w:color="auto" w:fill="E1DFDD"/>
    </w:rPr>
  </w:style>
  <w:style w:type="character" w:customStyle="1" w:styleId="UnresolvedMention6">
    <w:name w:val="Unresolved Mention6"/>
    <w:basedOn w:val="DefaultParagraphFont"/>
    <w:uiPriority w:val="99"/>
    <w:semiHidden/>
    <w:unhideWhenUsed/>
    <w:rsid w:val="00FF6B02"/>
    <w:rPr>
      <w:color w:val="605E5C"/>
      <w:shd w:val="clear" w:color="auto" w:fill="E1DFDD"/>
    </w:rPr>
  </w:style>
  <w:style w:type="paragraph" w:customStyle="1" w:styleId="pf0">
    <w:name w:val="pf0"/>
    <w:basedOn w:val="Normal"/>
    <w:rsid w:val="00F75E41"/>
    <w:pPr>
      <w:spacing w:before="100" w:beforeAutospacing="1" w:after="100" w:afterAutospacing="1"/>
      <w:jc w:val="left"/>
    </w:pPr>
    <w:rPr>
      <w:rFonts w:ascii="Times New Roman" w:eastAsia="Times New Roman" w:hAnsi="Times New Roman"/>
      <w:sz w:val="24"/>
      <w:szCs w:val="24"/>
      <w:lang w:eastAsia="en-GB"/>
    </w:rPr>
  </w:style>
  <w:style w:type="character" w:customStyle="1" w:styleId="cf01">
    <w:name w:val="cf01"/>
    <w:basedOn w:val="DefaultParagraphFont"/>
    <w:rsid w:val="00F75E41"/>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465739">
      <w:bodyDiv w:val="1"/>
      <w:marLeft w:val="0"/>
      <w:marRight w:val="0"/>
      <w:marTop w:val="0"/>
      <w:marBottom w:val="0"/>
      <w:divBdr>
        <w:top w:val="none" w:sz="0" w:space="0" w:color="auto"/>
        <w:left w:val="none" w:sz="0" w:space="0" w:color="auto"/>
        <w:bottom w:val="none" w:sz="0" w:space="0" w:color="auto"/>
        <w:right w:val="none" w:sz="0" w:space="0" w:color="auto"/>
      </w:divBdr>
    </w:div>
    <w:div w:id="74935746">
      <w:bodyDiv w:val="1"/>
      <w:marLeft w:val="0"/>
      <w:marRight w:val="0"/>
      <w:marTop w:val="0"/>
      <w:marBottom w:val="0"/>
      <w:divBdr>
        <w:top w:val="none" w:sz="0" w:space="0" w:color="auto"/>
        <w:left w:val="none" w:sz="0" w:space="0" w:color="auto"/>
        <w:bottom w:val="none" w:sz="0" w:space="0" w:color="auto"/>
        <w:right w:val="none" w:sz="0" w:space="0" w:color="auto"/>
      </w:divBdr>
    </w:div>
    <w:div w:id="115150103">
      <w:bodyDiv w:val="1"/>
      <w:marLeft w:val="0"/>
      <w:marRight w:val="0"/>
      <w:marTop w:val="0"/>
      <w:marBottom w:val="0"/>
      <w:divBdr>
        <w:top w:val="none" w:sz="0" w:space="0" w:color="auto"/>
        <w:left w:val="none" w:sz="0" w:space="0" w:color="auto"/>
        <w:bottom w:val="none" w:sz="0" w:space="0" w:color="auto"/>
        <w:right w:val="none" w:sz="0" w:space="0" w:color="auto"/>
      </w:divBdr>
    </w:div>
    <w:div w:id="160435469">
      <w:bodyDiv w:val="1"/>
      <w:marLeft w:val="0"/>
      <w:marRight w:val="0"/>
      <w:marTop w:val="0"/>
      <w:marBottom w:val="0"/>
      <w:divBdr>
        <w:top w:val="none" w:sz="0" w:space="0" w:color="auto"/>
        <w:left w:val="none" w:sz="0" w:space="0" w:color="auto"/>
        <w:bottom w:val="none" w:sz="0" w:space="0" w:color="auto"/>
        <w:right w:val="none" w:sz="0" w:space="0" w:color="auto"/>
      </w:divBdr>
    </w:div>
    <w:div w:id="257519356">
      <w:bodyDiv w:val="1"/>
      <w:marLeft w:val="0"/>
      <w:marRight w:val="0"/>
      <w:marTop w:val="0"/>
      <w:marBottom w:val="0"/>
      <w:divBdr>
        <w:top w:val="none" w:sz="0" w:space="0" w:color="auto"/>
        <w:left w:val="none" w:sz="0" w:space="0" w:color="auto"/>
        <w:bottom w:val="none" w:sz="0" w:space="0" w:color="auto"/>
        <w:right w:val="none" w:sz="0" w:space="0" w:color="auto"/>
      </w:divBdr>
    </w:div>
    <w:div w:id="356202883">
      <w:bodyDiv w:val="1"/>
      <w:marLeft w:val="0"/>
      <w:marRight w:val="0"/>
      <w:marTop w:val="0"/>
      <w:marBottom w:val="0"/>
      <w:divBdr>
        <w:top w:val="none" w:sz="0" w:space="0" w:color="auto"/>
        <w:left w:val="none" w:sz="0" w:space="0" w:color="auto"/>
        <w:bottom w:val="none" w:sz="0" w:space="0" w:color="auto"/>
        <w:right w:val="none" w:sz="0" w:space="0" w:color="auto"/>
      </w:divBdr>
    </w:div>
    <w:div w:id="359211987">
      <w:bodyDiv w:val="1"/>
      <w:marLeft w:val="0"/>
      <w:marRight w:val="0"/>
      <w:marTop w:val="0"/>
      <w:marBottom w:val="0"/>
      <w:divBdr>
        <w:top w:val="none" w:sz="0" w:space="0" w:color="auto"/>
        <w:left w:val="none" w:sz="0" w:space="0" w:color="auto"/>
        <w:bottom w:val="none" w:sz="0" w:space="0" w:color="auto"/>
        <w:right w:val="none" w:sz="0" w:space="0" w:color="auto"/>
      </w:divBdr>
    </w:div>
    <w:div w:id="552883794">
      <w:bodyDiv w:val="1"/>
      <w:marLeft w:val="0"/>
      <w:marRight w:val="0"/>
      <w:marTop w:val="0"/>
      <w:marBottom w:val="0"/>
      <w:divBdr>
        <w:top w:val="none" w:sz="0" w:space="0" w:color="auto"/>
        <w:left w:val="none" w:sz="0" w:space="0" w:color="auto"/>
        <w:bottom w:val="none" w:sz="0" w:space="0" w:color="auto"/>
        <w:right w:val="none" w:sz="0" w:space="0" w:color="auto"/>
      </w:divBdr>
    </w:div>
    <w:div w:id="973021630">
      <w:bodyDiv w:val="1"/>
      <w:marLeft w:val="0"/>
      <w:marRight w:val="0"/>
      <w:marTop w:val="0"/>
      <w:marBottom w:val="0"/>
      <w:divBdr>
        <w:top w:val="none" w:sz="0" w:space="0" w:color="auto"/>
        <w:left w:val="none" w:sz="0" w:space="0" w:color="auto"/>
        <w:bottom w:val="none" w:sz="0" w:space="0" w:color="auto"/>
        <w:right w:val="none" w:sz="0" w:space="0" w:color="auto"/>
      </w:divBdr>
    </w:div>
    <w:div w:id="1098138044">
      <w:bodyDiv w:val="1"/>
      <w:marLeft w:val="0"/>
      <w:marRight w:val="0"/>
      <w:marTop w:val="0"/>
      <w:marBottom w:val="0"/>
      <w:divBdr>
        <w:top w:val="none" w:sz="0" w:space="0" w:color="auto"/>
        <w:left w:val="none" w:sz="0" w:space="0" w:color="auto"/>
        <w:bottom w:val="none" w:sz="0" w:space="0" w:color="auto"/>
        <w:right w:val="none" w:sz="0" w:space="0" w:color="auto"/>
      </w:divBdr>
    </w:div>
    <w:div w:id="1116019145">
      <w:bodyDiv w:val="1"/>
      <w:marLeft w:val="0"/>
      <w:marRight w:val="0"/>
      <w:marTop w:val="0"/>
      <w:marBottom w:val="0"/>
      <w:divBdr>
        <w:top w:val="none" w:sz="0" w:space="0" w:color="auto"/>
        <w:left w:val="none" w:sz="0" w:space="0" w:color="auto"/>
        <w:bottom w:val="none" w:sz="0" w:space="0" w:color="auto"/>
        <w:right w:val="none" w:sz="0" w:space="0" w:color="auto"/>
      </w:divBdr>
    </w:div>
    <w:div w:id="1156841697">
      <w:bodyDiv w:val="1"/>
      <w:marLeft w:val="0"/>
      <w:marRight w:val="0"/>
      <w:marTop w:val="0"/>
      <w:marBottom w:val="0"/>
      <w:divBdr>
        <w:top w:val="none" w:sz="0" w:space="0" w:color="auto"/>
        <w:left w:val="none" w:sz="0" w:space="0" w:color="auto"/>
        <w:bottom w:val="none" w:sz="0" w:space="0" w:color="auto"/>
        <w:right w:val="none" w:sz="0" w:space="0" w:color="auto"/>
      </w:divBdr>
    </w:div>
    <w:div w:id="1200631867">
      <w:bodyDiv w:val="1"/>
      <w:marLeft w:val="0"/>
      <w:marRight w:val="0"/>
      <w:marTop w:val="0"/>
      <w:marBottom w:val="0"/>
      <w:divBdr>
        <w:top w:val="none" w:sz="0" w:space="0" w:color="auto"/>
        <w:left w:val="none" w:sz="0" w:space="0" w:color="auto"/>
        <w:bottom w:val="none" w:sz="0" w:space="0" w:color="auto"/>
        <w:right w:val="none" w:sz="0" w:space="0" w:color="auto"/>
      </w:divBdr>
    </w:div>
    <w:div w:id="1260797229">
      <w:bodyDiv w:val="1"/>
      <w:marLeft w:val="0"/>
      <w:marRight w:val="0"/>
      <w:marTop w:val="0"/>
      <w:marBottom w:val="0"/>
      <w:divBdr>
        <w:top w:val="none" w:sz="0" w:space="0" w:color="auto"/>
        <w:left w:val="none" w:sz="0" w:space="0" w:color="auto"/>
        <w:bottom w:val="none" w:sz="0" w:space="0" w:color="auto"/>
        <w:right w:val="none" w:sz="0" w:space="0" w:color="auto"/>
      </w:divBdr>
    </w:div>
    <w:div w:id="1460613382">
      <w:bodyDiv w:val="1"/>
      <w:marLeft w:val="0"/>
      <w:marRight w:val="0"/>
      <w:marTop w:val="0"/>
      <w:marBottom w:val="0"/>
      <w:divBdr>
        <w:top w:val="none" w:sz="0" w:space="0" w:color="auto"/>
        <w:left w:val="none" w:sz="0" w:space="0" w:color="auto"/>
        <w:bottom w:val="none" w:sz="0" w:space="0" w:color="auto"/>
        <w:right w:val="none" w:sz="0" w:space="0" w:color="auto"/>
      </w:divBdr>
    </w:div>
    <w:div w:id="1689017520">
      <w:bodyDiv w:val="1"/>
      <w:marLeft w:val="0"/>
      <w:marRight w:val="0"/>
      <w:marTop w:val="0"/>
      <w:marBottom w:val="0"/>
      <w:divBdr>
        <w:top w:val="none" w:sz="0" w:space="0" w:color="auto"/>
        <w:left w:val="none" w:sz="0" w:space="0" w:color="auto"/>
        <w:bottom w:val="none" w:sz="0" w:space="0" w:color="auto"/>
        <w:right w:val="none" w:sz="0" w:space="0" w:color="auto"/>
      </w:divBdr>
    </w:div>
    <w:div w:id="1722943473">
      <w:bodyDiv w:val="1"/>
      <w:marLeft w:val="0"/>
      <w:marRight w:val="0"/>
      <w:marTop w:val="0"/>
      <w:marBottom w:val="0"/>
      <w:divBdr>
        <w:top w:val="none" w:sz="0" w:space="0" w:color="auto"/>
        <w:left w:val="none" w:sz="0" w:space="0" w:color="auto"/>
        <w:bottom w:val="none" w:sz="0" w:space="0" w:color="auto"/>
        <w:right w:val="none" w:sz="0" w:space="0" w:color="auto"/>
      </w:divBdr>
    </w:div>
    <w:div w:id="1782648771">
      <w:bodyDiv w:val="1"/>
      <w:marLeft w:val="0"/>
      <w:marRight w:val="0"/>
      <w:marTop w:val="0"/>
      <w:marBottom w:val="0"/>
      <w:divBdr>
        <w:top w:val="none" w:sz="0" w:space="0" w:color="auto"/>
        <w:left w:val="none" w:sz="0" w:space="0" w:color="auto"/>
        <w:bottom w:val="none" w:sz="0" w:space="0" w:color="auto"/>
        <w:right w:val="none" w:sz="0" w:space="0" w:color="auto"/>
      </w:divBdr>
    </w:div>
    <w:div w:id="1894585595">
      <w:bodyDiv w:val="1"/>
      <w:marLeft w:val="0"/>
      <w:marRight w:val="0"/>
      <w:marTop w:val="0"/>
      <w:marBottom w:val="0"/>
      <w:divBdr>
        <w:top w:val="none" w:sz="0" w:space="0" w:color="auto"/>
        <w:left w:val="none" w:sz="0" w:space="0" w:color="auto"/>
        <w:bottom w:val="none" w:sz="0" w:space="0" w:color="auto"/>
        <w:right w:val="none" w:sz="0" w:space="0" w:color="auto"/>
      </w:divBdr>
    </w:div>
    <w:div w:id="192722505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8.png"/><Relationship Id="rId21" Type="http://schemas.openxmlformats.org/officeDocument/2006/relationships/hyperlink" Target="https://docdb.cept.org/document/28615" TargetMode="External"/><Relationship Id="rId42" Type="http://schemas.openxmlformats.org/officeDocument/2006/relationships/hyperlink" Target="https://docdb.cept.org/document/28615" TargetMode="External"/><Relationship Id="rId47" Type="http://schemas.openxmlformats.org/officeDocument/2006/relationships/image" Target="media/image16.emf"/><Relationship Id="rId63" Type="http://schemas.openxmlformats.org/officeDocument/2006/relationships/image" Target="media/image25.png"/><Relationship Id="rId68" Type="http://schemas.openxmlformats.org/officeDocument/2006/relationships/image" Target="media/image30.png"/><Relationship Id="rId16" Type="http://schemas.openxmlformats.org/officeDocument/2006/relationships/hyperlink" Target="https://www.itu.int/dms_pubrec/itu-r/rec/m/R-REC-M.2101-0-201702-I!!PDF-E.pdf" TargetMode="External"/><Relationship Id="rId11" Type="http://schemas.openxmlformats.org/officeDocument/2006/relationships/footnotes" Target="footnotes.xml"/><Relationship Id="rId32" Type="http://schemas.openxmlformats.org/officeDocument/2006/relationships/hyperlink" Target="https://docdb.cept.org/document/28615" TargetMode="External"/><Relationship Id="rId37" Type="http://schemas.openxmlformats.org/officeDocument/2006/relationships/hyperlink" Target="https://docdb.cept.org/document/28615" TargetMode="External"/><Relationship Id="rId53" Type="http://schemas.openxmlformats.org/officeDocument/2006/relationships/hyperlink" Target="https://docdb.cept.org/document/28615" TargetMode="External"/><Relationship Id="rId58" Type="http://schemas.openxmlformats.org/officeDocument/2006/relationships/image" Target="media/image20.png"/><Relationship Id="rId74" Type="http://schemas.openxmlformats.org/officeDocument/2006/relationships/header" Target="header1.xml"/><Relationship Id="rId79" Type="http://schemas.openxmlformats.org/officeDocument/2006/relationships/footer" Target="footer3.xml"/><Relationship Id="rId5" Type="http://schemas.openxmlformats.org/officeDocument/2006/relationships/customXml" Target="../customXml/item5.xml"/><Relationship Id="rId61" Type="http://schemas.openxmlformats.org/officeDocument/2006/relationships/image" Target="media/image23.png"/><Relationship Id="rId19" Type="http://schemas.openxmlformats.org/officeDocument/2006/relationships/image" Target="media/image2.emf"/><Relationship Id="rId14" Type="http://schemas.openxmlformats.org/officeDocument/2006/relationships/hyperlink" Target="https://efis.cept.org/" TargetMode="External"/><Relationship Id="rId22" Type="http://schemas.openxmlformats.org/officeDocument/2006/relationships/image" Target="media/image4.png"/><Relationship Id="rId27" Type="http://schemas.openxmlformats.org/officeDocument/2006/relationships/image" Target="media/image9.png"/><Relationship Id="rId30" Type="http://schemas.openxmlformats.org/officeDocument/2006/relationships/hyperlink" Target="https://docdb.cept.org/document/28615" TargetMode="External"/><Relationship Id="rId35" Type="http://schemas.openxmlformats.org/officeDocument/2006/relationships/hyperlink" Target="https://docdb.cept.org/document/28615" TargetMode="External"/><Relationship Id="rId43" Type="http://schemas.openxmlformats.org/officeDocument/2006/relationships/hyperlink" Target="https://docdb.cept.org/document/28615" TargetMode="External"/><Relationship Id="rId48" Type="http://schemas.openxmlformats.org/officeDocument/2006/relationships/image" Target="media/image17.emf"/><Relationship Id="rId56" Type="http://schemas.openxmlformats.org/officeDocument/2006/relationships/hyperlink" Target="https://docdb.cept.org/document/28615" TargetMode="External"/><Relationship Id="rId64" Type="http://schemas.openxmlformats.org/officeDocument/2006/relationships/image" Target="media/image26.png"/><Relationship Id="rId69" Type="http://schemas.openxmlformats.org/officeDocument/2006/relationships/image" Target="media/image31.png"/><Relationship Id="rId77" Type="http://schemas.openxmlformats.org/officeDocument/2006/relationships/footer" Target="footer2.xml"/><Relationship Id="rId8" Type="http://schemas.openxmlformats.org/officeDocument/2006/relationships/styles" Target="styles.xml"/><Relationship Id="rId51" Type="http://schemas.openxmlformats.org/officeDocument/2006/relationships/hyperlink" Target="https://docdb.cept.org/document/28615" TargetMode="External"/><Relationship Id="rId72" Type="http://schemas.openxmlformats.org/officeDocument/2006/relationships/hyperlink" Target="https://www.itu.int/rec/R-REC-P.2109/recommendation.asp?lang=en&amp;parent=R-REC-P.2109-2-202308-I" TargetMode="External"/><Relationship Id="rId80"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www.itu.int/dms_pubrec/itu-r/rec/m/R-REC-M.2101-0-201702-I!!PDF-E.pdf" TargetMode="External"/><Relationship Id="rId25" Type="http://schemas.openxmlformats.org/officeDocument/2006/relationships/image" Target="media/image7.png"/><Relationship Id="rId33" Type="http://schemas.openxmlformats.org/officeDocument/2006/relationships/image" Target="media/image10.emf"/><Relationship Id="rId38" Type="http://schemas.openxmlformats.org/officeDocument/2006/relationships/hyperlink" Target="https://docdb.cept.org/document/28615" TargetMode="External"/><Relationship Id="rId46" Type="http://schemas.openxmlformats.org/officeDocument/2006/relationships/image" Target="media/image15.emf"/><Relationship Id="rId59" Type="http://schemas.openxmlformats.org/officeDocument/2006/relationships/image" Target="media/image21.png"/><Relationship Id="rId67" Type="http://schemas.openxmlformats.org/officeDocument/2006/relationships/image" Target="media/image29.png"/><Relationship Id="rId20" Type="http://schemas.openxmlformats.org/officeDocument/2006/relationships/image" Target="media/image3.emf"/><Relationship Id="rId41" Type="http://schemas.openxmlformats.org/officeDocument/2006/relationships/image" Target="media/image13.png"/><Relationship Id="rId54" Type="http://schemas.openxmlformats.org/officeDocument/2006/relationships/hyperlink" Target="https://docdb.cept.org/document/28615" TargetMode="External"/><Relationship Id="rId62" Type="http://schemas.openxmlformats.org/officeDocument/2006/relationships/image" Target="media/image24.png"/><Relationship Id="rId70" Type="http://schemas.openxmlformats.org/officeDocument/2006/relationships/image" Target="media/image32.png"/><Relationship Id="rId75"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yperlink" Target="https://eur01.safelinks.protection.outlook.com/?url=https%3A%2F%2Fwww.ofcom.org.uk%2F__data%2Fassets%2Fpdf_file%2F0022%2F130747%2FEnabling-opportunities-for-innovation.pdf&amp;data=05%7C01%7CShaun.Moors%40ofcom.org.uk%7C2f5ce7d5ef324014d5ce08db1e5a35bf%7C0af648de310c40688ae4f9418bae24cc%7C0%7C1%7C638137145040616435%7CUnknown%7CTWFpbGZsb3d8eyJWIjoiMC4wLjAwMDAiLCJQIjoiV2luMzIiLCJBTiI6Ik1haWwiLCJXVCI6Mn0%3D%7C3000%7C%7C%7C&amp;sdata=RLXhwlTwQhDBKbOTArDzJ1xd0AE8b9gHNttViDeF3JI%3D&amp;reserved=0" TargetMode="External"/><Relationship Id="rId23" Type="http://schemas.openxmlformats.org/officeDocument/2006/relationships/image" Target="media/image5.png"/><Relationship Id="rId28" Type="http://schemas.openxmlformats.org/officeDocument/2006/relationships/hyperlink" Target="https://docdb.cept.org/document/28615" TargetMode="External"/><Relationship Id="rId36" Type="http://schemas.openxmlformats.org/officeDocument/2006/relationships/hyperlink" Target="https://docdb.cept.org/document/28615" TargetMode="External"/><Relationship Id="rId49" Type="http://schemas.openxmlformats.org/officeDocument/2006/relationships/image" Target="media/image18.emf"/><Relationship Id="rId57" Type="http://schemas.openxmlformats.org/officeDocument/2006/relationships/image" Target="media/image19.png"/><Relationship Id="rId10" Type="http://schemas.openxmlformats.org/officeDocument/2006/relationships/webSettings" Target="webSettings.xml"/><Relationship Id="rId31" Type="http://schemas.openxmlformats.org/officeDocument/2006/relationships/hyperlink" Target="https://docdb.cept.org/document/28615" TargetMode="External"/><Relationship Id="rId44" Type="http://schemas.openxmlformats.org/officeDocument/2006/relationships/hyperlink" Target="https://docdb.cept.org/document/28615" TargetMode="External"/><Relationship Id="rId52" Type="http://schemas.openxmlformats.org/officeDocument/2006/relationships/hyperlink" Target="https://docdb.cept.org/document/28615" TargetMode="External"/><Relationship Id="rId60" Type="http://schemas.openxmlformats.org/officeDocument/2006/relationships/image" Target="media/image22.png"/><Relationship Id="rId65" Type="http://schemas.openxmlformats.org/officeDocument/2006/relationships/image" Target="media/image27.png"/><Relationship Id="rId73" Type="http://schemas.openxmlformats.org/officeDocument/2006/relationships/hyperlink" Target="https://www.itu.int/dms_pub/itu-r/opb/rep/R-REP-M.2292-2014-PDF-E.pdf" TargetMode="External"/><Relationship Id="rId78" Type="http://schemas.openxmlformats.org/officeDocument/2006/relationships/header" Target="header3.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hyperlink" Target="https://docdb.cept.org/document/28615" TargetMode="External"/><Relationship Id="rId39" Type="http://schemas.openxmlformats.org/officeDocument/2006/relationships/image" Target="media/image11.png"/><Relationship Id="rId34" Type="http://schemas.openxmlformats.org/officeDocument/2006/relationships/hyperlink" Target="https://docdb.cept.org/document/28615" TargetMode="External"/><Relationship Id="rId50" Type="http://schemas.openxmlformats.org/officeDocument/2006/relationships/hyperlink" Target="https://docdb.cept.org/document/28615" TargetMode="External"/><Relationship Id="rId55" Type="http://schemas.openxmlformats.org/officeDocument/2006/relationships/hyperlink" Target="https://docdb.cept.org/document/28615" TargetMode="External"/><Relationship Id="rId76" Type="http://schemas.openxmlformats.org/officeDocument/2006/relationships/footer" Target="footer1.xml"/><Relationship Id="rId7" Type="http://schemas.openxmlformats.org/officeDocument/2006/relationships/numbering" Target="numbering.xml"/><Relationship Id="rId71" Type="http://schemas.openxmlformats.org/officeDocument/2006/relationships/hyperlink" Target="https://5gobservatory.eu/report-19-october-2023/" TargetMode="External"/><Relationship Id="rId2" Type="http://schemas.openxmlformats.org/officeDocument/2006/relationships/customXml" Target="../customXml/item2.xml"/><Relationship Id="rId29" Type="http://schemas.openxmlformats.org/officeDocument/2006/relationships/hyperlink" Target="https://docdb.cept.org/document/28615" TargetMode="External"/><Relationship Id="rId24" Type="http://schemas.openxmlformats.org/officeDocument/2006/relationships/image" Target="media/image6.png"/><Relationship Id="rId40" Type="http://schemas.openxmlformats.org/officeDocument/2006/relationships/image" Target="media/image12.png"/><Relationship Id="rId45" Type="http://schemas.openxmlformats.org/officeDocument/2006/relationships/image" Target="media/image14.emf"/><Relationship Id="rId66" Type="http://schemas.openxmlformats.org/officeDocument/2006/relationships/image" Target="media/image28.emf"/></Relationships>
</file>

<file path=word/_rels/footnotes.xml.rels><?xml version="1.0" encoding="UTF-8" standalone="yes"?>
<Relationships xmlns="http://schemas.openxmlformats.org/package/2006/relationships"><Relationship Id="rId1" Type="http://schemas.openxmlformats.org/officeDocument/2006/relationships/hyperlink" Target="https://www.itu.int/md/meetingdoc.asp?lang=en&amp;parent=R19-WP5A-C-0395" TargetMode="External"/></Relationships>
</file>

<file path=word/_rels/header3.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image" Target="media/image33.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nne-Dorthe\Downloads\Template%20ECC%20Report%20-%2031.08.2015.dotx" TargetMode="External"/></Relationships>
</file>

<file path=word/theme/theme1.xml><?xml version="1.0" encoding="utf-8"?>
<a:theme xmlns:a="http://schemas.openxmlformats.org/drawingml/2006/main" name="Office Theme">
  <a:themeElements>
    <a:clrScheme name="ECC  Style Guid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44478C85EABFF844A0D06D88F3A1A6B4" ma:contentTypeVersion="7" ma:contentTypeDescription="Opret et nyt dokument." ma:contentTypeScope="" ma:versionID="9c8b04de691afe739b15abf2de8ee781">
  <xsd:schema xmlns:xsd="http://www.w3.org/2001/XMLSchema" xmlns:xs="http://www.w3.org/2001/XMLSchema" xmlns:p="http://schemas.microsoft.com/office/2006/metadata/properties" xmlns:ns3="6ba27844-833f-4423-84e4-22994afd6f72" xmlns:ns4="684d70c0-33e3-486b-8421-e10352fabac3" targetNamespace="http://schemas.microsoft.com/office/2006/metadata/properties" ma:root="true" ma:fieldsID="509c07fb6fef4d832c1a345f32713442" ns3:_="" ns4:_="">
    <xsd:import namespace="6ba27844-833f-4423-84e4-22994afd6f72"/>
    <xsd:import namespace="684d70c0-33e3-486b-8421-e10352fabac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a27844-833f-4423-84e4-22994afd6f7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84d70c0-33e3-486b-8421-e10352fabac3" elementFormDefault="qualified">
    <xsd:import namespace="http://schemas.microsoft.com/office/2006/documentManagement/types"/>
    <xsd:import namespace="http://schemas.microsoft.com/office/infopath/2007/PartnerControls"/>
    <xsd:element name="SharedWithUsers" ma:index="10"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Delt med detaljer" ma:internalName="SharedWithDetails" ma:readOnly="true">
      <xsd:simpleType>
        <xsd:restriction base="dms:Note">
          <xsd:maxLength value="255"/>
        </xsd:restriction>
      </xsd:simpleType>
    </xsd:element>
    <xsd:element name="SharingHintHash" ma:index="12" nillable="true" ma:displayName="Hashværdi for deling"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HarvardAnglia2008OfficeOnline.xsl" StyleName="Harvardski način citiranja" Version="2008"/>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kument" ma:contentTypeID="0x010100EFDA0DC44FFB1F4D9832344556E6666D" ma:contentTypeVersion="4" ma:contentTypeDescription="Ein neues Dokument erstellen." ma:contentTypeScope="" ma:versionID="8fd26583d21ac31f8c6206bc598539fb">
  <xsd:schema xmlns:xsd="http://www.w3.org/2001/XMLSchema" xmlns:xs="http://www.w3.org/2001/XMLSchema" xmlns:p="http://schemas.microsoft.com/office/2006/metadata/properties" xmlns:ns2="bb898bb0-c9e5-45ee-a90c-4d1a2c9fc94a" targetNamespace="http://schemas.microsoft.com/office/2006/metadata/properties" ma:root="true" ma:fieldsID="bf93a93e665585b80630043f2849a3da" ns2:_="">
    <xsd:import namespace="bb898bb0-c9e5-45ee-a90c-4d1a2c9fc94a"/>
    <xsd:element name="properties">
      <xsd:complexType>
        <xsd:sequence>
          <xsd:element name="documentManagement">
            <xsd:complexType>
              <xsd:all>
                <xsd:element ref="ns2:TaxKeywordTaxHTField"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b898bb0-c9e5-45ee-a90c-4d1a2c9fc94a" elementFormDefault="qualified">
    <xsd:import namespace="http://schemas.microsoft.com/office/2006/documentManagement/types"/>
    <xsd:import namespace="http://schemas.microsoft.com/office/infopath/2007/PartnerControls"/>
    <xsd:element name="TaxKeywordTaxHTField" ma:index="9" nillable="true" ma:taxonomy="true" ma:internalName="TaxKeywordTaxHTField" ma:taxonomyFieldName="TaxKeyword" ma:displayName="Unternehmensstichwörter" ma:fieldId="{23f27201-bee3-471e-b2e7-b64fd8b7ca38}" ma:taxonomyMulti="true" ma:sspId="bbab38e3-0722-4399-9943-43abd0cf15f0" ma:termSetId="00000000-0000-0000-0000-000000000000" ma:anchorId="00000000-0000-0000-0000-000000000000" ma:open="true" ma:isKeyword="true">
      <xsd:complexType>
        <xsd:sequence>
          <xsd:element ref="pc:Terms" minOccurs="0" maxOccurs="1"/>
        </xsd:sequence>
      </xsd:complexType>
    </xsd:element>
    <xsd:element name="TaxCatchAll" ma:index="10" nillable="true" ma:displayName="Taxonomiespalte &quot;Alle abfangen&quot;" ma:hidden="true" ma:list="{3980ff24-a21b-44c6-aaa7-d4fd8d956e5c}" ma:internalName="TaxCatchAll" ma:showField="CatchAllData" ma:web="bb898bb0-c9e5-45ee-a90c-4d1a2c9fc94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ct:contentTypeSchema xmlns:ct="http://schemas.microsoft.com/office/2006/metadata/contentType" xmlns:ma="http://schemas.microsoft.com/office/2006/metadata/properties/metaAttributes" ct:_="" ma:_="" ma:contentTypeName="Asiakirja" ma:contentTypeID="0x010100E3A7F0FBABC48644931343B2632F797C" ma:contentTypeVersion="8" ma:contentTypeDescription="Luo uusi asiakirja." ma:contentTypeScope="" ma:versionID="90deec7fd135f04f8576b47a792e2ac0">
  <xsd:schema xmlns:xsd="http://www.w3.org/2001/XMLSchema" xmlns:xs="http://www.w3.org/2001/XMLSchema" xmlns:p="http://schemas.microsoft.com/office/2006/metadata/properties" xmlns:ns2="e5e3d419-f32f-420e-a6da-1371280d346d" xmlns:ns3="18ccb177-abb0-4dc2-a05e-327defde6a8e" targetNamespace="http://schemas.microsoft.com/office/2006/metadata/properties" ma:root="true" ma:fieldsID="fb4b394552f73e72477f3a54e8942d80" ns2:_="" ns3:_="">
    <xsd:import namespace="e5e3d419-f32f-420e-a6da-1371280d346d"/>
    <xsd:import namespace="18ccb177-abb0-4dc2-a05e-327defde6a8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e3d419-f32f-420e-a6da-1371280d34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8ccb177-abb0-4dc2-a05e-327defde6a8e" elementFormDefault="qualified">
    <xsd:import namespace="http://schemas.microsoft.com/office/2006/documentManagement/types"/>
    <xsd:import namespace="http://schemas.microsoft.com/office/infopath/2007/PartnerControls"/>
    <xsd:element name="SharedWithUsers" ma:index="10" nillable="true" ma:displayName="Jaett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Jakamisen tiedot"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ältölaji"/>
        <xsd:element ref="dc:title" minOccurs="0" maxOccurs="1" ma:index="4" ma:displayName="Otsikk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139846-8209-4D92-93F9-3B5C9C2C46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a27844-833f-4423-84e4-22994afd6f72"/>
    <ds:schemaRef ds:uri="684d70c0-33e3-486b-8421-e10352faba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2B486F-C72B-45E3-B515-A7E8DB5B0950}">
  <ds:schemaRefs>
    <ds:schemaRef ds:uri="http://purl.org/dc/elements/1.1/"/>
    <ds:schemaRef ds:uri="684d70c0-33e3-486b-8421-e10352fabac3"/>
    <ds:schemaRef ds:uri="http://schemas.microsoft.com/office/2006/metadata/properties"/>
    <ds:schemaRef ds:uri="http://schemas.microsoft.com/office/2006/documentManagement/types"/>
    <ds:schemaRef ds:uri="http://purl.org/dc/terms/"/>
    <ds:schemaRef ds:uri="http://purl.org/dc/dcmitype/"/>
    <ds:schemaRef ds:uri="http://www.w3.org/XML/1998/namespace"/>
    <ds:schemaRef ds:uri="http://schemas.microsoft.com/office/infopath/2007/PartnerControls"/>
    <ds:schemaRef ds:uri="http://schemas.openxmlformats.org/package/2006/metadata/core-properties"/>
    <ds:schemaRef ds:uri="6ba27844-833f-4423-84e4-22994afd6f72"/>
  </ds:schemaRefs>
</ds:datastoreItem>
</file>

<file path=customXml/itemProps3.xml><?xml version="1.0" encoding="utf-8"?>
<ds:datastoreItem xmlns:ds="http://schemas.openxmlformats.org/officeDocument/2006/customXml" ds:itemID="{938570D2-1337-46B6-A0DF-FB4F505AE79C}">
  <ds:schemaRefs>
    <ds:schemaRef ds:uri="http://schemas.openxmlformats.org/officeDocument/2006/bibliography"/>
  </ds:schemaRefs>
</ds:datastoreItem>
</file>

<file path=customXml/itemProps4.xml><?xml version="1.0" encoding="utf-8"?>
<ds:datastoreItem xmlns:ds="http://schemas.openxmlformats.org/officeDocument/2006/customXml" ds:itemID="{2BF675E8-A7AC-41E3-AAC9-C07B51C0E711}">
  <ds:schemaRefs>
    <ds:schemaRef ds:uri="http://schemas.microsoft.com/sharepoint/v3/contenttype/forms"/>
  </ds:schemaRefs>
</ds:datastoreItem>
</file>

<file path=customXml/itemProps5.xml><?xml version="1.0" encoding="utf-8"?>
<ds:datastoreItem xmlns:ds="http://schemas.openxmlformats.org/officeDocument/2006/customXml" ds:itemID="{5E34BBFF-E55F-4D58-AB62-53E063CCC6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b898bb0-c9e5-45ee-a90c-4d1a2c9fc9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3658FFF4-3715-4680-8EC0-D3D3CECBA2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e3d419-f32f-420e-a6da-1371280d346d"/>
    <ds:schemaRef ds:uri="18ccb177-abb0-4dc2-a05e-327defde6a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d471751-9675-428d-917b-70f44f9630b0}" enabled="0" method="" siteId="{5d471751-9675-428d-917b-70f44f9630b0}" removed="1"/>
</clbl:labelList>
</file>

<file path=docProps/app.xml><?xml version="1.0" encoding="utf-8"?>
<Properties xmlns="http://schemas.openxmlformats.org/officeDocument/2006/extended-properties" xmlns:vt="http://schemas.openxmlformats.org/officeDocument/2006/docPropsVTypes">
  <Template>Template ECC Report - 31.08.2015</Template>
  <TotalTime>3</TotalTime>
  <Pages>83</Pages>
  <Words>31173</Words>
  <Characters>177687</Characters>
  <Application>Microsoft Office Word</Application>
  <DocSecurity>0</DocSecurity>
  <Lines>1480</Lines>
  <Paragraphs>416</Paragraphs>
  <ScaleCrop>false</ScaleCrop>
  <HeadingPairs>
    <vt:vector size="8" baseType="variant">
      <vt:variant>
        <vt:lpstr>Title</vt:lpstr>
      </vt:variant>
      <vt:variant>
        <vt:i4>1</vt:i4>
      </vt:variant>
      <vt:variant>
        <vt:lpstr>Titel</vt:lpstr>
      </vt:variant>
      <vt:variant>
        <vt:i4>1</vt:i4>
      </vt:variant>
      <vt:variant>
        <vt:lpstr>Naslov</vt:lpstr>
      </vt:variant>
      <vt:variant>
        <vt:i4>1</vt:i4>
      </vt:variant>
      <vt:variant>
        <vt:lpstr>Titolo</vt:lpstr>
      </vt:variant>
      <vt:variant>
        <vt:i4>1</vt:i4>
      </vt:variant>
    </vt:vector>
  </HeadingPairs>
  <TitlesOfParts>
    <vt:vector size="4" baseType="lpstr">
      <vt:lpstr>ECC Report 358</vt:lpstr>
      <vt:lpstr>ECC Report 358</vt:lpstr>
      <vt:lpstr>Draft ECC Report XX</vt:lpstr>
      <vt:lpstr>Draft ECC Report XX</vt:lpstr>
    </vt:vector>
  </TitlesOfParts>
  <Manager>stella.lyubchenko@eco.cept.org</Manager>
  <Company>ECO</Company>
  <LinksUpToDate>false</LinksUpToDate>
  <CharactersWithSpaces>208444</CharactersWithSpaces>
  <SharedDoc>false</SharedDoc>
  <HLinks>
    <vt:vector size="690" baseType="variant">
      <vt:variant>
        <vt:i4>4063257</vt:i4>
      </vt:variant>
      <vt:variant>
        <vt:i4>1275</vt:i4>
      </vt:variant>
      <vt:variant>
        <vt:i4>0</vt:i4>
      </vt:variant>
      <vt:variant>
        <vt:i4>5</vt:i4>
      </vt:variant>
      <vt:variant>
        <vt:lpwstr>https://www.itu.int/dms_pub/itu-r/opb/rep/R-REP-M.2292-2014-PDF-E.pdf</vt:lpwstr>
      </vt:variant>
      <vt:variant>
        <vt:lpwstr/>
      </vt:variant>
      <vt:variant>
        <vt:i4>2621564</vt:i4>
      </vt:variant>
      <vt:variant>
        <vt:i4>1272</vt:i4>
      </vt:variant>
      <vt:variant>
        <vt:i4>0</vt:i4>
      </vt:variant>
      <vt:variant>
        <vt:i4>5</vt:i4>
      </vt:variant>
      <vt:variant>
        <vt:lpwstr>https://www.itu.int/rec/R-REC-P.2109/recommendation.asp?lang=en&amp;parent=R-REC-P.2109-2-202308-I</vt:lpwstr>
      </vt:variant>
      <vt:variant>
        <vt:lpwstr/>
      </vt:variant>
      <vt:variant>
        <vt:i4>6946921</vt:i4>
      </vt:variant>
      <vt:variant>
        <vt:i4>1269</vt:i4>
      </vt:variant>
      <vt:variant>
        <vt:i4>0</vt:i4>
      </vt:variant>
      <vt:variant>
        <vt:i4>5</vt:i4>
      </vt:variant>
      <vt:variant>
        <vt:lpwstr>https://www.etsi.org/deliver/etsi_ts/103600_103699/10363602/01.04.01_60/ts_10363602v010401p.pdf</vt:lpwstr>
      </vt:variant>
      <vt:variant>
        <vt:lpwstr/>
      </vt:variant>
      <vt:variant>
        <vt:i4>4915279</vt:i4>
      </vt:variant>
      <vt:variant>
        <vt:i4>1266</vt:i4>
      </vt:variant>
      <vt:variant>
        <vt:i4>0</vt:i4>
      </vt:variant>
      <vt:variant>
        <vt:i4>5</vt:i4>
      </vt:variant>
      <vt:variant>
        <vt:lpwstr>https://www.itu.int/pub/R-REP-M.2039</vt:lpwstr>
      </vt:variant>
      <vt:variant>
        <vt:lpwstr/>
      </vt:variant>
      <vt:variant>
        <vt:i4>1703939</vt:i4>
      </vt:variant>
      <vt:variant>
        <vt:i4>1263</vt:i4>
      </vt:variant>
      <vt:variant>
        <vt:i4>0</vt:i4>
      </vt:variant>
      <vt:variant>
        <vt:i4>5</vt:i4>
      </vt:variant>
      <vt:variant>
        <vt:lpwstr>https://5gobservatory.eu/report-19-october-2023/</vt:lpwstr>
      </vt:variant>
      <vt:variant>
        <vt:lpwstr/>
      </vt:variant>
      <vt:variant>
        <vt:i4>6553650</vt:i4>
      </vt:variant>
      <vt:variant>
        <vt:i4>1260</vt:i4>
      </vt:variant>
      <vt:variant>
        <vt:i4>0</vt:i4>
      </vt:variant>
      <vt:variant>
        <vt:i4>5</vt:i4>
      </vt:variant>
      <vt:variant>
        <vt:lpwstr>https://efis.cept.org/views2/report03Arrangement.jsp?allocation=37&amp;users=54&amp;users=59&amp;users=4&amp;users=58&amp;users=6&amp;users=7&amp;users=8&amp;users=44&amp;users=9&amp;users=10&amp;users=11&amp;users=12&amp;users=13&amp;users=14&amp;users=56&amp;users=15&amp;users=16&amp;users=17&amp;users=18&amp;users=19&amp;users=20&amp;users=21&amp;users=22&amp;users=23&amp;users=24&amp;users=25&amp;users=26&amp;users=60&amp;users=43&amp;users=27&amp;users=53&amp;users=28&amp;users=29&amp;users=30&amp;users=31&amp;users=61&amp;users=47&amp;users=32&amp;users=33&amp;users=34&amp;users=35&amp;users=36&amp;users=40&amp;users=41&amp;users=42&amp;users=62&amp;operators=</vt:lpwstr>
      </vt:variant>
      <vt:variant>
        <vt:lpwstr/>
      </vt:variant>
      <vt:variant>
        <vt:i4>983114</vt:i4>
      </vt:variant>
      <vt:variant>
        <vt:i4>1257</vt:i4>
      </vt:variant>
      <vt:variant>
        <vt:i4>0</vt:i4>
      </vt:variant>
      <vt:variant>
        <vt:i4>5</vt:i4>
      </vt:variant>
      <vt:variant>
        <vt:lpwstr>https://www.itu.int/pub/R-REP-RA.2507</vt:lpwstr>
      </vt:variant>
      <vt:variant>
        <vt:lpwstr/>
      </vt:variant>
      <vt:variant>
        <vt:i4>2818097</vt:i4>
      </vt:variant>
      <vt:variant>
        <vt:i4>1254</vt:i4>
      </vt:variant>
      <vt:variant>
        <vt:i4>0</vt:i4>
      </vt:variant>
      <vt:variant>
        <vt:i4>5</vt:i4>
      </vt:variant>
      <vt:variant>
        <vt:lpwstr>https://www.itu.int/rec/R-REC-F.382/en</vt:lpwstr>
      </vt:variant>
      <vt:variant>
        <vt:lpwstr/>
      </vt:variant>
      <vt:variant>
        <vt:i4>3407990</vt:i4>
      </vt:variant>
      <vt:variant>
        <vt:i4>1250</vt:i4>
      </vt:variant>
      <vt:variant>
        <vt:i4>0</vt:i4>
      </vt:variant>
      <vt:variant>
        <vt:i4>5</vt:i4>
      </vt:variant>
      <vt:variant>
        <vt:lpwstr>https://docdb.cept.org/document/821</vt:lpwstr>
      </vt:variant>
      <vt:variant>
        <vt:lpwstr/>
      </vt:variant>
      <vt:variant>
        <vt:i4>3407990</vt:i4>
      </vt:variant>
      <vt:variant>
        <vt:i4>1248</vt:i4>
      </vt:variant>
      <vt:variant>
        <vt:i4>0</vt:i4>
      </vt:variant>
      <vt:variant>
        <vt:i4>5</vt:i4>
      </vt:variant>
      <vt:variant>
        <vt:lpwstr>https://docdb.cept.org/document/821</vt:lpwstr>
      </vt:variant>
      <vt:variant>
        <vt:lpwstr/>
      </vt:variant>
      <vt:variant>
        <vt:i4>3473530</vt:i4>
      </vt:variant>
      <vt:variant>
        <vt:i4>1245</vt:i4>
      </vt:variant>
      <vt:variant>
        <vt:i4>0</vt:i4>
      </vt:variant>
      <vt:variant>
        <vt:i4>5</vt:i4>
      </vt:variant>
      <vt:variant>
        <vt:lpwstr>https://docdb.cept.org/document/433</vt:lpwstr>
      </vt:variant>
      <vt:variant>
        <vt:lpwstr/>
      </vt:variant>
      <vt:variant>
        <vt:i4>2818152</vt:i4>
      </vt:variant>
      <vt:variant>
        <vt:i4>1242</vt:i4>
      </vt:variant>
      <vt:variant>
        <vt:i4>0</vt:i4>
      </vt:variant>
      <vt:variant>
        <vt:i4>5</vt:i4>
      </vt:variant>
      <vt:variant>
        <vt:lpwstr>https://efis.cept.org/sitecontent.jsp?sitecontent=ecatable</vt:lpwstr>
      </vt:variant>
      <vt:variant>
        <vt:lpwstr/>
      </vt:variant>
      <vt:variant>
        <vt:i4>655435</vt:i4>
      </vt:variant>
      <vt:variant>
        <vt:i4>1239</vt:i4>
      </vt:variant>
      <vt:variant>
        <vt:i4>0</vt:i4>
      </vt:variant>
      <vt:variant>
        <vt:i4>5</vt:i4>
      </vt:variant>
      <vt:variant>
        <vt:lpwstr>https://docdb.cept.org/document/15492</vt:lpwstr>
      </vt:variant>
      <vt:variant>
        <vt:lpwstr/>
      </vt:variant>
      <vt:variant>
        <vt:i4>983114</vt:i4>
      </vt:variant>
      <vt:variant>
        <vt:i4>1095</vt:i4>
      </vt:variant>
      <vt:variant>
        <vt:i4>0</vt:i4>
      </vt:variant>
      <vt:variant>
        <vt:i4>5</vt:i4>
      </vt:variant>
      <vt:variant>
        <vt:lpwstr>https://docdb.cept.org/document/28615</vt:lpwstr>
      </vt:variant>
      <vt:variant>
        <vt:lpwstr/>
      </vt:variant>
      <vt:variant>
        <vt:i4>983114</vt:i4>
      </vt:variant>
      <vt:variant>
        <vt:i4>1080</vt:i4>
      </vt:variant>
      <vt:variant>
        <vt:i4>0</vt:i4>
      </vt:variant>
      <vt:variant>
        <vt:i4>5</vt:i4>
      </vt:variant>
      <vt:variant>
        <vt:lpwstr>https://docdb.cept.org/document/28615</vt:lpwstr>
      </vt:variant>
      <vt:variant>
        <vt:lpwstr/>
      </vt:variant>
      <vt:variant>
        <vt:i4>983114</vt:i4>
      </vt:variant>
      <vt:variant>
        <vt:i4>1071</vt:i4>
      </vt:variant>
      <vt:variant>
        <vt:i4>0</vt:i4>
      </vt:variant>
      <vt:variant>
        <vt:i4>5</vt:i4>
      </vt:variant>
      <vt:variant>
        <vt:lpwstr>https://docdb.cept.org/document/28615</vt:lpwstr>
      </vt:variant>
      <vt:variant>
        <vt:lpwstr/>
      </vt:variant>
      <vt:variant>
        <vt:i4>983114</vt:i4>
      </vt:variant>
      <vt:variant>
        <vt:i4>1068</vt:i4>
      </vt:variant>
      <vt:variant>
        <vt:i4>0</vt:i4>
      </vt:variant>
      <vt:variant>
        <vt:i4>5</vt:i4>
      </vt:variant>
      <vt:variant>
        <vt:lpwstr>https://docdb.cept.org/document/28615</vt:lpwstr>
      </vt:variant>
      <vt:variant>
        <vt:lpwstr/>
      </vt:variant>
      <vt:variant>
        <vt:i4>983114</vt:i4>
      </vt:variant>
      <vt:variant>
        <vt:i4>1050</vt:i4>
      </vt:variant>
      <vt:variant>
        <vt:i4>0</vt:i4>
      </vt:variant>
      <vt:variant>
        <vt:i4>5</vt:i4>
      </vt:variant>
      <vt:variant>
        <vt:lpwstr>https://docdb.cept.org/document/28615</vt:lpwstr>
      </vt:variant>
      <vt:variant>
        <vt:lpwstr/>
      </vt:variant>
      <vt:variant>
        <vt:i4>983114</vt:i4>
      </vt:variant>
      <vt:variant>
        <vt:i4>1023</vt:i4>
      </vt:variant>
      <vt:variant>
        <vt:i4>0</vt:i4>
      </vt:variant>
      <vt:variant>
        <vt:i4>5</vt:i4>
      </vt:variant>
      <vt:variant>
        <vt:lpwstr>https://docdb.cept.org/document/28615</vt:lpwstr>
      </vt:variant>
      <vt:variant>
        <vt:lpwstr/>
      </vt:variant>
      <vt:variant>
        <vt:i4>983114</vt:i4>
      </vt:variant>
      <vt:variant>
        <vt:i4>1020</vt:i4>
      </vt:variant>
      <vt:variant>
        <vt:i4>0</vt:i4>
      </vt:variant>
      <vt:variant>
        <vt:i4>5</vt:i4>
      </vt:variant>
      <vt:variant>
        <vt:lpwstr>https://docdb.cept.org/document/28615</vt:lpwstr>
      </vt:variant>
      <vt:variant>
        <vt:lpwstr/>
      </vt:variant>
      <vt:variant>
        <vt:i4>983114</vt:i4>
      </vt:variant>
      <vt:variant>
        <vt:i4>987</vt:i4>
      </vt:variant>
      <vt:variant>
        <vt:i4>0</vt:i4>
      </vt:variant>
      <vt:variant>
        <vt:i4>5</vt:i4>
      </vt:variant>
      <vt:variant>
        <vt:lpwstr>https://docdb.cept.org/document/28615</vt:lpwstr>
      </vt:variant>
      <vt:variant>
        <vt:lpwstr/>
      </vt:variant>
      <vt:variant>
        <vt:i4>983114</vt:i4>
      </vt:variant>
      <vt:variant>
        <vt:i4>984</vt:i4>
      </vt:variant>
      <vt:variant>
        <vt:i4>0</vt:i4>
      </vt:variant>
      <vt:variant>
        <vt:i4>5</vt:i4>
      </vt:variant>
      <vt:variant>
        <vt:lpwstr>https://docdb.cept.org/document/28615</vt:lpwstr>
      </vt:variant>
      <vt:variant>
        <vt:lpwstr/>
      </vt:variant>
      <vt:variant>
        <vt:i4>983114</vt:i4>
      </vt:variant>
      <vt:variant>
        <vt:i4>975</vt:i4>
      </vt:variant>
      <vt:variant>
        <vt:i4>0</vt:i4>
      </vt:variant>
      <vt:variant>
        <vt:i4>5</vt:i4>
      </vt:variant>
      <vt:variant>
        <vt:lpwstr>https://docdb.cept.org/document/28615</vt:lpwstr>
      </vt:variant>
      <vt:variant>
        <vt:lpwstr/>
      </vt:variant>
      <vt:variant>
        <vt:i4>983114</vt:i4>
      </vt:variant>
      <vt:variant>
        <vt:i4>957</vt:i4>
      </vt:variant>
      <vt:variant>
        <vt:i4>0</vt:i4>
      </vt:variant>
      <vt:variant>
        <vt:i4>5</vt:i4>
      </vt:variant>
      <vt:variant>
        <vt:lpwstr>https://docdb.cept.org/document/28615</vt:lpwstr>
      </vt:variant>
      <vt:variant>
        <vt:lpwstr/>
      </vt:variant>
      <vt:variant>
        <vt:i4>983114</vt:i4>
      </vt:variant>
      <vt:variant>
        <vt:i4>948</vt:i4>
      </vt:variant>
      <vt:variant>
        <vt:i4>0</vt:i4>
      </vt:variant>
      <vt:variant>
        <vt:i4>5</vt:i4>
      </vt:variant>
      <vt:variant>
        <vt:lpwstr>https://docdb.cept.org/document/28615</vt:lpwstr>
      </vt:variant>
      <vt:variant>
        <vt:lpwstr/>
      </vt:variant>
      <vt:variant>
        <vt:i4>983114</vt:i4>
      </vt:variant>
      <vt:variant>
        <vt:i4>945</vt:i4>
      </vt:variant>
      <vt:variant>
        <vt:i4>0</vt:i4>
      </vt:variant>
      <vt:variant>
        <vt:i4>5</vt:i4>
      </vt:variant>
      <vt:variant>
        <vt:lpwstr>https://docdb.cept.org/document/28615</vt:lpwstr>
      </vt:variant>
      <vt:variant>
        <vt:lpwstr/>
      </vt:variant>
      <vt:variant>
        <vt:i4>983114</vt:i4>
      </vt:variant>
      <vt:variant>
        <vt:i4>942</vt:i4>
      </vt:variant>
      <vt:variant>
        <vt:i4>0</vt:i4>
      </vt:variant>
      <vt:variant>
        <vt:i4>5</vt:i4>
      </vt:variant>
      <vt:variant>
        <vt:lpwstr>https://docdb.cept.org/document/28615</vt:lpwstr>
      </vt:variant>
      <vt:variant>
        <vt:lpwstr/>
      </vt:variant>
      <vt:variant>
        <vt:i4>983114</vt:i4>
      </vt:variant>
      <vt:variant>
        <vt:i4>930</vt:i4>
      </vt:variant>
      <vt:variant>
        <vt:i4>0</vt:i4>
      </vt:variant>
      <vt:variant>
        <vt:i4>5</vt:i4>
      </vt:variant>
      <vt:variant>
        <vt:lpwstr>https://docdb.cept.org/document/28615</vt:lpwstr>
      </vt:variant>
      <vt:variant>
        <vt:lpwstr/>
      </vt:variant>
      <vt:variant>
        <vt:i4>983114</vt:i4>
      </vt:variant>
      <vt:variant>
        <vt:i4>909</vt:i4>
      </vt:variant>
      <vt:variant>
        <vt:i4>0</vt:i4>
      </vt:variant>
      <vt:variant>
        <vt:i4>5</vt:i4>
      </vt:variant>
      <vt:variant>
        <vt:lpwstr>https://docdb.cept.org/document/28615</vt:lpwstr>
      </vt:variant>
      <vt:variant>
        <vt:lpwstr/>
      </vt:variant>
      <vt:variant>
        <vt:i4>983114</vt:i4>
      </vt:variant>
      <vt:variant>
        <vt:i4>891</vt:i4>
      </vt:variant>
      <vt:variant>
        <vt:i4>0</vt:i4>
      </vt:variant>
      <vt:variant>
        <vt:i4>5</vt:i4>
      </vt:variant>
      <vt:variant>
        <vt:lpwstr>https://docdb.cept.org/document/28615</vt:lpwstr>
      </vt:variant>
      <vt:variant>
        <vt:lpwstr/>
      </vt:variant>
      <vt:variant>
        <vt:i4>983114</vt:i4>
      </vt:variant>
      <vt:variant>
        <vt:i4>882</vt:i4>
      </vt:variant>
      <vt:variant>
        <vt:i4>0</vt:i4>
      </vt:variant>
      <vt:variant>
        <vt:i4>5</vt:i4>
      </vt:variant>
      <vt:variant>
        <vt:lpwstr>https://docdb.cept.org/document/28615</vt:lpwstr>
      </vt:variant>
      <vt:variant>
        <vt:lpwstr/>
      </vt:variant>
      <vt:variant>
        <vt:i4>983114</vt:i4>
      </vt:variant>
      <vt:variant>
        <vt:i4>879</vt:i4>
      </vt:variant>
      <vt:variant>
        <vt:i4>0</vt:i4>
      </vt:variant>
      <vt:variant>
        <vt:i4>5</vt:i4>
      </vt:variant>
      <vt:variant>
        <vt:lpwstr>https://docdb.cept.org/document/28615</vt:lpwstr>
      </vt:variant>
      <vt:variant>
        <vt:lpwstr/>
      </vt:variant>
      <vt:variant>
        <vt:i4>983114</vt:i4>
      </vt:variant>
      <vt:variant>
        <vt:i4>876</vt:i4>
      </vt:variant>
      <vt:variant>
        <vt:i4>0</vt:i4>
      </vt:variant>
      <vt:variant>
        <vt:i4>5</vt:i4>
      </vt:variant>
      <vt:variant>
        <vt:lpwstr>https://docdb.cept.org/document/28615</vt:lpwstr>
      </vt:variant>
      <vt:variant>
        <vt:lpwstr/>
      </vt:variant>
      <vt:variant>
        <vt:i4>983114</vt:i4>
      </vt:variant>
      <vt:variant>
        <vt:i4>822</vt:i4>
      </vt:variant>
      <vt:variant>
        <vt:i4>0</vt:i4>
      </vt:variant>
      <vt:variant>
        <vt:i4>5</vt:i4>
      </vt:variant>
      <vt:variant>
        <vt:lpwstr>https://docdb.cept.org/document/28615</vt:lpwstr>
      </vt:variant>
      <vt:variant>
        <vt:lpwstr/>
      </vt:variant>
      <vt:variant>
        <vt:i4>983114</vt:i4>
      </vt:variant>
      <vt:variant>
        <vt:i4>798</vt:i4>
      </vt:variant>
      <vt:variant>
        <vt:i4>0</vt:i4>
      </vt:variant>
      <vt:variant>
        <vt:i4>5</vt:i4>
      </vt:variant>
      <vt:variant>
        <vt:lpwstr>https://docdb.cept.org/document/28615</vt:lpwstr>
      </vt:variant>
      <vt:variant>
        <vt:lpwstr/>
      </vt:variant>
      <vt:variant>
        <vt:i4>6619226</vt:i4>
      </vt:variant>
      <vt:variant>
        <vt:i4>714</vt:i4>
      </vt:variant>
      <vt:variant>
        <vt:i4>0</vt:i4>
      </vt:variant>
      <vt:variant>
        <vt:i4>5</vt:i4>
      </vt:variant>
      <vt:variant>
        <vt:lpwstr>https://www.itu.int/dms_pubrec/itu-r/rec/m/R-REC-M.2101-0-201702-I!!PDF-E.pdf</vt:lpwstr>
      </vt:variant>
      <vt:variant>
        <vt:lpwstr/>
      </vt:variant>
      <vt:variant>
        <vt:i4>6619226</vt:i4>
      </vt:variant>
      <vt:variant>
        <vt:i4>708</vt:i4>
      </vt:variant>
      <vt:variant>
        <vt:i4>0</vt:i4>
      </vt:variant>
      <vt:variant>
        <vt:i4>5</vt:i4>
      </vt:variant>
      <vt:variant>
        <vt:lpwstr>https://www.itu.int/dms_pubrec/itu-r/rec/m/R-REC-M.2101-0-201702-I!!PDF-E.pdf</vt:lpwstr>
      </vt:variant>
      <vt:variant>
        <vt:lpwstr/>
      </vt:variant>
      <vt:variant>
        <vt:i4>5898275</vt:i4>
      </vt:variant>
      <vt:variant>
        <vt:i4>564</vt:i4>
      </vt:variant>
      <vt:variant>
        <vt:i4>0</vt:i4>
      </vt:variant>
      <vt:variant>
        <vt:i4>5</vt:i4>
      </vt:variant>
      <vt:variant>
        <vt:lpwstr>https://eur01.safelinks.protection.outlook.com/?url=https%3A%2F%2Fwww.ofcom.org.uk%2F__data%2Fassets%2Fpdf_file%2F0022%2F130747%2FEnabling-opportunities-for-innovation.pdf&amp;data=05%7C01%7CShaun.Moors%40ofcom.org.uk%7C2f5ce7d5ef324014d5ce08db1e5a35bf%7C0af648de310c40688ae4f9418bae24cc%7C0%7C1%7C638137145040616435%7CUnknown%7CTWFpbGZsb3d8eyJWIjoiMC4wLjAwMDAiLCJQIjoiV2luMzIiLCJBTiI6Ik1haWwiLCJXVCI6Mn0%3D%7C3000%7C%7C%7C&amp;sdata=RLXhwlTwQhDBKbOTArDzJ1xd0AE8b9gHNttViDeF3JI%3D&amp;reserved=0</vt:lpwstr>
      </vt:variant>
      <vt:variant>
        <vt:lpwstr/>
      </vt:variant>
      <vt:variant>
        <vt:i4>6553723</vt:i4>
      </vt:variant>
      <vt:variant>
        <vt:i4>480</vt:i4>
      </vt:variant>
      <vt:variant>
        <vt:i4>0</vt:i4>
      </vt:variant>
      <vt:variant>
        <vt:i4>5</vt:i4>
      </vt:variant>
      <vt:variant>
        <vt:lpwstr>https://efis.cept.org/</vt:lpwstr>
      </vt:variant>
      <vt:variant>
        <vt:lpwstr/>
      </vt:variant>
      <vt:variant>
        <vt:i4>1114173</vt:i4>
      </vt:variant>
      <vt:variant>
        <vt:i4>458</vt:i4>
      </vt:variant>
      <vt:variant>
        <vt:i4>0</vt:i4>
      </vt:variant>
      <vt:variant>
        <vt:i4>5</vt:i4>
      </vt:variant>
      <vt:variant>
        <vt:lpwstr/>
      </vt:variant>
      <vt:variant>
        <vt:lpwstr>_Toc172791771</vt:lpwstr>
      </vt:variant>
      <vt:variant>
        <vt:i4>1114173</vt:i4>
      </vt:variant>
      <vt:variant>
        <vt:i4>452</vt:i4>
      </vt:variant>
      <vt:variant>
        <vt:i4>0</vt:i4>
      </vt:variant>
      <vt:variant>
        <vt:i4>5</vt:i4>
      </vt:variant>
      <vt:variant>
        <vt:lpwstr/>
      </vt:variant>
      <vt:variant>
        <vt:lpwstr>_Toc172791770</vt:lpwstr>
      </vt:variant>
      <vt:variant>
        <vt:i4>1048637</vt:i4>
      </vt:variant>
      <vt:variant>
        <vt:i4>446</vt:i4>
      </vt:variant>
      <vt:variant>
        <vt:i4>0</vt:i4>
      </vt:variant>
      <vt:variant>
        <vt:i4>5</vt:i4>
      </vt:variant>
      <vt:variant>
        <vt:lpwstr/>
      </vt:variant>
      <vt:variant>
        <vt:lpwstr>_Toc172791769</vt:lpwstr>
      </vt:variant>
      <vt:variant>
        <vt:i4>1048637</vt:i4>
      </vt:variant>
      <vt:variant>
        <vt:i4>440</vt:i4>
      </vt:variant>
      <vt:variant>
        <vt:i4>0</vt:i4>
      </vt:variant>
      <vt:variant>
        <vt:i4>5</vt:i4>
      </vt:variant>
      <vt:variant>
        <vt:lpwstr/>
      </vt:variant>
      <vt:variant>
        <vt:lpwstr>_Toc172791768</vt:lpwstr>
      </vt:variant>
      <vt:variant>
        <vt:i4>1048637</vt:i4>
      </vt:variant>
      <vt:variant>
        <vt:i4>434</vt:i4>
      </vt:variant>
      <vt:variant>
        <vt:i4>0</vt:i4>
      </vt:variant>
      <vt:variant>
        <vt:i4>5</vt:i4>
      </vt:variant>
      <vt:variant>
        <vt:lpwstr/>
      </vt:variant>
      <vt:variant>
        <vt:lpwstr>_Toc172791767</vt:lpwstr>
      </vt:variant>
      <vt:variant>
        <vt:i4>1048637</vt:i4>
      </vt:variant>
      <vt:variant>
        <vt:i4>428</vt:i4>
      </vt:variant>
      <vt:variant>
        <vt:i4>0</vt:i4>
      </vt:variant>
      <vt:variant>
        <vt:i4>5</vt:i4>
      </vt:variant>
      <vt:variant>
        <vt:lpwstr/>
      </vt:variant>
      <vt:variant>
        <vt:lpwstr>_Toc172791766</vt:lpwstr>
      </vt:variant>
      <vt:variant>
        <vt:i4>1048637</vt:i4>
      </vt:variant>
      <vt:variant>
        <vt:i4>422</vt:i4>
      </vt:variant>
      <vt:variant>
        <vt:i4>0</vt:i4>
      </vt:variant>
      <vt:variant>
        <vt:i4>5</vt:i4>
      </vt:variant>
      <vt:variant>
        <vt:lpwstr/>
      </vt:variant>
      <vt:variant>
        <vt:lpwstr>_Toc172791765</vt:lpwstr>
      </vt:variant>
      <vt:variant>
        <vt:i4>1048637</vt:i4>
      </vt:variant>
      <vt:variant>
        <vt:i4>416</vt:i4>
      </vt:variant>
      <vt:variant>
        <vt:i4>0</vt:i4>
      </vt:variant>
      <vt:variant>
        <vt:i4>5</vt:i4>
      </vt:variant>
      <vt:variant>
        <vt:lpwstr/>
      </vt:variant>
      <vt:variant>
        <vt:lpwstr>_Toc172791764</vt:lpwstr>
      </vt:variant>
      <vt:variant>
        <vt:i4>1048637</vt:i4>
      </vt:variant>
      <vt:variant>
        <vt:i4>410</vt:i4>
      </vt:variant>
      <vt:variant>
        <vt:i4>0</vt:i4>
      </vt:variant>
      <vt:variant>
        <vt:i4>5</vt:i4>
      </vt:variant>
      <vt:variant>
        <vt:lpwstr/>
      </vt:variant>
      <vt:variant>
        <vt:lpwstr>_Toc172791763</vt:lpwstr>
      </vt:variant>
      <vt:variant>
        <vt:i4>1048637</vt:i4>
      </vt:variant>
      <vt:variant>
        <vt:i4>404</vt:i4>
      </vt:variant>
      <vt:variant>
        <vt:i4>0</vt:i4>
      </vt:variant>
      <vt:variant>
        <vt:i4>5</vt:i4>
      </vt:variant>
      <vt:variant>
        <vt:lpwstr/>
      </vt:variant>
      <vt:variant>
        <vt:lpwstr>_Toc172791762</vt:lpwstr>
      </vt:variant>
      <vt:variant>
        <vt:i4>1048637</vt:i4>
      </vt:variant>
      <vt:variant>
        <vt:i4>398</vt:i4>
      </vt:variant>
      <vt:variant>
        <vt:i4>0</vt:i4>
      </vt:variant>
      <vt:variant>
        <vt:i4>5</vt:i4>
      </vt:variant>
      <vt:variant>
        <vt:lpwstr/>
      </vt:variant>
      <vt:variant>
        <vt:lpwstr>_Toc172791761</vt:lpwstr>
      </vt:variant>
      <vt:variant>
        <vt:i4>1048637</vt:i4>
      </vt:variant>
      <vt:variant>
        <vt:i4>392</vt:i4>
      </vt:variant>
      <vt:variant>
        <vt:i4>0</vt:i4>
      </vt:variant>
      <vt:variant>
        <vt:i4>5</vt:i4>
      </vt:variant>
      <vt:variant>
        <vt:lpwstr/>
      </vt:variant>
      <vt:variant>
        <vt:lpwstr>_Toc172791760</vt:lpwstr>
      </vt:variant>
      <vt:variant>
        <vt:i4>1245245</vt:i4>
      </vt:variant>
      <vt:variant>
        <vt:i4>386</vt:i4>
      </vt:variant>
      <vt:variant>
        <vt:i4>0</vt:i4>
      </vt:variant>
      <vt:variant>
        <vt:i4>5</vt:i4>
      </vt:variant>
      <vt:variant>
        <vt:lpwstr/>
      </vt:variant>
      <vt:variant>
        <vt:lpwstr>_Toc172791759</vt:lpwstr>
      </vt:variant>
      <vt:variant>
        <vt:i4>1245245</vt:i4>
      </vt:variant>
      <vt:variant>
        <vt:i4>380</vt:i4>
      </vt:variant>
      <vt:variant>
        <vt:i4>0</vt:i4>
      </vt:variant>
      <vt:variant>
        <vt:i4>5</vt:i4>
      </vt:variant>
      <vt:variant>
        <vt:lpwstr/>
      </vt:variant>
      <vt:variant>
        <vt:lpwstr>_Toc172791758</vt:lpwstr>
      </vt:variant>
      <vt:variant>
        <vt:i4>1245245</vt:i4>
      </vt:variant>
      <vt:variant>
        <vt:i4>374</vt:i4>
      </vt:variant>
      <vt:variant>
        <vt:i4>0</vt:i4>
      </vt:variant>
      <vt:variant>
        <vt:i4>5</vt:i4>
      </vt:variant>
      <vt:variant>
        <vt:lpwstr/>
      </vt:variant>
      <vt:variant>
        <vt:lpwstr>_Toc172791757</vt:lpwstr>
      </vt:variant>
      <vt:variant>
        <vt:i4>1245245</vt:i4>
      </vt:variant>
      <vt:variant>
        <vt:i4>368</vt:i4>
      </vt:variant>
      <vt:variant>
        <vt:i4>0</vt:i4>
      </vt:variant>
      <vt:variant>
        <vt:i4>5</vt:i4>
      </vt:variant>
      <vt:variant>
        <vt:lpwstr/>
      </vt:variant>
      <vt:variant>
        <vt:lpwstr>_Toc172791756</vt:lpwstr>
      </vt:variant>
      <vt:variant>
        <vt:i4>1245245</vt:i4>
      </vt:variant>
      <vt:variant>
        <vt:i4>362</vt:i4>
      </vt:variant>
      <vt:variant>
        <vt:i4>0</vt:i4>
      </vt:variant>
      <vt:variant>
        <vt:i4>5</vt:i4>
      </vt:variant>
      <vt:variant>
        <vt:lpwstr/>
      </vt:variant>
      <vt:variant>
        <vt:lpwstr>_Toc172791755</vt:lpwstr>
      </vt:variant>
      <vt:variant>
        <vt:i4>1245245</vt:i4>
      </vt:variant>
      <vt:variant>
        <vt:i4>356</vt:i4>
      </vt:variant>
      <vt:variant>
        <vt:i4>0</vt:i4>
      </vt:variant>
      <vt:variant>
        <vt:i4>5</vt:i4>
      </vt:variant>
      <vt:variant>
        <vt:lpwstr/>
      </vt:variant>
      <vt:variant>
        <vt:lpwstr>_Toc172791754</vt:lpwstr>
      </vt:variant>
      <vt:variant>
        <vt:i4>1245245</vt:i4>
      </vt:variant>
      <vt:variant>
        <vt:i4>350</vt:i4>
      </vt:variant>
      <vt:variant>
        <vt:i4>0</vt:i4>
      </vt:variant>
      <vt:variant>
        <vt:i4>5</vt:i4>
      </vt:variant>
      <vt:variant>
        <vt:lpwstr/>
      </vt:variant>
      <vt:variant>
        <vt:lpwstr>_Toc172791753</vt:lpwstr>
      </vt:variant>
      <vt:variant>
        <vt:i4>1245245</vt:i4>
      </vt:variant>
      <vt:variant>
        <vt:i4>344</vt:i4>
      </vt:variant>
      <vt:variant>
        <vt:i4>0</vt:i4>
      </vt:variant>
      <vt:variant>
        <vt:i4>5</vt:i4>
      </vt:variant>
      <vt:variant>
        <vt:lpwstr/>
      </vt:variant>
      <vt:variant>
        <vt:lpwstr>_Toc172791752</vt:lpwstr>
      </vt:variant>
      <vt:variant>
        <vt:i4>1245245</vt:i4>
      </vt:variant>
      <vt:variant>
        <vt:i4>338</vt:i4>
      </vt:variant>
      <vt:variant>
        <vt:i4>0</vt:i4>
      </vt:variant>
      <vt:variant>
        <vt:i4>5</vt:i4>
      </vt:variant>
      <vt:variant>
        <vt:lpwstr/>
      </vt:variant>
      <vt:variant>
        <vt:lpwstr>_Toc172791751</vt:lpwstr>
      </vt:variant>
      <vt:variant>
        <vt:i4>1245245</vt:i4>
      </vt:variant>
      <vt:variant>
        <vt:i4>332</vt:i4>
      </vt:variant>
      <vt:variant>
        <vt:i4>0</vt:i4>
      </vt:variant>
      <vt:variant>
        <vt:i4>5</vt:i4>
      </vt:variant>
      <vt:variant>
        <vt:lpwstr/>
      </vt:variant>
      <vt:variant>
        <vt:lpwstr>_Toc172791750</vt:lpwstr>
      </vt:variant>
      <vt:variant>
        <vt:i4>1179709</vt:i4>
      </vt:variant>
      <vt:variant>
        <vt:i4>326</vt:i4>
      </vt:variant>
      <vt:variant>
        <vt:i4>0</vt:i4>
      </vt:variant>
      <vt:variant>
        <vt:i4>5</vt:i4>
      </vt:variant>
      <vt:variant>
        <vt:lpwstr/>
      </vt:variant>
      <vt:variant>
        <vt:lpwstr>_Toc172791749</vt:lpwstr>
      </vt:variant>
      <vt:variant>
        <vt:i4>1179709</vt:i4>
      </vt:variant>
      <vt:variant>
        <vt:i4>320</vt:i4>
      </vt:variant>
      <vt:variant>
        <vt:i4>0</vt:i4>
      </vt:variant>
      <vt:variant>
        <vt:i4>5</vt:i4>
      </vt:variant>
      <vt:variant>
        <vt:lpwstr/>
      </vt:variant>
      <vt:variant>
        <vt:lpwstr>_Toc172791748</vt:lpwstr>
      </vt:variant>
      <vt:variant>
        <vt:i4>1179709</vt:i4>
      </vt:variant>
      <vt:variant>
        <vt:i4>314</vt:i4>
      </vt:variant>
      <vt:variant>
        <vt:i4>0</vt:i4>
      </vt:variant>
      <vt:variant>
        <vt:i4>5</vt:i4>
      </vt:variant>
      <vt:variant>
        <vt:lpwstr/>
      </vt:variant>
      <vt:variant>
        <vt:lpwstr>_Toc172791747</vt:lpwstr>
      </vt:variant>
      <vt:variant>
        <vt:i4>1179709</vt:i4>
      </vt:variant>
      <vt:variant>
        <vt:i4>308</vt:i4>
      </vt:variant>
      <vt:variant>
        <vt:i4>0</vt:i4>
      </vt:variant>
      <vt:variant>
        <vt:i4>5</vt:i4>
      </vt:variant>
      <vt:variant>
        <vt:lpwstr/>
      </vt:variant>
      <vt:variant>
        <vt:lpwstr>_Toc172791746</vt:lpwstr>
      </vt:variant>
      <vt:variant>
        <vt:i4>1179709</vt:i4>
      </vt:variant>
      <vt:variant>
        <vt:i4>302</vt:i4>
      </vt:variant>
      <vt:variant>
        <vt:i4>0</vt:i4>
      </vt:variant>
      <vt:variant>
        <vt:i4>5</vt:i4>
      </vt:variant>
      <vt:variant>
        <vt:lpwstr/>
      </vt:variant>
      <vt:variant>
        <vt:lpwstr>_Toc172791745</vt:lpwstr>
      </vt:variant>
      <vt:variant>
        <vt:i4>1179709</vt:i4>
      </vt:variant>
      <vt:variant>
        <vt:i4>296</vt:i4>
      </vt:variant>
      <vt:variant>
        <vt:i4>0</vt:i4>
      </vt:variant>
      <vt:variant>
        <vt:i4>5</vt:i4>
      </vt:variant>
      <vt:variant>
        <vt:lpwstr/>
      </vt:variant>
      <vt:variant>
        <vt:lpwstr>_Toc172791744</vt:lpwstr>
      </vt:variant>
      <vt:variant>
        <vt:i4>1179709</vt:i4>
      </vt:variant>
      <vt:variant>
        <vt:i4>290</vt:i4>
      </vt:variant>
      <vt:variant>
        <vt:i4>0</vt:i4>
      </vt:variant>
      <vt:variant>
        <vt:i4>5</vt:i4>
      </vt:variant>
      <vt:variant>
        <vt:lpwstr/>
      </vt:variant>
      <vt:variant>
        <vt:lpwstr>_Toc172791743</vt:lpwstr>
      </vt:variant>
      <vt:variant>
        <vt:i4>1179709</vt:i4>
      </vt:variant>
      <vt:variant>
        <vt:i4>284</vt:i4>
      </vt:variant>
      <vt:variant>
        <vt:i4>0</vt:i4>
      </vt:variant>
      <vt:variant>
        <vt:i4>5</vt:i4>
      </vt:variant>
      <vt:variant>
        <vt:lpwstr/>
      </vt:variant>
      <vt:variant>
        <vt:lpwstr>_Toc172791742</vt:lpwstr>
      </vt:variant>
      <vt:variant>
        <vt:i4>1179709</vt:i4>
      </vt:variant>
      <vt:variant>
        <vt:i4>278</vt:i4>
      </vt:variant>
      <vt:variant>
        <vt:i4>0</vt:i4>
      </vt:variant>
      <vt:variant>
        <vt:i4>5</vt:i4>
      </vt:variant>
      <vt:variant>
        <vt:lpwstr/>
      </vt:variant>
      <vt:variant>
        <vt:lpwstr>_Toc172791741</vt:lpwstr>
      </vt:variant>
      <vt:variant>
        <vt:i4>1179709</vt:i4>
      </vt:variant>
      <vt:variant>
        <vt:i4>272</vt:i4>
      </vt:variant>
      <vt:variant>
        <vt:i4>0</vt:i4>
      </vt:variant>
      <vt:variant>
        <vt:i4>5</vt:i4>
      </vt:variant>
      <vt:variant>
        <vt:lpwstr/>
      </vt:variant>
      <vt:variant>
        <vt:lpwstr>_Toc172791740</vt:lpwstr>
      </vt:variant>
      <vt:variant>
        <vt:i4>1376317</vt:i4>
      </vt:variant>
      <vt:variant>
        <vt:i4>266</vt:i4>
      </vt:variant>
      <vt:variant>
        <vt:i4>0</vt:i4>
      </vt:variant>
      <vt:variant>
        <vt:i4>5</vt:i4>
      </vt:variant>
      <vt:variant>
        <vt:lpwstr/>
      </vt:variant>
      <vt:variant>
        <vt:lpwstr>_Toc172791739</vt:lpwstr>
      </vt:variant>
      <vt:variant>
        <vt:i4>1376317</vt:i4>
      </vt:variant>
      <vt:variant>
        <vt:i4>260</vt:i4>
      </vt:variant>
      <vt:variant>
        <vt:i4>0</vt:i4>
      </vt:variant>
      <vt:variant>
        <vt:i4>5</vt:i4>
      </vt:variant>
      <vt:variant>
        <vt:lpwstr/>
      </vt:variant>
      <vt:variant>
        <vt:lpwstr>_Toc172791738</vt:lpwstr>
      </vt:variant>
      <vt:variant>
        <vt:i4>1376317</vt:i4>
      </vt:variant>
      <vt:variant>
        <vt:i4>254</vt:i4>
      </vt:variant>
      <vt:variant>
        <vt:i4>0</vt:i4>
      </vt:variant>
      <vt:variant>
        <vt:i4>5</vt:i4>
      </vt:variant>
      <vt:variant>
        <vt:lpwstr/>
      </vt:variant>
      <vt:variant>
        <vt:lpwstr>_Toc172791737</vt:lpwstr>
      </vt:variant>
      <vt:variant>
        <vt:i4>1376317</vt:i4>
      </vt:variant>
      <vt:variant>
        <vt:i4>248</vt:i4>
      </vt:variant>
      <vt:variant>
        <vt:i4>0</vt:i4>
      </vt:variant>
      <vt:variant>
        <vt:i4>5</vt:i4>
      </vt:variant>
      <vt:variant>
        <vt:lpwstr/>
      </vt:variant>
      <vt:variant>
        <vt:lpwstr>_Toc172791736</vt:lpwstr>
      </vt:variant>
      <vt:variant>
        <vt:i4>1376317</vt:i4>
      </vt:variant>
      <vt:variant>
        <vt:i4>242</vt:i4>
      </vt:variant>
      <vt:variant>
        <vt:i4>0</vt:i4>
      </vt:variant>
      <vt:variant>
        <vt:i4>5</vt:i4>
      </vt:variant>
      <vt:variant>
        <vt:lpwstr/>
      </vt:variant>
      <vt:variant>
        <vt:lpwstr>_Toc172791735</vt:lpwstr>
      </vt:variant>
      <vt:variant>
        <vt:i4>1376317</vt:i4>
      </vt:variant>
      <vt:variant>
        <vt:i4>236</vt:i4>
      </vt:variant>
      <vt:variant>
        <vt:i4>0</vt:i4>
      </vt:variant>
      <vt:variant>
        <vt:i4>5</vt:i4>
      </vt:variant>
      <vt:variant>
        <vt:lpwstr/>
      </vt:variant>
      <vt:variant>
        <vt:lpwstr>_Toc172791734</vt:lpwstr>
      </vt:variant>
      <vt:variant>
        <vt:i4>1376317</vt:i4>
      </vt:variant>
      <vt:variant>
        <vt:i4>230</vt:i4>
      </vt:variant>
      <vt:variant>
        <vt:i4>0</vt:i4>
      </vt:variant>
      <vt:variant>
        <vt:i4>5</vt:i4>
      </vt:variant>
      <vt:variant>
        <vt:lpwstr/>
      </vt:variant>
      <vt:variant>
        <vt:lpwstr>_Toc172791733</vt:lpwstr>
      </vt:variant>
      <vt:variant>
        <vt:i4>1376317</vt:i4>
      </vt:variant>
      <vt:variant>
        <vt:i4>224</vt:i4>
      </vt:variant>
      <vt:variant>
        <vt:i4>0</vt:i4>
      </vt:variant>
      <vt:variant>
        <vt:i4>5</vt:i4>
      </vt:variant>
      <vt:variant>
        <vt:lpwstr/>
      </vt:variant>
      <vt:variant>
        <vt:lpwstr>_Toc172791732</vt:lpwstr>
      </vt:variant>
      <vt:variant>
        <vt:i4>1376317</vt:i4>
      </vt:variant>
      <vt:variant>
        <vt:i4>218</vt:i4>
      </vt:variant>
      <vt:variant>
        <vt:i4>0</vt:i4>
      </vt:variant>
      <vt:variant>
        <vt:i4>5</vt:i4>
      </vt:variant>
      <vt:variant>
        <vt:lpwstr/>
      </vt:variant>
      <vt:variant>
        <vt:lpwstr>_Toc172791731</vt:lpwstr>
      </vt:variant>
      <vt:variant>
        <vt:i4>1376317</vt:i4>
      </vt:variant>
      <vt:variant>
        <vt:i4>212</vt:i4>
      </vt:variant>
      <vt:variant>
        <vt:i4>0</vt:i4>
      </vt:variant>
      <vt:variant>
        <vt:i4>5</vt:i4>
      </vt:variant>
      <vt:variant>
        <vt:lpwstr/>
      </vt:variant>
      <vt:variant>
        <vt:lpwstr>_Toc172791730</vt:lpwstr>
      </vt:variant>
      <vt:variant>
        <vt:i4>1310781</vt:i4>
      </vt:variant>
      <vt:variant>
        <vt:i4>206</vt:i4>
      </vt:variant>
      <vt:variant>
        <vt:i4>0</vt:i4>
      </vt:variant>
      <vt:variant>
        <vt:i4>5</vt:i4>
      </vt:variant>
      <vt:variant>
        <vt:lpwstr/>
      </vt:variant>
      <vt:variant>
        <vt:lpwstr>_Toc172791729</vt:lpwstr>
      </vt:variant>
      <vt:variant>
        <vt:i4>1310781</vt:i4>
      </vt:variant>
      <vt:variant>
        <vt:i4>200</vt:i4>
      </vt:variant>
      <vt:variant>
        <vt:i4>0</vt:i4>
      </vt:variant>
      <vt:variant>
        <vt:i4>5</vt:i4>
      </vt:variant>
      <vt:variant>
        <vt:lpwstr/>
      </vt:variant>
      <vt:variant>
        <vt:lpwstr>_Toc172791728</vt:lpwstr>
      </vt:variant>
      <vt:variant>
        <vt:i4>1310781</vt:i4>
      </vt:variant>
      <vt:variant>
        <vt:i4>194</vt:i4>
      </vt:variant>
      <vt:variant>
        <vt:i4>0</vt:i4>
      </vt:variant>
      <vt:variant>
        <vt:i4>5</vt:i4>
      </vt:variant>
      <vt:variant>
        <vt:lpwstr/>
      </vt:variant>
      <vt:variant>
        <vt:lpwstr>_Toc172791727</vt:lpwstr>
      </vt:variant>
      <vt:variant>
        <vt:i4>1310781</vt:i4>
      </vt:variant>
      <vt:variant>
        <vt:i4>188</vt:i4>
      </vt:variant>
      <vt:variant>
        <vt:i4>0</vt:i4>
      </vt:variant>
      <vt:variant>
        <vt:i4>5</vt:i4>
      </vt:variant>
      <vt:variant>
        <vt:lpwstr/>
      </vt:variant>
      <vt:variant>
        <vt:lpwstr>_Toc172791726</vt:lpwstr>
      </vt:variant>
      <vt:variant>
        <vt:i4>1310781</vt:i4>
      </vt:variant>
      <vt:variant>
        <vt:i4>182</vt:i4>
      </vt:variant>
      <vt:variant>
        <vt:i4>0</vt:i4>
      </vt:variant>
      <vt:variant>
        <vt:i4>5</vt:i4>
      </vt:variant>
      <vt:variant>
        <vt:lpwstr/>
      </vt:variant>
      <vt:variant>
        <vt:lpwstr>_Toc172791725</vt:lpwstr>
      </vt:variant>
      <vt:variant>
        <vt:i4>1310781</vt:i4>
      </vt:variant>
      <vt:variant>
        <vt:i4>176</vt:i4>
      </vt:variant>
      <vt:variant>
        <vt:i4>0</vt:i4>
      </vt:variant>
      <vt:variant>
        <vt:i4>5</vt:i4>
      </vt:variant>
      <vt:variant>
        <vt:lpwstr/>
      </vt:variant>
      <vt:variant>
        <vt:lpwstr>_Toc172791724</vt:lpwstr>
      </vt:variant>
      <vt:variant>
        <vt:i4>1310781</vt:i4>
      </vt:variant>
      <vt:variant>
        <vt:i4>170</vt:i4>
      </vt:variant>
      <vt:variant>
        <vt:i4>0</vt:i4>
      </vt:variant>
      <vt:variant>
        <vt:i4>5</vt:i4>
      </vt:variant>
      <vt:variant>
        <vt:lpwstr/>
      </vt:variant>
      <vt:variant>
        <vt:lpwstr>_Toc172791723</vt:lpwstr>
      </vt:variant>
      <vt:variant>
        <vt:i4>1310781</vt:i4>
      </vt:variant>
      <vt:variant>
        <vt:i4>164</vt:i4>
      </vt:variant>
      <vt:variant>
        <vt:i4>0</vt:i4>
      </vt:variant>
      <vt:variant>
        <vt:i4>5</vt:i4>
      </vt:variant>
      <vt:variant>
        <vt:lpwstr/>
      </vt:variant>
      <vt:variant>
        <vt:lpwstr>_Toc172791722</vt:lpwstr>
      </vt:variant>
      <vt:variant>
        <vt:i4>1310781</vt:i4>
      </vt:variant>
      <vt:variant>
        <vt:i4>158</vt:i4>
      </vt:variant>
      <vt:variant>
        <vt:i4>0</vt:i4>
      </vt:variant>
      <vt:variant>
        <vt:i4>5</vt:i4>
      </vt:variant>
      <vt:variant>
        <vt:lpwstr/>
      </vt:variant>
      <vt:variant>
        <vt:lpwstr>_Toc172791721</vt:lpwstr>
      </vt:variant>
      <vt:variant>
        <vt:i4>1310781</vt:i4>
      </vt:variant>
      <vt:variant>
        <vt:i4>152</vt:i4>
      </vt:variant>
      <vt:variant>
        <vt:i4>0</vt:i4>
      </vt:variant>
      <vt:variant>
        <vt:i4>5</vt:i4>
      </vt:variant>
      <vt:variant>
        <vt:lpwstr/>
      </vt:variant>
      <vt:variant>
        <vt:lpwstr>_Toc172791720</vt:lpwstr>
      </vt:variant>
      <vt:variant>
        <vt:i4>1507389</vt:i4>
      </vt:variant>
      <vt:variant>
        <vt:i4>146</vt:i4>
      </vt:variant>
      <vt:variant>
        <vt:i4>0</vt:i4>
      </vt:variant>
      <vt:variant>
        <vt:i4>5</vt:i4>
      </vt:variant>
      <vt:variant>
        <vt:lpwstr/>
      </vt:variant>
      <vt:variant>
        <vt:lpwstr>_Toc172791719</vt:lpwstr>
      </vt:variant>
      <vt:variant>
        <vt:i4>1507389</vt:i4>
      </vt:variant>
      <vt:variant>
        <vt:i4>140</vt:i4>
      </vt:variant>
      <vt:variant>
        <vt:i4>0</vt:i4>
      </vt:variant>
      <vt:variant>
        <vt:i4>5</vt:i4>
      </vt:variant>
      <vt:variant>
        <vt:lpwstr/>
      </vt:variant>
      <vt:variant>
        <vt:lpwstr>_Toc172791718</vt:lpwstr>
      </vt:variant>
      <vt:variant>
        <vt:i4>1507389</vt:i4>
      </vt:variant>
      <vt:variant>
        <vt:i4>134</vt:i4>
      </vt:variant>
      <vt:variant>
        <vt:i4>0</vt:i4>
      </vt:variant>
      <vt:variant>
        <vt:i4>5</vt:i4>
      </vt:variant>
      <vt:variant>
        <vt:lpwstr/>
      </vt:variant>
      <vt:variant>
        <vt:lpwstr>_Toc172791717</vt:lpwstr>
      </vt:variant>
      <vt:variant>
        <vt:i4>1507389</vt:i4>
      </vt:variant>
      <vt:variant>
        <vt:i4>128</vt:i4>
      </vt:variant>
      <vt:variant>
        <vt:i4>0</vt:i4>
      </vt:variant>
      <vt:variant>
        <vt:i4>5</vt:i4>
      </vt:variant>
      <vt:variant>
        <vt:lpwstr/>
      </vt:variant>
      <vt:variant>
        <vt:lpwstr>_Toc172791716</vt:lpwstr>
      </vt:variant>
      <vt:variant>
        <vt:i4>1507389</vt:i4>
      </vt:variant>
      <vt:variant>
        <vt:i4>122</vt:i4>
      </vt:variant>
      <vt:variant>
        <vt:i4>0</vt:i4>
      </vt:variant>
      <vt:variant>
        <vt:i4>5</vt:i4>
      </vt:variant>
      <vt:variant>
        <vt:lpwstr/>
      </vt:variant>
      <vt:variant>
        <vt:lpwstr>_Toc172791715</vt:lpwstr>
      </vt:variant>
      <vt:variant>
        <vt:i4>1507389</vt:i4>
      </vt:variant>
      <vt:variant>
        <vt:i4>116</vt:i4>
      </vt:variant>
      <vt:variant>
        <vt:i4>0</vt:i4>
      </vt:variant>
      <vt:variant>
        <vt:i4>5</vt:i4>
      </vt:variant>
      <vt:variant>
        <vt:lpwstr/>
      </vt:variant>
      <vt:variant>
        <vt:lpwstr>_Toc172791714</vt:lpwstr>
      </vt:variant>
      <vt:variant>
        <vt:i4>1507389</vt:i4>
      </vt:variant>
      <vt:variant>
        <vt:i4>110</vt:i4>
      </vt:variant>
      <vt:variant>
        <vt:i4>0</vt:i4>
      </vt:variant>
      <vt:variant>
        <vt:i4>5</vt:i4>
      </vt:variant>
      <vt:variant>
        <vt:lpwstr/>
      </vt:variant>
      <vt:variant>
        <vt:lpwstr>_Toc172791713</vt:lpwstr>
      </vt:variant>
      <vt:variant>
        <vt:i4>1507389</vt:i4>
      </vt:variant>
      <vt:variant>
        <vt:i4>104</vt:i4>
      </vt:variant>
      <vt:variant>
        <vt:i4>0</vt:i4>
      </vt:variant>
      <vt:variant>
        <vt:i4>5</vt:i4>
      </vt:variant>
      <vt:variant>
        <vt:lpwstr/>
      </vt:variant>
      <vt:variant>
        <vt:lpwstr>_Toc172791712</vt:lpwstr>
      </vt:variant>
      <vt:variant>
        <vt:i4>1507389</vt:i4>
      </vt:variant>
      <vt:variant>
        <vt:i4>98</vt:i4>
      </vt:variant>
      <vt:variant>
        <vt:i4>0</vt:i4>
      </vt:variant>
      <vt:variant>
        <vt:i4>5</vt:i4>
      </vt:variant>
      <vt:variant>
        <vt:lpwstr/>
      </vt:variant>
      <vt:variant>
        <vt:lpwstr>_Toc172791711</vt:lpwstr>
      </vt:variant>
      <vt:variant>
        <vt:i4>1507389</vt:i4>
      </vt:variant>
      <vt:variant>
        <vt:i4>92</vt:i4>
      </vt:variant>
      <vt:variant>
        <vt:i4>0</vt:i4>
      </vt:variant>
      <vt:variant>
        <vt:i4>5</vt:i4>
      </vt:variant>
      <vt:variant>
        <vt:lpwstr/>
      </vt:variant>
      <vt:variant>
        <vt:lpwstr>_Toc172791710</vt:lpwstr>
      </vt:variant>
      <vt:variant>
        <vt:i4>1441853</vt:i4>
      </vt:variant>
      <vt:variant>
        <vt:i4>86</vt:i4>
      </vt:variant>
      <vt:variant>
        <vt:i4>0</vt:i4>
      </vt:variant>
      <vt:variant>
        <vt:i4>5</vt:i4>
      </vt:variant>
      <vt:variant>
        <vt:lpwstr/>
      </vt:variant>
      <vt:variant>
        <vt:lpwstr>_Toc172791709</vt:lpwstr>
      </vt:variant>
      <vt:variant>
        <vt:i4>1441853</vt:i4>
      </vt:variant>
      <vt:variant>
        <vt:i4>80</vt:i4>
      </vt:variant>
      <vt:variant>
        <vt:i4>0</vt:i4>
      </vt:variant>
      <vt:variant>
        <vt:i4>5</vt:i4>
      </vt:variant>
      <vt:variant>
        <vt:lpwstr/>
      </vt:variant>
      <vt:variant>
        <vt:lpwstr>_Toc172791708</vt:lpwstr>
      </vt:variant>
      <vt:variant>
        <vt:i4>1441853</vt:i4>
      </vt:variant>
      <vt:variant>
        <vt:i4>74</vt:i4>
      </vt:variant>
      <vt:variant>
        <vt:i4>0</vt:i4>
      </vt:variant>
      <vt:variant>
        <vt:i4>5</vt:i4>
      </vt:variant>
      <vt:variant>
        <vt:lpwstr/>
      </vt:variant>
      <vt:variant>
        <vt:lpwstr>_Toc172791707</vt:lpwstr>
      </vt:variant>
      <vt:variant>
        <vt:i4>1441853</vt:i4>
      </vt:variant>
      <vt:variant>
        <vt:i4>68</vt:i4>
      </vt:variant>
      <vt:variant>
        <vt:i4>0</vt:i4>
      </vt:variant>
      <vt:variant>
        <vt:i4>5</vt:i4>
      </vt:variant>
      <vt:variant>
        <vt:lpwstr/>
      </vt:variant>
      <vt:variant>
        <vt:lpwstr>_Toc172791706</vt:lpwstr>
      </vt:variant>
      <vt:variant>
        <vt:i4>1441853</vt:i4>
      </vt:variant>
      <vt:variant>
        <vt:i4>62</vt:i4>
      </vt:variant>
      <vt:variant>
        <vt:i4>0</vt:i4>
      </vt:variant>
      <vt:variant>
        <vt:i4>5</vt:i4>
      </vt:variant>
      <vt:variant>
        <vt:lpwstr/>
      </vt:variant>
      <vt:variant>
        <vt:lpwstr>_Toc172791705</vt:lpwstr>
      </vt:variant>
      <vt:variant>
        <vt:i4>1441853</vt:i4>
      </vt:variant>
      <vt:variant>
        <vt:i4>56</vt:i4>
      </vt:variant>
      <vt:variant>
        <vt:i4>0</vt:i4>
      </vt:variant>
      <vt:variant>
        <vt:i4>5</vt:i4>
      </vt:variant>
      <vt:variant>
        <vt:lpwstr/>
      </vt:variant>
      <vt:variant>
        <vt:lpwstr>_Toc172791704</vt:lpwstr>
      </vt:variant>
      <vt:variant>
        <vt:i4>1441853</vt:i4>
      </vt:variant>
      <vt:variant>
        <vt:i4>50</vt:i4>
      </vt:variant>
      <vt:variant>
        <vt:i4>0</vt:i4>
      </vt:variant>
      <vt:variant>
        <vt:i4>5</vt:i4>
      </vt:variant>
      <vt:variant>
        <vt:lpwstr/>
      </vt:variant>
      <vt:variant>
        <vt:lpwstr>_Toc172791703</vt:lpwstr>
      </vt:variant>
      <vt:variant>
        <vt:i4>1441853</vt:i4>
      </vt:variant>
      <vt:variant>
        <vt:i4>44</vt:i4>
      </vt:variant>
      <vt:variant>
        <vt:i4>0</vt:i4>
      </vt:variant>
      <vt:variant>
        <vt:i4>5</vt:i4>
      </vt:variant>
      <vt:variant>
        <vt:lpwstr/>
      </vt:variant>
      <vt:variant>
        <vt:lpwstr>_Toc172791702</vt:lpwstr>
      </vt:variant>
      <vt:variant>
        <vt:i4>1441853</vt:i4>
      </vt:variant>
      <vt:variant>
        <vt:i4>38</vt:i4>
      </vt:variant>
      <vt:variant>
        <vt:i4>0</vt:i4>
      </vt:variant>
      <vt:variant>
        <vt:i4>5</vt:i4>
      </vt:variant>
      <vt:variant>
        <vt:lpwstr/>
      </vt:variant>
      <vt:variant>
        <vt:lpwstr>_Toc172791701</vt:lpwstr>
      </vt:variant>
      <vt:variant>
        <vt:i4>1441853</vt:i4>
      </vt:variant>
      <vt:variant>
        <vt:i4>32</vt:i4>
      </vt:variant>
      <vt:variant>
        <vt:i4>0</vt:i4>
      </vt:variant>
      <vt:variant>
        <vt:i4>5</vt:i4>
      </vt:variant>
      <vt:variant>
        <vt:lpwstr/>
      </vt:variant>
      <vt:variant>
        <vt:lpwstr>_Toc172791700</vt:lpwstr>
      </vt:variant>
      <vt:variant>
        <vt:i4>2031676</vt:i4>
      </vt:variant>
      <vt:variant>
        <vt:i4>26</vt:i4>
      </vt:variant>
      <vt:variant>
        <vt:i4>0</vt:i4>
      </vt:variant>
      <vt:variant>
        <vt:i4>5</vt:i4>
      </vt:variant>
      <vt:variant>
        <vt:lpwstr/>
      </vt:variant>
      <vt:variant>
        <vt:lpwstr>_Toc172791699</vt:lpwstr>
      </vt:variant>
      <vt:variant>
        <vt:i4>2031676</vt:i4>
      </vt:variant>
      <vt:variant>
        <vt:i4>20</vt:i4>
      </vt:variant>
      <vt:variant>
        <vt:i4>0</vt:i4>
      </vt:variant>
      <vt:variant>
        <vt:i4>5</vt:i4>
      </vt:variant>
      <vt:variant>
        <vt:lpwstr/>
      </vt:variant>
      <vt:variant>
        <vt:lpwstr>_Toc172791698</vt:lpwstr>
      </vt:variant>
      <vt:variant>
        <vt:i4>2031676</vt:i4>
      </vt:variant>
      <vt:variant>
        <vt:i4>14</vt:i4>
      </vt:variant>
      <vt:variant>
        <vt:i4>0</vt:i4>
      </vt:variant>
      <vt:variant>
        <vt:i4>5</vt:i4>
      </vt:variant>
      <vt:variant>
        <vt:lpwstr/>
      </vt:variant>
      <vt:variant>
        <vt:lpwstr>_Toc172791697</vt:lpwstr>
      </vt:variant>
      <vt:variant>
        <vt:i4>393229</vt:i4>
      </vt:variant>
      <vt:variant>
        <vt:i4>0</vt:i4>
      </vt:variant>
      <vt:variant>
        <vt:i4>0</vt:i4>
      </vt:variant>
      <vt:variant>
        <vt:i4>5</vt:i4>
      </vt:variant>
      <vt:variant>
        <vt:lpwstr>https://www.itu.int/md/meetingdoc.asp?lang=en&amp;parent=R19-WP5A-C-0395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ECC Report 358</dc:title>
  <dc:subject/>
  <dc:creator>ECC</dc:creator>
  <cp:keywords>ECC Report 358</cp:keywords>
  <dc:description/>
  <cp:lastModifiedBy>ECO</cp:lastModifiedBy>
  <cp:revision>7</cp:revision>
  <cp:lastPrinted>2021-10-26T10:04:00Z</cp:lastPrinted>
  <dcterms:created xsi:type="dcterms:W3CDTF">2025-03-13T14:15:00Z</dcterms:created>
  <dcterms:modified xsi:type="dcterms:W3CDTF">2025-03-13T14:18:00Z</dcterms:modified>
  <cp:category>protected templates</cp:category>
  <cp:contentStatus>Revision 24.10.2014</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0x010100E3A7F0FBABC48644931343B2632F797C</vt:lpwstr>
  </property>
  <property fmtid="{D5CDD505-2E9C-101B-9397-08002B2CF9AE}" pid="3" name="MSIP_Label_5a50d26f-5c2c-4137-8396-1b24eb24286c_Enabled">
    <vt:lpwstr>true</vt:lpwstr>
  </property>
  <property fmtid="{D5CDD505-2E9C-101B-9397-08002B2CF9AE}" pid="4" name="MSIP_Label_5a50d26f-5c2c-4137-8396-1b24eb24286c_SetDate">
    <vt:lpwstr>2024-02-27T10:23:19Z</vt:lpwstr>
  </property>
  <property fmtid="{D5CDD505-2E9C-101B-9397-08002B2CF9AE}" pid="5" name="MSIP_Label_5a50d26f-5c2c-4137-8396-1b24eb24286c_Method">
    <vt:lpwstr>Privileged</vt:lpwstr>
  </property>
  <property fmtid="{D5CDD505-2E9C-101B-9397-08002B2CF9AE}" pid="6" name="MSIP_Label_5a50d26f-5c2c-4137-8396-1b24eb24286c_Name">
    <vt:lpwstr>5a50d26f-5c2c-4137-8396-1b24eb24286c</vt:lpwstr>
  </property>
  <property fmtid="{D5CDD505-2E9C-101B-9397-08002B2CF9AE}" pid="7" name="MSIP_Label_5a50d26f-5c2c-4137-8396-1b24eb24286c_SiteId">
    <vt:lpwstr>0af648de-310c-4068-8ae4-f9418bae24cc</vt:lpwstr>
  </property>
  <property fmtid="{D5CDD505-2E9C-101B-9397-08002B2CF9AE}" pid="8" name="MSIP_Label_5a50d26f-5c2c-4137-8396-1b24eb24286c_ActionId">
    <vt:lpwstr>831d7aae-e364-4f24-8a51-bd89d530a6f9</vt:lpwstr>
  </property>
  <property fmtid="{D5CDD505-2E9C-101B-9397-08002B2CF9AE}" pid="9" name="MSIP_Label_5a50d26f-5c2c-4137-8396-1b24eb24286c_ContentBits">
    <vt:lpwstr>0</vt:lpwstr>
  </property>
  <property fmtid="{D5CDD505-2E9C-101B-9397-08002B2CF9AE}" pid="10" name="TaxKeyword">
    <vt:lpwstr/>
  </property>
  <property fmtid="{D5CDD505-2E9C-101B-9397-08002B2CF9AE}" pid="11" name="GrammarlyDocumentId">
    <vt:lpwstr>a80d6b4df515d6885f37098fbf0d3de9e37bc940ae4ed7538befd950b5b302c2</vt:lpwstr>
  </property>
</Properties>
</file>